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doc" ContentType="application/msword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6"/>
  </p:notesMasterIdLst>
  <p:handoutMasterIdLst>
    <p:handoutMasterId r:id="rId87"/>
  </p:handoutMasterIdLst>
  <p:sldIdLst>
    <p:sldId id="256" r:id="rId2"/>
    <p:sldId id="423" r:id="rId3"/>
    <p:sldId id="465" r:id="rId4"/>
    <p:sldId id="457" r:id="rId5"/>
    <p:sldId id="458" r:id="rId6"/>
    <p:sldId id="459" r:id="rId7"/>
    <p:sldId id="460" r:id="rId8"/>
    <p:sldId id="461" r:id="rId9"/>
    <p:sldId id="462" r:id="rId10"/>
    <p:sldId id="466" r:id="rId11"/>
    <p:sldId id="468" r:id="rId12"/>
    <p:sldId id="467" r:id="rId13"/>
    <p:sldId id="495" r:id="rId14"/>
    <p:sldId id="470" r:id="rId15"/>
    <p:sldId id="464" r:id="rId16"/>
    <p:sldId id="471" r:id="rId17"/>
    <p:sldId id="472" r:id="rId18"/>
    <p:sldId id="543" r:id="rId19"/>
    <p:sldId id="473" r:id="rId20"/>
    <p:sldId id="469" r:id="rId21"/>
    <p:sldId id="463" r:id="rId22"/>
    <p:sldId id="474" r:id="rId23"/>
    <p:sldId id="475" r:id="rId24"/>
    <p:sldId id="476" r:id="rId25"/>
    <p:sldId id="478" r:id="rId26"/>
    <p:sldId id="479" r:id="rId27"/>
    <p:sldId id="496" r:id="rId28"/>
    <p:sldId id="497" r:id="rId29"/>
    <p:sldId id="481" r:id="rId30"/>
    <p:sldId id="482" r:id="rId31"/>
    <p:sldId id="483" r:id="rId32"/>
    <p:sldId id="484" r:id="rId33"/>
    <p:sldId id="485" r:id="rId34"/>
    <p:sldId id="486" r:id="rId35"/>
    <p:sldId id="487" r:id="rId36"/>
    <p:sldId id="488" r:id="rId37"/>
    <p:sldId id="489" r:id="rId38"/>
    <p:sldId id="490" r:id="rId39"/>
    <p:sldId id="491" r:id="rId40"/>
    <p:sldId id="544" r:id="rId41"/>
    <p:sldId id="545" r:id="rId42"/>
    <p:sldId id="562" r:id="rId43"/>
    <p:sldId id="546" r:id="rId44"/>
    <p:sldId id="547" r:id="rId45"/>
    <p:sldId id="548" r:id="rId46"/>
    <p:sldId id="549" r:id="rId47"/>
    <p:sldId id="550" r:id="rId48"/>
    <p:sldId id="551" r:id="rId49"/>
    <p:sldId id="552" r:id="rId50"/>
    <p:sldId id="553" r:id="rId51"/>
    <p:sldId id="554" r:id="rId52"/>
    <p:sldId id="555" r:id="rId53"/>
    <p:sldId id="556" r:id="rId54"/>
    <p:sldId id="558" r:id="rId55"/>
    <p:sldId id="559" r:id="rId56"/>
    <p:sldId id="560" r:id="rId57"/>
    <p:sldId id="561" r:id="rId58"/>
    <p:sldId id="563" r:id="rId59"/>
    <p:sldId id="564" r:id="rId60"/>
    <p:sldId id="565" r:id="rId61"/>
    <p:sldId id="566" r:id="rId62"/>
    <p:sldId id="567" r:id="rId63"/>
    <p:sldId id="568" r:id="rId64"/>
    <p:sldId id="569" r:id="rId65"/>
    <p:sldId id="570" r:id="rId66"/>
    <p:sldId id="571" r:id="rId67"/>
    <p:sldId id="572" r:id="rId68"/>
    <p:sldId id="573" r:id="rId69"/>
    <p:sldId id="574" r:id="rId70"/>
    <p:sldId id="575" r:id="rId71"/>
    <p:sldId id="576" r:id="rId72"/>
    <p:sldId id="577" r:id="rId73"/>
    <p:sldId id="578" r:id="rId74"/>
    <p:sldId id="579" r:id="rId75"/>
    <p:sldId id="580" r:id="rId76"/>
    <p:sldId id="581" r:id="rId77"/>
    <p:sldId id="582" r:id="rId78"/>
    <p:sldId id="583" r:id="rId79"/>
    <p:sldId id="584" r:id="rId80"/>
    <p:sldId id="585" r:id="rId81"/>
    <p:sldId id="586" r:id="rId82"/>
    <p:sldId id="587" r:id="rId83"/>
    <p:sldId id="588" r:id="rId84"/>
    <p:sldId id="260" r:id="rId85"/>
  </p:sldIdLst>
  <p:sldSz cx="9540875" cy="5616575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A0000"/>
    <a:srgbClr val="EA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95" autoAdjust="0"/>
    <p:restoredTop sz="94033" autoAdjust="0"/>
  </p:normalViewPr>
  <p:slideViewPr>
    <p:cSldViewPr>
      <p:cViewPr>
        <p:scale>
          <a:sx n="80" d="100"/>
          <a:sy n="80" d="100"/>
        </p:scale>
        <p:origin x="-642" y="-240"/>
      </p:cViewPr>
      <p:guideLst>
        <p:guide orient="horz" pos="1769"/>
        <p:guide pos="3005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8" d="100"/>
          <a:sy n="58" d="100"/>
        </p:scale>
        <p:origin x="-2532" y="-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.wmf"/><Relationship Id="rId1" Type="http://schemas.openxmlformats.org/officeDocument/2006/relationships/image" Target="../media/image9.wmf"/></Relationships>
</file>

<file path=ppt/drawings/_rels/vmlDrawing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60.wmf"/><Relationship Id="rId1" Type="http://schemas.openxmlformats.org/officeDocument/2006/relationships/image" Target="../media/image59.w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66.wmf"/><Relationship Id="rId2" Type="http://schemas.openxmlformats.org/officeDocument/2006/relationships/image" Target="../media/image65.wmf"/><Relationship Id="rId1" Type="http://schemas.openxmlformats.org/officeDocument/2006/relationships/image" Target="../media/image64.wmf"/><Relationship Id="rId6" Type="http://schemas.openxmlformats.org/officeDocument/2006/relationships/image" Target="../media/image69.wmf"/><Relationship Id="rId5" Type="http://schemas.openxmlformats.org/officeDocument/2006/relationships/image" Target="../media/image68.wmf"/><Relationship Id="rId4" Type="http://schemas.openxmlformats.org/officeDocument/2006/relationships/image" Target="../media/image67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2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73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75.w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78.w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80.w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82.w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83.w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86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w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87.w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8.wmf"/></Relationships>
</file>

<file path=ppt/drawings/_rels/vmlDrawing22.vml.rels><?xml version="1.0" encoding="UTF-8" standalone="yes"?>
<Relationships xmlns="http://schemas.openxmlformats.org/package/2006/relationships"><Relationship Id="rId2" Type="http://schemas.openxmlformats.org/officeDocument/2006/relationships/image" Target="../media/image90.wmf"/><Relationship Id="rId1" Type="http://schemas.openxmlformats.org/officeDocument/2006/relationships/image" Target="../media/image89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23.wmf"/><Relationship Id="rId2" Type="http://schemas.openxmlformats.org/officeDocument/2006/relationships/image" Target="../media/image22.wmf"/><Relationship Id="rId1" Type="http://schemas.openxmlformats.org/officeDocument/2006/relationships/image" Target="../media/image21.wmf"/><Relationship Id="rId5" Type="http://schemas.openxmlformats.org/officeDocument/2006/relationships/image" Target="../media/image25.wmf"/><Relationship Id="rId4" Type="http://schemas.openxmlformats.org/officeDocument/2006/relationships/image" Target="../media/image24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36.wmf"/><Relationship Id="rId1" Type="http://schemas.openxmlformats.org/officeDocument/2006/relationships/image" Target="../media/image35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42.wmf"/><Relationship Id="rId2" Type="http://schemas.openxmlformats.org/officeDocument/2006/relationships/image" Target="../media/image41.wmf"/><Relationship Id="rId1" Type="http://schemas.openxmlformats.org/officeDocument/2006/relationships/image" Target="../media/image40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50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54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7C71FD-8420-4899-BF84-E316838BC28C}" type="datetimeFigureOut">
              <a:rPr lang="zh-CN" altLang="en-US" smtClean="0"/>
              <a:pPr/>
              <a:t>2019/2/14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3A80C2-015F-4620-ABCB-A0B36952A55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21590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485306-80E6-4960-AFD0-CFA0BBF19A9D}" type="datetimeFigureOut">
              <a:rPr lang="zh-CN" altLang="en-US" smtClean="0"/>
              <a:pPr/>
              <a:t>2019/2/14</a:t>
            </a:fld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640B4E-3909-4A33-A460-3E537D34340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6774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517525" y="685800"/>
            <a:ext cx="58229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b="1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640B4E-3909-4A33-A460-3E537D343403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26401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517525" y="685800"/>
            <a:ext cx="58229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altLang="zh-CN" smtClean="0">
              <a:ea typeface="宋体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640B4E-3909-4A33-A460-3E537D343403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26401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517525" y="685800"/>
            <a:ext cx="58229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smtClean="0">
                <a:ea typeface="宋体" charset="-122"/>
              </a:rPr>
              <a:t>代码</a:t>
            </a:r>
            <a:r>
              <a:rPr lang="en-US" altLang="zh-CN" smtClean="0">
                <a:ea typeface="宋体" charset="-122"/>
              </a:rPr>
              <a:t>:[</a:t>
            </a:r>
            <a:r>
              <a:rPr lang="zh-CN" altLang="en-US" smtClean="0">
                <a:ea typeface="宋体" charset="-122"/>
              </a:rPr>
              <a:t>注意，稀疏数组的存盘，读取没有实现，交给学员自己完成即可</a:t>
            </a:r>
            <a:r>
              <a:rPr lang="en-US" altLang="zh-CN" smtClean="0">
                <a:ea typeface="宋体" charset="-122"/>
              </a:rPr>
              <a:t>...]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//</a:t>
            </a:r>
            <a:r>
              <a:rPr lang="zh-CN" altLang="en-US" smtClean="0">
                <a:ea typeface="宋体" charset="-122"/>
              </a:rPr>
              <a:t>新版的代码</a:t>
            </a:r>
            <a:endParaRPr lang="en-US" altLang="zh-CN" smtClean="0">
              <a:ea typeface="宋体" charset="-122"/>
            </a:endParaRP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package com.atguigu.temp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import scala.collection.mutable.ArrayBuffer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object Test2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def main(args: Array[String]): Unit = {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    //chessArr1 </a:t>
            </a:r>
            <a:r>
              <a:rPr lang="zh-CN" altLang="en-US" smtClean="0">
                <a:ea typeface="宋体" charset="-122"/>
              </a:rPr>
              <a:t>表示一个棋盘</a:t>
            </a:r>
          </a:p>
          <a:p>
            <a:pPr eaLnBrk="1" hangingPunct="1"/>
            <a:r>
              <a:rPr lang="zh-CN" altLang="en-US" smtClean="0">
                <a:ea typeface="宋体" charset="-122"/>
              </a:rPr>
              <a:t>    </a:t>
            </a:r>
            <a:r>
              <a:rPr lang="en-US" altLang="zh-CN" smtClean="0">
                <a:ea typeface="宋体" charset="-122"/>
              </a:rPr>
              <a:t>//0</a:t>
            </a:r>
            <a:r>
              <a:rPr lang="zh-CN" altLang="en-US" smtClean="0">
                <a:ea typeface="宋体" charset="-122"/>
              </a:rPr>
              <a:t>表示没有落子</a:t>
            </a:r>
            <a:r>
              <a:rPr lang="en-US" altLang="zh-CN" smtClean="0">
                <a:ea typeface="宋体" charset="-122"/>
              </a:rPr>
              <a:t>, 1</a:t>
            </a:r>
            <a:r>
              <a:rPr lang="zh-CN" altLang="en-US" smtClean="0">
                <a:ea typeface="宋体" charset="-122"/>
              </a:rPr>
              <a:t>表示白子， </a:t>
            </a:r>
            <a:r>
              <a:rPr lang="en-US" altLang="zh-CN" smtClean="0">
                <a:ea typeface="宋体" charset="-122"/>
              </a:rPr>
              <a:t>2</a:t>
            </a:r>
            <a:r>
              <a:rPr lang="zh-CN" altLang="en-US" smtClean="0">
                <a:ea typeface="宋体" charset="-122"/>
              </a:rPr>
              <a:t>表示黑子</a:t>
            </a:r>
          </a:p>
          <a:p>
            <a:pPr eaLnBrk="1" hangingPunct="1"/>
            <a:r>
              <a:rPr lang="zh-CN" altLang="en-US" smtClean="0">
                <a:ea typeface="宋体" charset="-122"/>
              </a:rPr>
              <a:t>    </a:t>
            </a:r>
            <a:r>
              <a:rPr lang="en-US" altLang="zh-CN" smtClean="0">
                <a:ea typeface="宋体" charset="-122"/>
              </a:rPr>
              <a:t>val chessArr1 = Array.ofDim[Int](11, 11)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chessArr1(1)(2) = 1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chessArr1(2)(3) = 2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for (ele1 &lt;- chessArr1)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for (item &lt;- ele1)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  printf("%d\t", item)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}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println()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}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    //</a:t>
            </a:r>
            <a:r>
              <a:rPr lang="zh-CN" altLang="en-US" smtClean="0">
                <a:ea typeface="宋体" charset="-122"/>
              </a:rPr>
              <a:t>准备压缩成稀疏</a:t>
            </a:r>
          </a:p>
          <a:p>
            <a:pPr eaLnBrk="1" hangingPunct="1"/>
            <a:endParaRPr lang="zh-CN" altLang="en-US" smtClean="0">
              <a:ea typeface="宋体" charset="-122"/>
            </a:endParaRPr>
          </a:p>
          <a:p>
            <a:pPr eaLnBrk="1" hangingPunct="1"/>
            <a:r>
              <a:rPr lang="zh-CN" altLang="en-US" smtClean="0">
                <a:ea typeface="宋体" charset="-122"/>
              </a:rPr>
              <a:t>    </a:t>
            </a:r>
            <a:r>
              <a:rPr lang="en-US" altLang="zh-CN" smtClean="0">
                <a:ea typeface="宋体" charset="-122"/>
              </a:rPr>
              <a:t>val sparseArr = ArrayBuffer[Node]()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    for (i &lt;- 0 until chessArr1.length)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for (j &lt;- 0 until chessArr1(i).length)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  if (chessArr1(i)(j) != 0)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    val node = Node(i, j, chessArr1(i)(j))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    sparseArr.append(node)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  }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}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}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    //</a:t>
            </a:r>
            <a:r>
              <a:rPr lang="zh-CN" altLang="en-US" smtClean="0">
                <a:ea typeface="宋体" charset="-122"/>
              </a:rPr>
              <a:t>输出</a:t>
            </a:r>
          </a:p>
          <a:p>
            <a:pPr eaLnBrk="1" hangingPunct="1"/>
            <a:r>
              <a:rPr lang="zh-CN" altLang="en-US" smtClean="0">
                <a:ea typeface="宋体" charset="-122"/>
              </a:rPr>
              <a:t>    </a:t>
            </a:r>
            <a:r>
              <a:rPr lang="en-US" altLang="zh-CN" smtClean="0">
                <a:ea typeface="宋体" charset="-122"/>
              </a:rPr>
              <a:t>println("</a:t>
            </a:r>
            <a:r>
              <a:rPr lang="zh-CN" altLang="en-US" smtClean="0">
                <a:ea typeface="宋体" charset="-122"/>
              </a:rPr>
              <a:t>压缩后得到的稀疏数组</a:t>
            </a:r>
            <a:r>
              <a:rPr lang="en-US" altLang="zh-CN" smtClean="0">
                <a:ea typeface="宋体" charset="-122"/>
              </a:rPr>
              <a:t>.....")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for (node &lt;- sparseArr)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printf("%d\t%d\t%d\n", node.row, node.col, node.value)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}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//</a:t>
            </a:r>
            <a:r>
              <a:rPr lang="zh-CN" altLang="en-US" smtClean="0">
                <a:ea typeface="宋体" charset="-122"/>
              </a:rPr>
              <a:t>保存到磁盘中</a:t>
            </a:r>
            <a:r>
              <a:rPr lang="en-US" altLang="zh-CN" smtClean="0">
                <a:ea typeface="宋体" charset="-122"/>
              </a:rPr>
              <a:t>,</a:t>
            </a:r>
            <a:r>
              <a:rPr lang="zh-CN" altLang="en-US" smtClean="0">
                <a:ea typeface="宋体" charset="-122"/>
              </a:rPr>
              <a:t>这时这个地图文件就会很小</a:t>
            </a:r>
            <a:r>
              <a:rPr lang="en-US" altLang="zh-CN" smtClean="0">
                <a:ea typeface="宋体" charset="-122"/>
              </a:rPr>
              <a:t>,</a:t>
            </a:r>
            <a:r>
              <a:rPr lang="zh-CN" altLang="en-US" smtClean="0">
                <a:ea typeface="宋体" charset="-122"/>
              </a:rPr>
              <a:t>自行完成</a:t>
            </a:r>
            <a:r>
              <a:rPr lang="en-US" altLang="zh-CN" smtClean="0">
                <a:ea typeface="宋体" charset="-122"/>
              </a:rPr>
              <a:t>.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    //</a:t>
            </a:r>
            <a:r>
              <a:rPr lang="zh-CN" altLang="en-US" smtClean="0">
                <a:ea typeface="宋体" charset="-122"/>
              </a:rPr>
              <a:t>重新恢复</a:t>
            </a:r>
          </a:p>
          <a:p>
            <a:pPr eaLnBrk="1" hangingPunct="1"/>
            <a:r>
              <a:rPr lang="zh-CN" altLang="en-US" smtClean="0">
                <a:ea typeface="宋体" charset="-122"/>
              </a:rPr>
              <a:t>    </a:t>
            </a:r>
            <a:r>
              <a:rPr lang="en-US" altLang="zh-CN" smtClean="0">
                <a:ea typeface="宋体" charset="-122"/>
              </a:rPr>
              <a:t>val chessArr2 = Array.ofDim[Int](11, 11)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    for (node &lt;- sparseArr)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chessArr2(node.row)(node.col) = node.value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}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    println("</a:t>
            </a:r>
            <a:r>
              <a:rPr lang="zh-CN" altLang="en-US" smtClean="0">
                <a:ea typeface="宋体" charset="-122"/>
              </a:rPr>
              <a:t>恢复后的</a:t>
            </a:r>
            <a:r>
              <a:rPr lang="en-US" altLang="zh-CN" smtClean="0">
                <a:ea typeface="宋体" charset="-122"/>
              </a:rPr>
              <a:t>....")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for (ele &lt;- chessArr2)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for (item &lt;- ele)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  printf("%d\t", item)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}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println()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}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  }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}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//</a:t>
            </a:r>
            <a:r>
              <a:rPr lang="zh-CN" altLang="en-US" smtClean="0">
                <a:ea typeface="宋体" charset="-122"/>
              </a:rPr>
              <a:t>表示一个点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class Node(var row: Int, var col: Int, var value: Int)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640B4E-3909-4A33-A460-3E537D343403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26401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517525" y="685800"/>
            <a:ext cx="58229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altLang="zh-CN" smtClean="0">
              <a:ea typeface="宋体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640B4E-3909-4A33-A460-3E537D343403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26401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517525" y="685800"/>
            <a:ext cx="58229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smtClean="0">
                <a:ea typeface="宋体" charset="-122"/>
              </a:rPr>
              <a:t>可以给同学们演示一把</a:t>
            </a:r>
            <a:r>
              <a:rPr lang="en-US" altLang="zh-CN" smtClean="0">
                <a:ea typeface="宋体" charset="-122"/>
              </a:rPr>
              <a:t>: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640B4E-3909-4A33-A460-3E537D343403}" type="slidenum">
              <a:rPr lang="zh-CN" altLang="en-US" smtClean="0"/>
              <a:pPr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26401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517525" y="685800"/>
            <a:ext cx="58229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altLang="zh-CN" smtClean="0">
              <a:ea typeface="宋体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640B4E-3909-4A33-A460-3E537D343403}" type="slidenum">
              <a:rPr lang="zh-CN" altLang="en-US" smtClean="0"/>
              <a:pPr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26401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517525" y="685800"/>
            <a:ext cx="58229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altLang="zh-CN" smtClean="0">
              <a:ea typeface="宋体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640B4E-3909-4A33-A460-3E537D343403}" type="slidenum">
              <a:rPr lang="zh-CN" altLang="en-US" smtClean="0"/>
              <a:pPr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26401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517525" y="685800"/>
            <a:ext cx="58229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mtClean="0">
                <a:ea typeface="宋体" pitchFamily="2" charset="-122"/>
              </a:rPr>
              <a:t>package com.atguigu.temp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mtClean="0">
              <a:ea typeface="宋体" pitchFamily="2" charset="-122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mtClean="0">
                <a:ea typeface="宋体" pitchFamily="2" charset="-122"/>
              </a:rPr>
              <a:t>import scala.collection.mutable.ArrayBuffer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mtClean="0">
                <a:ea typeface="宋体" pitchFamily="2" charset="-122"/>
              </a:rPr>
              <a:t>import scala.io.StdIn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mtClean="0">
                <a:ea typeface="宋体" pitchFamily="2" charset="-122"/>
              </a:rPr>
              <a:t>import scala.math._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mtClean="0">
              <a:ea typeface="宋体" pitchFamily="2" charset="-122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mtClean="0">
                <a:ea typeface="宋体" pitchFamily="2" charset="-122"/>
              </a:rPr>
              <a:t>object Test {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mtClean="0">
                <a:ea typeface="宋体" pitchFamily="2" charset="-122"/>
              </a:rPr>
              <a:t>  def main(args: Array[String]): Unit = {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mtClean="0">
              <a:ea typeface="宋体" pitchFamily="2" charset="-122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mtClean="0">
              <a:ea typeface="宋体" pitchFamily="2" charset="-122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mtClean="0">
                <a:ea typeface="宋体" pitchFamily="2" charset="-122"/>
              </a:rPr>
              <a:t>    val queue = new ArrayQueue(3)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mtClean="0">
              <a:ea typeface="宋体" pitchFamily="2" charset="-122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mtClean="0">
                <a:ea typeface="宋体" pitchFamily="2" charset="-122"/>
              </a:rPr>
              <a:t>    var key = ""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mtClean="0">
                <a:ea typeface="宋体" pitchFamily="2" charset="-122"/>
              </a:rPr>
              <a:t>    var value = 0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mtClean="0">
                <a:ea typeface="宋体" pitchFamily="2" charset="-122"/>
              </a:rPr>
              <a:t>    while (true) {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mtClean="0">
                <a:ea typeface="宋体" pitchFamily="2" charset="-122"/>
              </a:rPr>
              <a:t>      println("=====</a:t>
            </a:r>
            <a:r>
              <a:rPr lang="zh-CN" altLang="en-US" smtClean="0">
                <a:ea typeface="宋体" pitchFamily="2" charset="-122"/>
              </a:rPr>
              <a:t>菜单</a:t>
            </a:r>
            <a:r>
              <a:rPr lang="en-US" altLang="zh-CN" smtClean="0">
                <a:ea typeface="宋体" pitchFamily="2" charset="-122"/>
              </a:rPr>
              <a:t>=====")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mtClean="0">
                <a:ea typeface="宋体" pitchFamily="2" charset="-122"/>
              </a:rPr>
              <a:t>      println("show: </a:t>
            </a:r>
            <a:r>
              <a:rPr lang="zh-CN" altLang="en-US" smtClean="0">
                <a:ea typeface="宋体" pitchFamily="2" charset="-122"/>
              </a:rPr>
              <a:t>表示显示队列</a:t>
            </a:r>
            <a:r>
              <a:rPr lang="en-US" altLang="zh-CN" smtClean="0">
                <a:ea typeface="宋体" pitchFamily="2" charset="-122"/>
              </a:rPr>
              <a:t>")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mtClean="0">
                <a:ea typeface="宋体" pitchFamily="2" charset="-122"/>
              </a:rPr>
              <a:t>      println("add:  </a:t>
            </a:r>
            <a:r>
              <a:rPr lang="zh-CN" altLang="en-US" smtClean="0">
                <a:ea typeface="宋体" pitchFamily="2" charset="-122"/>
              </a:rPr>
              <a:t>表示添加数据</a:t>
            </a:r>
            <a:r>
              <a:rPr lang="en-US" altLang="zh-CN" smtClean="0">
                <a:ea typeface="宋体" pitchFamily="2" charset="-122"/>
              </a:rPr>
              <a:t>~")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mtClean="0">
                <a:ea typeface="宋体" pitchFamily="2" charset="-122"/>
              </a:rPr>
              <a:t>      println("exit: </a:t>
            </a:r>
            <a:r>
              <a:rPr lang="zh-CN" altLang="en-US" smtClean="0">
                <a:ea typeface="宋体" pitchFamily="2" charset="-122"/>
              </a:rPr>
              <a:t>表示退出程序</a:t>
            </a:r>
            <a:r>
              <a:rPr lang="en-US" altLang="zh-CN" smtClean="0">
                <a:ea typeface="宋体" pitchFamily="2" charset="-122"/>
              </a:rPr>
              <a:t>")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mtClean="0">
                <a:ea typeface="宋体" pitchFamily="2" charset="-122"/>
              </a:rPr>
              <a:t>      println("get: </a:t>
            </a:r>
            <a:r>
              <a:rPr lang="zh-CN" altLang="en-US" smtClean="0">
                <a:ea typeface="宋体" pitchFamily="2" charset="-122"/>
              </a:rPr>
              <a:t>表示出队列</a:t>
            </a:r>
            <a:r>
              <a:rPr lang="en-US" altLang="zh-CN" smtClean="0">
                <a:ea typeface="宋体" pitchFamily="2" charset="-122"/>
              </a:rPr>
              <a:t>")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mtClean="0">
                <a:ea typeface="宋体" pitchFamily="2" charset="-122"/>
              </a:rPr>
              <a:t>      println("</a:t>
            </a:r>
            <a:r>
              <a:rPr lang="zh-CN" altLang="en-US" smtClean="0">
                <a:ea typeface="宋体" pitchFamily="2" charset="-122"/>
              </a:rPr>
              <a:t>请输入你的选择</a:t>
            </a:r>
            <a:r>
              <a:rPr lang="en-US" altLang="zh-CN" smtClean="0">
                <a:ea typeface="宋体" pitchFamily="2" charset="-122"/>
              </a:rPr>
              <a:t>: ")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mtClean="0">
                <a:ea typeface="宋体" pitchFamily="2" charset="-122"/>
              </a:rPr>
              <a:t>      key = StdIn.readLine()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mtClean="0">
                <a:ea typeface="宋体" pitchFamily="2" charset="-122"/>
              </a:rPr>
              <a:t>      key match {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mtClean="0">
                <a:ea typeface="宋体" pitchFamily="2" charset="-122"/>
              </a:rPr>
              <a:t>        case "show" =&gt; queue.showQueue()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mtClean="0">
                <a:ea typeface="宋体" pitchFamily="2" charset="-122"/>
              </a:rPr>
              <a:t>        case "get" =&gt; {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mtClean="0">
                <a:ea typeface="宋体" pitchFamily="2" charset="-122"/>
              </a:rPr>
              <a:t>          val res = queue.getQueue()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mtClean="0">
                <a:ea typeface="宋体" pitchFamily="2" charset="-122"/>
              </a:rPr>
              <a:t>          if (res.isInstanceOf[Exception]) {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mtClean="0">
                <a:ea typeface="宋体" pitchFamily="2" charset="-122"/>
              </a:rPr>
              <a:t>            println(res.asInstanceOf[Exception].getMessage)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mtClean="0">
                <a:ea typeface="宋体" pitchFamily="2" charset="-122"/>
              </a:rPr>
              <a:t>          }else {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mtClean="0">
                <a:ea typeface="宋体" pitchFamily="2" charset="-122"/>
              </a:rPr>
              <a:t>            println("</a:t>
            </a:r>
            <a:r>
              <a:rPr lang="zh-CN" altLang="en-US" smtClean="0">
                <a:ea typeface="宋体" pitchFamily="2" charset="-122"/>
              </a:rPr>
              <a:t>出队列数据</a:t>
            </a:r>
            <a:r>
              <a:rPr lang="en-US" altLang="zh-CN" smtClean="0">
                <a:ea typeface="宋体" pitchFamily="2" charset="-122"/>
              </a:rPr>
              <a:t>=" + res)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mtClean="0">
                <a:ea typeface="宋体" pitchFamily="2" charset="-122"/>
              </a:rPr>
              <a:t>          }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mtClean="0">
                <a:ea typeface="宋体" pitchFamily="2" charset="-122"/>
              </a:rPr>
              <a:t>        }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mtClean="0">
                <a:ea typeface="宋体" pitchFamily="2" charset="-122"/>
              </a:rPr>
              <a:t>        case "add" =&gt; {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mtClean="0">
                <a:ea typeface="宋体" pitchFamily="2" charset="-122"/>
              </a:rPr>
              <a:t>          println("</a:t>
            </a:r>
            <a:r>
              <a:rPr lang="zh-CN" altLang="en-US" smtClean="0">
                <a:ea typeface="宋体" pitchFamily="2" charset="-122"/>
              </a:rPr>
              <a:t>请输入要加入的值</a:t>
            </a:r>
            <a:r>
              <a:rPr lang="en-US" altLang="zh-CN" smtClean="0">
                <a:ea typeface="宋体" pitchFamily="2" charset="-122"/>
              </a:rPr>
              <a:t>")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mtClean="0">
                <a:ea typeface="宋体" pitchFamily="2" charset="-122"/>
              </a:rPr>
              <a:t>          value = StdIn.readInt()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mtClean="0">
                <a:ea typeface="宋体" pitchFamily="2" charset="-122"/>
              </a:rPr>
              <a:t>          val res = queue.addQueue(value)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mtClean="0">
                <a:ea typeface="宋体" pitchFamily="2" charset="-122"/>
              </a:rPr>
              <a:t>          if (res != null) {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mtClean="0">
                <a:ea typeface="宋体" pitchFamily="2" charset="-122"/>
              </a:rPr>
              <a:t>            println(res.getMessage)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mtClean="0">
                <a:ea typeface="宋体" pitchFamily="2" charset="-122"/>
              </a:rPr>
              <a:t>          }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mtClean="0">
                <a:ea typeface="宋体" pitchFamily="2" charset="-122"/>
              </a:rPr>
              <a:t>        }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mtClean="0">
                <a:ea typeface="宋体" pitchFamily="2" charset="-122"/>
              </a:rPr>
              <a:t>        case "exit" =&gt; System.exit(0)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mtClean="0">
                <a:ea typeface="宋体" pitchFamily="2" charset="-122"/>
              </a:rPr>
              <a:t>      }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mtClean="0">
                <a:ea typeface="宋体" pitchFamily="2" charset="-122"/>
              </a:rPr>
              <a:t>    }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mtClean="0">
              <a:ea typeface="宋体" pitchFamily="2" charset="-122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mtClean="0">
              <a:ea typeface="宋体" pitchFamily="2" charset="-122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mtClean="0">
                <a:ea typeface="宋体" pitchFamily="2" charset="-122"/>
              </a:rPr>
              <a:t>  }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mtClean="0">
              <a:ea typeface="宋体" pitchFamily="2" charset="-122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mtClean="0">
                <a:ea typeface="宋体" pitchFamily="2" charset="-122"/>
              </a:rPr>
              <a:t>}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mtClean="0">
              <a:ea typeface="宋体" pitchFamily="2" charset="-122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mtClean="0">
                <a:ea typeface="宋体" pitchFamily="2" charset="-122"/>
              </a:rPr>
              <a:t>class ArrayQueue(arrMaxSize: Int) {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mtClean="0">
              <a:ea typeface="宋体" pitchFamily="2" charset="-122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mtClean="0">
                <a:ea typeface="宋体" pitchFamily="2" charset="-122"/>
              </a:rPr>
              <a:t>  val maxSize = arrMaxSize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mtClean="0">
                <a:ea typeface="宋体" pitchFamily="2" charset="-122"/>
              </a:rPr>
              <a:t>  val arr = new Array[Int](maxSize)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mtClean="0">
                <a:ea typeface="宋体" pitchFamily="2" charset="-122"/>
              </a:rPr>
              <a:t>  var rear = -1 //</a:t>
            </a:r>
            <a:r>
              <a:rPr lang="zh-CN" altLang="en-US" smtClean="0">
                <a:ea typeface="宋体" pitchFamily="2" charset="-122"/>
              </a:rPr>
              <a:t>含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mtClean="0">
                <a:ea typeface="宋体" pitchFamily="2" charset="-122"/>
              </a:rPr>
              <a:t>  </a:t>
            </a:r>
            <a:r>
              <a:rPr lang="en-US" altLang="zh-CN" smtClean="0">
                <a:ea typeface="宋体" pitchFamily="2" charset="-122"/>
              </a:rPr>
              <a:t>var front = -1 //</a:t>
            </a:r>
            <a:r>
              <a:rPr lang="zh-CN" altLang="en-US" smtClean="0">
                <a:ea typeface="宋体" pitchFamily="2" charset="-122"/>
              </a:rPr>
              <a:t>不含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mtClean="0">
              <a:ea typeface="宋体" pitchFamily="2" charset="-122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mtClean="0">
                <a:ea typeface="宋体" pitchFamily="2" charset="-122"/>
              </a:rPr>
              <a:t>  </a:t>
            </a:r>
            <a:r>
              <a:rPr lang="en-US" altLang="zh-CN" smtClean="0">
                <a:ea typeface="宋体" pitchFamily="2" charset="-122"/>
              </a:rPr>
              <a:t>def showQueue(): Unit = {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mtClean="0">
                <a:ea typeface="宋体" pitchFamily="2" charset="-122"/>
              </a:rPr>
              <a:t>    if (isEmpty()) {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mtClean="0">
                <a:ea typeface="宋体" pitchFamily="2" charset="-122"/>
              </a:rPr>
              <a:t>      println("</a:t>
            </a:r>
            <a:r>
              <a:rPr lang="zh-CN" altLang="en-US" smtClean="0">
                <a:ea typeface="宋体" pitchFamily="2" charset="-122"/>
              </a:rPr>
              <a:t>队列空</a:t>
            </a:r>
            <a:r>
              <a:rPr lang="en-US" altLang="zh-CN" smtClean="0">
                <a:ea typeface="宋体" pitchFamily="2" charset="-122"/>
              </a:rPr>
              <a:t>~~")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mtClean="0">
                <a:ea typeface="宋体" pitchFamily="2" charset="-122"/>
              </a:rPr>
              <a:t>      return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mtClean="0">
                <a:ea typeface="宋体" pitchFamily="2" charset="-122"/>
              </a:rPr>
              <a:t>    }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mtClean="0">
                <a:ea typeface="宋体" pitchFamily="2" charset="-122"/>
              </a:rPr>
              <a:t>    for (i &lt;- this.front + 1 to this.rear) {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mtClean="0">
                <a:ea typeface="宋体" pitchFamily="2" charset="-122"/>
              </a:rPr>
              <a:t>      printf("arr[%d]=%d\t", i, arr(i))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mtClean="0">
                <a:ea typeface="宋体" pitchFamily="2" charset="-122"/>
              </a:rPr>
              <a:t>    }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mtClean="0">
                <a:ea typeface="宋体" pitchFamily="2" charset="-122"/>
              </a:rPr>
              <a:t>    println()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mtClean="0">
                <a:ea typeface="宋体" pitchFamily="2" charset="-122"/>
              </a:rPr>
              <a:t>  }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mtClean="0">
              <a:ea typeface="宋体" pitchFamily="2" charset="-122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mtClean="0">
                <a:ea typeface="宋体" pitchFamily="2" charset="-122"/>
              </a:rPr>
              <a:t>  def addQueue(value: Int): Exception = {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mtClean="0">
                <a:ea typeface="宋体" pitchFamily="2" charset="-122"/>
              </a:rPr>
              <a:t>    if (this.isFull()) {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mtClean="0">
                <a:ea typeface="宋体" pitchFamily="2" charset="-122"/>
              </a:rPr>
              <a:t>      return new Exception("</a:t>
            </a:r>
            <a:r>
              <a:rPr lang="zh-CN" altLang="en-US" smtClean="0">
                <a:ea typeface="宋体" pitchFamily="2" charset="-122"/>
              </a:rPr>
              <a:t>满了</a:t>
            </a:r>
            <a:r>
              <a:rPr lang="en-US" altLang="zh-CN" smtClean="0">
                <a:ea typeface="宋体" pitchFamily="2" charset="-122"/>
              </a:rPr>
              <a:t>~")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mtClean="0">
                <a:ea typeface="宋体" pitchFamily="2" charset="-122"/>
              </a:rPr>
              <a:t>    }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mtClean="0">
                <a:ea typeface="宋体" pitchFamily="2" charset="-122"/>
              </a:rPr>
              <a:t>    this.rear += 1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mtClean="0">
                <a:ea typeface="宋体" pitchFamily="2" charset="-122"/>
              </a:rPr>
              <a:t>    this.arr(this.rear) = value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mtClean="0">
                <a:ea typeface="宋体" pitchFamily="2" charset="-122"/>
              </a:rPr>
              <a:t>    return null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mtClean="0">
                <a:ea typeface="宋体" pitchFamily="2" charset="-122"/>
              </a:rPr>
              <a:t>  }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mtClean="0">
              <a:ea typeface="宋体" pitchFamily="2" charset="-122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mtClean="0">
                <a:ea typeface="宋体" pitchFamily="2" charset="-122"/>
              </a:rPr>
              <a:t>  def getQueue(): Any = {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mtClean="0">
                <a:ea typeface="宋体" pitchFamily="2" charset="-122"/>
              </a:rPr>
              <a:t>    if (this.isEmpty()) {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mtClean="0">
                <a:ea typeface="宋体" pitchFamily="2" charset="-122"/>
              </a:rPr>
              <a:t>      return new Exception("</a:t>
            </a:r>
            <a:r>
              <a:rPr lang="zh-CN" altLang="en-US" smtClean="0">
                <a:ea typeface="宋体" pitchFamily="2" charset="-122"/>
              </a:rPr>
              <a:t>空队列</a:t>
            </a:r>
            <a:r>
              <a:rPr lang="en-US" altLang="zh-CN" smtClean="0">
                <a:ea typeface="宋体" pitchFamily="2" charset="-122"/>
              </a:rPr>
              <a:t>")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mtClean="0">
                <a:ea typeface="宋体" pitchFamily="2" charset="-122"/>
              </a:rPr>
              <a:t>    }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mtClean="0">
                <a:ea typeface="宋体" pitchFamily="2" charset="-122"/>
              </a:rPr>
              <a:t>    this.front += 1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mtClean="0">
                <a:ea typeface="宋体" pitchFamily="2" charset="-122"/>
              </a:rPr>
              <a:t>    return arr(this.front)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mtClean="0">
                <a:ea typeface="宋体" pitchFamily="2" charset="-122"/>
              </a:rPr>
              <a:t>  }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mtClean="0">
              <a:ea typeface="宋体" pitchFamily="2" charset="-122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mtClean="0">
                <a:ea typeface="宋体" pitchFamily="2" charset="-122"/>
              </a:rPr>
              <a:t>  def isEmpty(): Boolean = {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mtClean="0">
                <a:ea typeface="宋体" pitchFamily="2" charset="-122"/>
              </a:rPr>
              <a:t>    this.rear == this.front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mtClean="0">
                <a:ea typeface="宋体" pitchFamily="2" charset="-122"/>
              </a:rPr>
              <a:t>  }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mtClean="0">
              <a:ea typeface="宋体" pitchFamily="2" charset="-122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mtClean="0">
                <a:ea typeface="宋体" pitchFamily="2" charset="-122"/>
              </a:rPr>
              <a:t>  def isFull(): Boolean = {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mtClean="0">
                <a:ea typeface="宋体" pitchFamily="2" charset="-122"/>
              </a:rPr>
              <a:t>    this.rear == this.maxSize - 1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mtClean="0">
                <a:ea typeface="宋体" pitchFamily="2" charset="-122"/>
              </a:rPr>
              <a:t>  }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mtClean="0">
                <a:ea typeface="宋体" pitchFamily="2" charset="-122"/>
              </a:rPr>
              <a:t>}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mtClean="0">
              <a:ea typeface="宋体" pitchFamily="2" charset="-122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mtClean="0">
                <a:ea typeface="宋体" pitchFamily="2" charset="-122"/>
              </a:rPr>
              <a:t>队列新的案例：</a:t>
            </a:r>
            <a:endParaRPr lang="en-US" altLang="zh-CN" smtClean="0">
              <a:ea typeface="宋体" pitchFamily="2" charset="-122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mtClean="0">
              <a:ea typeface="宋体" pitchFamily="2" charset="-122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mtClean="0">
                <a:ea typeface="宋体" pitchFamily="2" charset="-122"/>
              </a:rPr>
              <a:t>package com.atguigu.temp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mtClean="0">
              <a:ea typeface="宋体" pitchFamily="2" charset="-122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mtClean="0">
                <a:ea typeface="宋体" pitchFamily="2" charset="-122"/>
              </a:rPr>
              <a:t>import scala.io.StdIn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mtClean="0">
              <a:ea typeface="宋体" pitchFamily="2" charset="-122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mtClean="0">
                <a:ea typeface="宋体" pitchFamily="2" charset="-122"/>
              </a:rPr>
              <a:t>object ArrayQueueTest {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mtClean="0">
                <a:ea typeface="宋体" pitchFamily="2" charset="-122"/>
              </a:rPr>
              <a:t>  def main(args: Array[String]): Unit = {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mtClean="0">
                <a:ea typeface="宋体" pitchFamily="2" charset="-122"/>
              </a:rPr>
              <a:t>    //</a:t>
            </a:r>
            <a:r>
              <a:rPr lang="zh-CN" altLang="en-US" smtClean="0">
                <a:ea typeface="宋体" pitchFamily="2" charset="-122"/>
              </a:rPr>
              <a:t>初始化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mtClean="0">
                <a:ea typeface="宋体" pitchFamily="2" charset="-122"/>
              </a:rPr>
              <a:t>    </a:t>
            </a:r>
            <a:r>
              <a:rPr lang="en-US" altLang="zh-CN" smtClean="0">
                <a:ea typeface="宋体" pitchFamily="2" charset="-122"/>
              </a:rPr>
              <a:t>val queue = new ArrayQueue(3)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mtClean="0">
              <a:ea typeface="宋体" pitchFamily="2" charset="-122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mtClean="0">
                <a:ea typeface="宋体" pitchFamily="2" charset="-122"/>
              </a:rPr>
              <a:t>    var key = "" //</a:t>
            </a:r>
            <a:r>
              <a:rPr lang="zh-CN" altLang="en-US" smtClean="0">
                <a:ea typeface="宋体" pitchFamily="2" charset="-122"/>
              </a:rPr>
              <a:t>操作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mtClean="0">
                <a:ea typeface="宋体" pitchFamily="2" charset="-122"/>
              </a:rPr>
              <a:t>    </a:t>
            </a:r>
            <a:r>
              <a:rPr lang="en-US" altLang="zh-CN" smtClean="0">
                <a:ea typeface="宋体" pitchFamily="2" charset="-122"/>
              </a:rPr>
              <a:t>var value = 0 //</a:t>
            </a:r>
            <a:r>
              <a:rPr lang="zh-CN" altLang="en-US" smtClean="0">
                <a:ea typeface="宋体" pitchFamily="2" charset="-122"/>
              </a:rPr>
              <a:t>输入的值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mtClean="0">
                <a:ea typeface="宋体" pitchFamily="2" charset="-122"/>
              </a:rPr>
              <a:t>    </a:t>
            </a:r>
            <a:r>
              <a:rPr lang="en-US" altLang="zh-CN" smtClean="0">
                <a:ea typeface="宋体" pitchFamily="2" charset="-122"/>
              </a:rPr>
              <a:t>while (true) {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mtClean="0">
                <a:ea typeface="宋体" pitchFamily="2" charset="-122"/>
              </a:rPr>
              <a:t>      println("1. add 	</a:t>
            </a:r>
            <a:r>
              <a:rPr lang="zh-CN" altLang="en-US" smtClean="0">
                <a:ea typeface="宋体" pitchFamily="2" charset="-122"/>
              </a:rPr>
              <a:t>表示入队列</a:t>
            </a:r>
            <a:r>
              <a:rPr lang="en-US" altLang="zh-CN" smtClean="0">
                <a:ea typeface="宋体" pitchFamily="2" charset="-122"/>
              </a:rPr>
              <a:t>:")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mtClean="0">
                <a:ea typeface="宋体" pitchFamily="2" charset="-122"/>
              </a:rPr>
              <a:t>      println("2. get 	</a:t>
            </a:r>
            <a:r>
              <a:rPr lang="zh-CN" altLang="en-US" smtClean="0">
                <a:ea typeface="宋体" pitchFamily="2" charset="-122"/>
              </a:rPr>
              <a:t>表示出队列</a:t>
            </a:r>
            <a:r>
              <a:rPr lang="en-US" altLang="zh-CN" smtClean="0">
                <a:ea typeface="宋体" pitchFamily="2" charset="-122"/>
              </a:rPr>
              <a:t>:")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mtClean="0">
                <a:ea typeface="宋体" pitchFamily="2" charset="-122"/>
              </a:rPr>
              <a:t>      println("3. show 	</a:t>
            </a:r>
            <a:r>
              <a:rPr lang="zh-CN" altLang="en-US" smtClean="0">
                <a:ea typeface="宋体" pitchFamily="2" charset="-122"/>
              </a:rPr>
              <a:t>表示显示队列</a:t>
            </a:r>
            <a:r>
              <a:rPr lang="en-US" altLang="zh-CN" smtClean="0">
                <a:ea typeface="宋体" pitchFamily="2" charset="-122"/>
              </a:rPr>
              <a:t>:")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mtClean="0">
                <a:ea typeface="宋体" pitchFamily="2" charset="-122"/>
              </a:rPr>
              <a:t>      println("4. exit 	</a:t>
            </a:r>
            <a:r>
              <a:rPr lang="zh-CN" altLang="en-US" smtClean="0">
                <a:ea typeface="宋体" pitchFamily="2" charset="-122"/>
              </a:rPr>
              <a:t>表示退出系统</a:t>
            </a:r>
            <a:r>
              <a:rPr lang="en-US" altLang="zh-CN" smtClean="0">
                <a:ea typeface="宋体" pitchFamily="2" charset="-122"/>
              </a:rPr>
              <a:t>:")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mtClean="0">
                <a:ea typeface="宋体" pitchFamily="2" charset="-122"/>
              </a:rPr>
              <a:t>      println("</a:t>
            </a:r>
            <a:r>
              <a:rPr lang="zh-CN" altLang="en-US" smtClean="0">
                <a:ea typeface="宋体" pitchFamily="2" charset="-122"/>
              </a:rPr>
              <a:t>请输入选择</a:t>
            </a:r>
            <a:r>
              <a:rPr lang="en-US" altLang="zh-CN" smtClean="0">
                <a:ea typeface="宋体" pitchFamily="2" charset="-122"/>
              </a:rPr>
              <a:t>:")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mtClean="0">
                <a:ea typeface="宋体" pitchFamily="2" charset="-122"/>
              </a:rPr>
              <a:t>      key = StdIn.readLine()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mtClean="0">
                <a:ea typeface="宋体" pitchFamily="2" charset="-122"/>
              </a:rPr>
              <a:t>      key match {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mtClean="0">
                <a:ea typeface="宋体" pitchFamily="2" charset="-122"/>
              </a:rPr>
              <a:t>        case "add" =&gt; {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mtClean="0">
                <a:ea typeface="宋体" pitchFamily="2" charset="-122"/>
              </a:rPr>
              <a:t>          println("</a:t>
            </a:r>
            <a:r>
              <a:rPr lang="zh-CN" altLang="en-US" smtClean="0">
                <a:ea typeface="宋体" pitchFamily="2" charset="-122"/>
              </a:rPr>
              <a:t>请输入数</a:t>
            </a:r>
            <a:r>
              <a:rPr lang="en-US" altLang="zh-CN" smtClean="0">
                <a:ea typeface="宋体" pitchFamily="2" charset="-122"/>
              </a:rPr>
              <a:t>")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mtClean="0">
                <a:ea typeface="宋体" pitchFamily="2" charset="-122"/>
              </a:rPr>
              <a:t>          value = StdIn.readInt()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mtClean="0">
                <a:ea typeface="宋体" pitchFamily="2" charset="-122"/>
              </a:rPr>
              <a:t>          val res = queue.addQueue(value)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mtClean="0">
                <a:ea typeface="宋体" pitchFamily="2" charset="-122"/>
              </a:rPr>
              <a:t>          if (res != null) {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mtClean="0">
                <a:ea typeface="宋体" pitchFamily="2" charset="-122"/>
              </a:rPr>
              <a:t>            println(res.getMessage)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mtClean="0">
                <a:ea typeface="宋体" pitchFamily="2" charset="-122"/>
              </a:rPr>
              <a:t>          }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mtClean="0">
                <a:ea typeface="宋体" pitchFamily="2" charset="-122"/>
              </a:rPr>
              <a:t>        }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mtClean="0">
                <a:ea typeface="宋体" pitchFamily="2" charset="-122"/>
              </a:rPr>
              <a:t>        case "get" =&gt; {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mtClean="0">
                <a:ea typeface="宋体" pitchFamily="2" charset="-122"/>
              </a:rPr>
              <a:t>          val res = queue.getQueue()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mtClean="0">
                <a:ea typeface="宋体" pitchFamily="2" charset="-122"/>
              </a:rPr>
              <a:t>          if (res.isInstanceOf[Exception]) {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mtClean="0">
                <a:ea typeface="宋体" pitchFamily="2" charset="-122"/>
              </a:rPr>
              <a:t>            println(res.asInstanceOf[Exception].getMessage)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mtClean="0">
                <a:ea typeface="宋体" pitchFamily="2" charset="-122"/>
              </a:rPr>
              <a:t>          } else {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mtClean="0">
                <a:ea typeface="宋体" pitchFamily="2" charset="-122"/>
              </a:rPr>
              <a:t>            println("</a:t>
            </a:r>
            <a:r>
              <a:rPr lang="zh-CN" altLang="en-US" smtClean="0">
                <a:ea typeface="宋体" pitchFamily="2" charset="-122"/>
              </a:rPr>
              <a:t>出队列的数</a:t>
            </a:r>
            <a:r>
              <a:rPr lang="en-US" altLang="zh-CN" smtClean="0">
                <a:ea typeface="宋体" pitchFamily="2" charset="-122"/>
              </a:rPr>
              <a:t>:" + res 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mtClean="0">
                <a:ea typeface="宋体" pitchFamily="2" charset="-122"/>
              </a:rPr>
              <a:t>          }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mtClean="0">
                <a:ea typeface="宋体" pitchFamily="2" charset="-122"/>
              </a:rPr>
              <a:t>        }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mtClean="0">
                <a:ea typeface="宋体" pitchFamily="2" charset="-122"/>
              </a:rPr>
              <a:t>        case "show" =&gt; {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mtClean="0">
                <a:ea typeface="宋体" pitchFamily="2" charset="-122"/>
              </a:rPr>
              <a:t>          queue.print()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mtClean="0">
                <a:ea typeface="宋体" pitchFamily="2" charset="-122"/>
              </a:rPr>
              <a:t>        }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mtClean="0">
                <a:ea typeface="宋体" pitchFamily="2" charset="-122"/>
              </a:rPr>
              <a:t>        case "exit" =&gt; { //</a:t>
            </a:r>
            <a:r>
              <a:rPr lang="zh-CN" altLang="en-US" smtClean="0">
                <a:ea typeface="宋体" pitchFamily="2" charset="-122"/>
              </a:rPr>
              <a:t>退出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mtClean="0">
                <a:ea typeface="宋体" pitchFamily="2" charset="-122"/>
              </a:rPr>
              <a:t>          </a:t>
            </a:r>
            <a:r>
              <a:rPr lang="en-US" altLang="zh-CN" smtClean="0">
                <a:ea typeface="宋体" pitchFamily="2" charset="-122"/>
              </a:rPr>
              <a:t>sys.exit()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mtClean="0">
                <a:ea typeface="宋体" pitchFamily="2" charset="-122"/>
              </a:rPr>
              <a:t>        }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mtClean="0">
                <a:ea typeface="宋体" pitchFamily="2" charset="-122"/>
              </a:rPr>
              <a:t>        case _ =&gt; {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mtClean="0">
                <a:ea typeface="宋体" pitchFamily="2" charset="-122"/>
              </a:rPr>
              <a:t>          println("</a:t>
            </a:r>
            <a:r>
              <a:rPr lang="zh-CN" altLang="en-US" smtClean="0">
                <a:ea typeface="宋体" pitchFamily="2" charset="-122"/>
              </a:rPr>
              <a:t>输入选项不正确</a:t>
            </a:r>
            <a:r>
              <a:rPr lang="en-US" altLang="zh-CN" smtClean="0">
                <a:ea typeface="宋体" pitchFamily="2" charset="-122"/>
              </a:rPr>
              <a:t>..")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mtClean="0">
                <a:ea typeface="宋体" pitchFamily="2" charset="-122"/>
              </a:rPr>
              <a:t>        }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mtClean="0">
                <a:ea typeface="宋体" pitchFamily="2" charset="-122"/>
              </a:rPr>
              <a:t>      }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mtClean="0">
                <a:ea typeface="宋体" pitchFamily="2" charset="-122"/>
              </a:rPr>
              <a:t>    }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mtClean="0">
                <a:ea typeface="宋体" pitchFamily="2" charset="-122"/>
              </a:rPr>
              <a:t>  }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mtClean="0">
                <a:ea typeface="宋体" pitchFamily="2" charset="-122"/>
              </a:rPr>
              <a:t>}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mtClean="0">
              <a:ea typeface="宋体" pitchFamily="2" charset="-122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mtClean="0">
                <a:ea typeface="宋体" pitchFamily="2" charset="-122"/>
              </a:rPr>
              <a:t>class ArrayQueue(arrMaxSize: Int) {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mtClean="0">
              <a:ea typeface="宋体" pitchFamily="2" charset="-122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mtClean="0">
                <a:ea typeface="宋体" pitchFamily="2" charset="-122"/>
              </a:rPr>
              <a:t>  val maxSize: Int = arrMaxSize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mtClean="0">
                <a:ea typeface="宋体" pitchFamily="2" charset="-122"/>
              </a:rPr>
              <a:t>  //</a:t>
            </a:r>
            <a:r>
              <a:rPr lang="zh-CN" altLang="en-US" smtClean="0">
                <a:ea typeface="宋体" pitchFamily="2" charset="-122"/>
              </a:rPr>
              <a:t>数组大小为</a:t>
            </a:r>
            <a:r>
              <a:rPr lang="en-US" altLang="zh-CN" smtClean="0">
                <a:ea typeface="宋体" pitchFamily="2" charset="-122"/>
              </a:rPr>
              <a:t>3 , </a:t>
            </a:r>
            <a:r>
              <a:rPr lang="zh-CN" altLang="en-US" smtClean="0">
                <a:ea typeface="宋体" pitchFamily="2" charset="-122"/>
              </a:rPr>
              <a:t>每个元素默认为</a:t>
            </a:r>
            <a:r>
              <a:rPr lang="en-US" altLang="zh-CN" smtClean="0">
                <a:ea typeface="宋体" pitchFamily="2" charset="-122"/>
              </a:rPr>
              <a:t>0,</a:t>
            </a:r>
            <a:r>
              <a:rPr lang="zh-CN" altLang="en-US" smtClean="0">
                <a:ea typeface="宋体" pitchFamily="2" charset="-122"/>
              </a:rPr>
              <a:t>用于存放数据，可以理解我们的队列的</a:t>
            </a:r>
            <a:r>
              <a:rPr lang="en-US" altLang="zh-CN" smtClean="0">
                <a:ea typeface="宋体" pitchFamily="2" charset="-122"/>
              </a:rPr>
              <a:t>size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mtClean="0">
                <a:ea typeface="宋体" pitchFamily="2" charset="-122"/>
              </a:rPr>
              <a:t>  //</a:t>
            </a:r>
            <a:r>
              <a:rPr lang="zh-CN" altLang="en-US" smtClean="0">
                <a:ea typeface="宋体" pitchFamily="2" charset="-122"/>
              </a:rPr>
              <a:t>大小可以设置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mtClean="0">
                <a:ea typeface="宋体" pitchFamily="2" charset="-122"/>
              </a:rPr>
              <a:t>  </a:t>
            </a:r>
            <a:r>
              <a:rPr lang="en-US" altLang="zh-CN" smtClean="0">
                <a:ea typeface="宋体" pitchFamily="2" charset="-122"/>
              </a:rPr>
              <a:t>val array = new Array[Int](arrMaxSize)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mtClean="0">
                <a:ea typeface="宋体" pitchFamily="2" charset="-122"/>
              </a:rPr>
              <a:t>  var front: Int = -1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mtClean="0">
                <a:ea typeface="宋体" pitchFamily="2" charset="-122"/>
              </a:rPr>
              <a:t>  var rear: Int = -1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mtClean="0">
              <a:ea typeface="宋体" pitchFamily="2" charset="-122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mtClean="0">
                <a:ea typeface="宋体" pitchFamily="2" charset="-122"/>
              </a:rPr>
              <a:t>  //</a:t>
            </a:r>
            <a:r>
              <a:rPr lang="zh-CN" altLang="en-US" smtClean="0">
                <a:ea typeface="宋体" pitchFamily="2" charset="-122"/>
              </a:rPr>
              <a:t>添加数据到队列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mtClean="0">
                <a:ea typeface="宋体" pitchFamily="2" charset="-122"/>
              </a:rPr>
              <a:t>  </a:t>
            </a:r>
            <a:r>
              <a:rPr lang="en-US" altLang="zh-CN" smtClean="0">
                <a:ea typeface="宋体" pitchFamily="2" charset="-122"/>
              </a:rPr>
              <a:t>def addQueue(value: Int): Exception = {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mtClean="0">
                <a:ea typeface="宋体" pitchFamily="2" charset="-122"/>
              </a:rPr>
              <a:t>    //</a:t>
            </a:r>
            <a:r>
              <a:rPr lang="zh-CN" altLang="en-US" smtClean="0">
                <a:ea typeface="宋体" pitchFamily="2" charset="-122"/>
              </a:rPr>
              <a:t>如果满了，就不加了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mtClean="0">
                <a:ea typeface="宋体" pitchFamily="2" charset="-122"/>
              </a:rPr>
              <a:t>    </a:t>
            </a:r>
            <a:r>
              <a:rPr lang="en-US" altLang="zh-CN" smtClean="0">
                <a:ea typeface="宋体" pitchFamily="2" charset="-122"/>
              </a:rPr>
              <a:t>if (this.rear == this.maxSize - 1) {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mtClean="0">
                <a:ea typeface="宋体" pitchFamily="2" charset="-122"/>
              </a:rPr>
              <a:t>      return new Exception("</a:t>
            </a:r>
            <a:r>
              <a:rPr lang="zh-CN" altLang="en-US" smtClean="0">
                <a:ea typeface="宋体" pitchFamily="2" charset="-122"/>
              </a:rPr>
              <a:t>队列已满</a:t>
            </a:r>
            <a:r>
              <a:rPr lang="en-US" altLang="zh-CN" smtClean="0">
                <a:ea typeface="宋体" pitchFamily="2" charset="-122"/>
              </a:rPr>
              <a:t>")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mtClean="0">
                <a:ea typeface="宋体" pitchFamily="2" charset="-122"/>
              </a:rPr>
              <a:t>    }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mtClean="0">
                <a:ea typeface="宋体" pitchFamily="2" charset="-122"/>
              </a:rPr>
              <a:t>    this.rear += 1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mtClean="0">
                <a:ea typeface="宋体" pitchFamily="2" charset="-122"/>
              </a:rPr>
              <a:t>    this.array(this.rear) = value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mtClean="0">
                <a:ea typeface="宋体" pitchFamily="2" charset="-122"/>
              </a:rPr>
              <a:t>    println("add queuq suc!")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mtClean="0">
                <a:ea typeface="宋体" pitchFamily="2" charset="-122"/>
              </a:rPr>
              <a:t>    return null //</a:t>
            </a:r>
            <a:r>
              <a:rPr lang="zh-CN" altLang="en-US" smtClean="0">
                <a:ea typeface="宋体" pitchFamily="2" charset="-122"/>
              </a:rPr>
              <a:t>没有异常，就返回</a:t>
            </a:r>
            <a:r>
              <a:rPr lang="en-US" altLang="zh-CN" smtClean="0">
                <a:ea typeface="宋体" pitchFamily="2" charset="-122"/>
              </a:rPr>
              <a:t>null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mtClean="0">
                <a:ea typeface="宋体" pitchFamily="2" charset="-122"/>
              </a:rPr>
              <a:t>  }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mtClean="0">
              <a:ea typeface="宋体" pitchFamily="2" charset="-122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mtClean="0">
              <a:ea typeface="宋体" pitchFamily="2" charset="-122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mtClean="0">
                <a:ea typeface="宋体" pitchFamily="2" charset="-122"/>
              </a:rPr>
              <a:t>  //</a:t>
            </a:r>
            <a:r>
              <a:rPr lang="zh-CN" altLang="en-US" smtClean="0">
                <a:ea typeface="宋体" pitchFamily="2" charset="-122"/>
              </a:rPr>
              <a:t>输出队列中的数据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mtClean="0">
                <a:ea typeface="宋体" pitchFamily="2" charset="-122"/>
              </a:rPr>
              <a:t>  </a:t>
            </a:r>
            <a:r>
              <a:rPr lang="en-US" altLang="zh-CN" smtClean="0">
                <a:ea typeface="宋体" pitchFamily="2" charset="-122"/>
              </a:rPr>
              <a:t>def print(): Unit = {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mtClean="0">
                <a:ea typeface="宋体" pitchFamily="2" charset="-122"/>
              </a:rPr>
              <a:t>    println("</a:t>
            </a:r>
            <a:r>
              <a:rPr lang="zh-CN" altLang="en-US" smtClean="0">
                <a:ea typeface="宋体" pitchFamily="2" charset="-122"/>
              </a:rPr>
              <a:t>当前队列的情况如下</a:t>
            </a:r>
            <a:r>
              <a:rPr lang="en-US" altLang="zh-CN" smtClean="0">
                <a:ea typeface="宋体" pitchFamily="2" charset="-122"/>
              </a:rPr>
              <a:t>:")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mtClean="0">
                <a:ea typeface="宋体" pitchFamily="2" charset="-122"/>
              </a:rPr>
              <a:t>    //</a:t>
            </a:r>
            <a:r>
              <a:rPr lang="zh-CN" altLang="en-US" smtClean="0">
                <a:ea typeface="宋体" pitchFamily="2" charset="-122"/>
              </a:rPr>
              <a:t>说明</a:t>
            </a:r>
            <a:r>
              <a:rPr lang="en-US" altLang="zh-CN" smtClean="0">
                <a:ea typeface="宋体" pitchFamily="2" charset="-122"/>
              </a:rPr>
              <a:t>front</a:t>
            </a:r>
            <a:r>
              <a:rPr lang="zh-CN" altLang="en-US" smtClean="0">
                <a:ea typeface="宋体" pitchFamily="2" charset="-122"/>
              </a:rPr>
              <a:t>在队列第一个元素的前面</a:t>
            </a:r>
            <a:r>
              <a:rPr lang="en-US" altLang="zh-CN" smtClean="0">
                <a:ea typeface="宋体" pitchFamily="2" charset="-122"/>
              </a:rPr>
              <a:t>, real</a:t>
            </a:r>
            <a:r>
              <a:rPr lang="zh-CN" altLang="en-US" smtClean="0">
                <a:ea typeface="宋体" pitchFamily="2" charset="-122"/>
              </a:rPr>
              <a:t>则是执行队列最后</a:t>
            </a:r>
            <a:r>
              <a:rPr lang="en-US" altLang="zh-CN" smtClean="0">
                <a:ea typeface="宋体" pitchFamily="2" charset="-122"/>
              </a:rPr>
              <a:t>[</a:t>
            </a:r>
            <a:r>
              <a:rPr lang="zh-CN" altLang="en-US" smtClean="0">
                <a:ea typeface="宋体" pitchFamily="2" charset="-122"/>
              </a:rPr>
              <a:t>包含</a:t>
            </a:r>
            <a:r>
              <a:rPr lang="en-US" altLang="zh-CN" smtClean="0">
                <a:ea typeface="宋体" pitchFamily="2" charset="-122"/>
              </a:rPr>
              <a:t>]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mtClean="0">
                <a:ea typeface="宋体" pitchFamily="2" charset="-122"/>
              </a:rPr>
              <a:t>    for (i &lt;- this.front + 1 to this.rear) {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mtClean="0">
                <a:ea typeface="宋体" pitchFamily="2" charset="-122"/>
              </a:rPr>
              <a:t>      printf("arr[%d]=%d\t", i, this.array(i))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mtClean="0">
                <a:ea typeface="宋体" pitchFamily="2" charset="-122"/>
              </a:rPr>
              <a:t>    }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mtClean="0">
                <a:ea typeface="宋体" pitchFamily="2" charset="-122"/>
              </a:rPr>
              <a:t>    println()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mtClean="0">
                <a:ea typeface="宋体" pitchFamily="2" charset="-122"/>
              </a:rPr>
              <a:t>  }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mtClean="0">
              <a:ea typeface="宋体" pitchFamily="2" charset="-122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mtClean="0">
                <a:ea typeface="宋体" pitchFamily="2" charset="-122"/>
              </a:rPr>
              <a:t>  def getQueue(): Any = {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mtClean="0">
                <a:ea typeface="宋体" pitchFamily="2" charset="-122"/>
              </a:rPr>
              <a:t>    if (this.rear == this.front) {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mtClean="0">
                <a:ea typeface="宋体" pitchFamily="2" charset="-122"/>
              </a:rPr>
              <a:t>      return new Exception("queue empty")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mtClean="0">
                <a:ea typeface="宋体" pitchFamily="2" charset="-122"/>
              </a:rPr>
              <a:t>    }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mtClean="0">
                <a:ea typeface="宋体" pitchFamily="2" charset="-122"/>
              </a:rPr>
              <a:t>    //</a:t>
            </a:r>
            <a:r>
              <a:rPr lang="zh-CN" altLang="en-US" smtClean="0">
                <a:ea typeface="宋体" pitchFamily="2" charset="-122"/>
              </a:rPr>
              <a:t>注意，这里取的时候，需要对 </a:t>
            </a:r>
            <a:r>
              <a:rPr lang="en-US" altLang="zh-CN" smtClean="0">
                <a:ea typeface="宋体" pitchFamily="2" charset="-122"/>
              </a:rPr>
              <a:t>front++ </a:t>
            </a:r>
            <a:r>
              <a:rPr lang="zh-CN" altLang="en-US" smtClean="0">
                <a:ea typeface="宋体" pitchFamily="2" charset="-122"/>
              </a:rPr>
              <a:t>这个下标才是要取的元素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mtClean="0">
                <a:ea typeface="宋体" pitchFamily="2" charset="-122"/>
              </a:rPr>
              <a:t>    </a:t>
            </a:r>
            <a:r>
              <a:rPr lang="en-US" altLang="zh-CN" smtClean="0">
                <a:ea typeface="宋体" pitchFamily="2" charset="-122"/>
              </a:rPr>
              <a:t>//</a:t>
            </a:r>
            <a:r>
              <a:rPr lang="zh-CN" altLang="en-US" smtClean="0">
                <a:ea typeface="宋体" pitchFamily="2" charset="-122"/>
              </a:rPr>
              <a:t>而不是直接从 </a:t>
            </a:r>
            <a:r>
              <a:rPr lang="en-US" altLang="zh-CN" smtClean="0">
                <a:ea typeface="宋体" pitchFamily="2" charset="-122"/>
              </a:rPr>
              <a:t>front</a:t>
            </a:r>
            <a:r>
              <a:rPr lang="zh-CN" altLang="en-US" smtClean="0">
                <a:ea typeface="宋体" pitchFamily="2" charset="-122"/>
              </a:rPr>
              <a:t>对应的下标来取值，这一点特别重要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mtClean="0">
                <a:ea typeface="宋体" pitchFamily="2" charset="-122"/>
              </a:rPr>
              <a:t>    </a:t>
            </a:r>
            <a:r>
              <a:rPr lang="en-US" altLang="zh-CN" smtClean="0">
                <a:ea typeface="宋体" pitchFamily="2" charset="-122"/>
              </a:rPr>
              <a:t>//</a:t>
            </a:r>
            <a:r>
              <a:rPr lang="zh-CN" altLang="en-US" smtClean="0">
                <a:ea typeface="宋体" pitchFamily="2" charset="-122"/>
              </a:rPr>
              <a:t>也就是说 </a:t>
            </a:r>
            <a:r>
              <a:rPr lang="en-US" altLang="zh-CN" smtClean="0">
                <a:ea typeface="宋体" pitchFamily="2" charset="-122"/>
              </a:rPr>
              <a:t>front</a:t>
            </a:r>
            <a:r>
              <a:rPr lang="zh-CN" altLang="en-US" smtClean="0">
                <a:ea typeface="宋体" pitchFamily="2" charset="-122"/>
              </a:rPr>
              <a:t>其实是对应队列的第一个元素下标 </a:t>
            </a:r>
            <a:r>
              <a:rPr lang="en-US" altLang="zh-CN" smtClean="0">
                <a:ea typeface="宋体" pitchFamily="2" charset="-122"/>
              </a:rPr>
              <a:t>-1 </a:t>
            </a:r>
            <a:r>
              <a:rPr lang="zh-CN" altLang="en-US" smtClean="0">
                <a:ea typeface="宋体" pitchFamily="2" charset="-122"/>
              </a:rPr>
              <a:t>这个值</a:t>
            </a:r>
            <a:r>
              <a:rPr lang="en-US" altLang="zh-CN" smtClean="0">
                <a:ea typeface="宋体" pitchFamily="2" charset="-122"/>
              </a:rPr>
              <a:t>,</a:t>
            </a:r>
            <a:r>
              <a:rPr lang="zh-CN" altLang="en-US" smtClean="0">
                <a:ea typeface="宋体" pitchFamily="2" charset="-122"/>
              </a:rPr>
              <a:t>这一点特别的重要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mtClean="0">
                <a:ea typeface="宋体" pitchFamily="2" charset="-122"/>
              </a:rPr>
              <a:t>    </a:t>
            </a:r>
            <a:r>
              <a:rPr lang="en-US" altLang="zh-CN" smtClean="0">
                <a:ea typeface="宋体" pitchFamily="2" charset="-122"/>
              </a:rPr>
              <a:t>this.front += 1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mtClean="0">
                <a:ea typeface="宋体" pitchFamily="2" charset="-122"/>
              </a:rPr>
              <a:t>    val value = this.array(this.front)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mtClean="0">
                <a:ea typeface="宋体" pitchFamily="2" charset="-122"/>
              </a:rPr>
              <a:t>    return value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mtClean="0">
                <a:ea typeface="宋体" pitchFamily="2" charset="-122"/>
              </a:rPr>
              <a:t>  }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mtClean="0">
                <a:ea typeface="宋体" pitchFamily="2" charset="-122"/>
              </a:rPr>
              <a:t>}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mtClean="0">
              <a:ea typeface="宋体" pitchFamily="2" charset="-122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mtClean="0">
              <a:ea typeface="宋体" pitchFamily="2" charset="-122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smtClean="0">
                <a:ea typeface="宋体" pitchFamily="2" charset="-122"/>
              </a:rPr>
              <a:t>问题分析</a:t>
            </a:r>
            <a:r>
              <a:rPr lang="en-US" altLang="zh-CN" smtClean="0">
                <a:ea typeface="宋体" pitchFamily="2" charset="-122"/>
              </a:rPr>
              <a:t>: </a:t>
            </a:r>
            <a:r>
              <a:rPr lang="zh-CN" altLang="en-US" smtClean="0">
                <a:ea typeface="宋体" pitchFamily="2" charset="-122"/>
              </a:rPr>
              <a:t>利用一次就不能使用了，这样不能充分利用数组。</a:t>
            </a:r>
            <a:endParaRPr lang="en-US" altLang="zh-CN" smtClean="0">
              <a:ea typeface="宋体" pitchFamily="2" charset="-122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mtClean="0">
                <a:ea typeface="宋体" pitchFamily="2" charset="-122"/>
              </a:rPr>
              <a:t>因此需要优化</a:t>
            </a:r>
            <a:endParaRPr lang="en-US" altLang="zh-CN" smtClean="0">
              <a:ea typeface="宋体" pitchFamily="2" charset="-122"/>
            </a:endParaRPr>
          </a:p>
          <a:p>
            <a:pPr eaLnBrk="1" hangingPunct="1"/>
            <a:endParaRPr lang="en-US" altLang="zh-CN" smtClean="0">
              <a:ea typeface="宋体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640B4E-3909-4A33-A460-3E537D343403}" type="slidenum">
              <a:rPr lang="zh-CN" altLang="en-US" smtClean="0"/>
              <a:pPr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26401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517525" y="685800"/>
            <a:ext cx="58229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mtClean="0">
                <a:ea typeface="宋体" pitchFamily="2" charset="-122"/>
              </a:rPr>
              <a:t>队列新的案例：</a:t>
            </a:r>
            <a:endParaRPr lang="en-US" altLang="zh-CN" smtClean="0">
              <a:ea typeface="宋体" pitchFamily="2" charset="-122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mtClean="0">
                <a:ea typeface="宋体" pitchFamily="2" charset="-122"/>
              </a:rPr>
              <a:t>//</a:t>
            </a:r>
            <a:r>
              <a:rPr lang="zh-CN" altLang="en-US" smtClean="0">
                <a:ea typeface="宋体" pitchFamily="2" charset="-122"/>
              </a:rPr>
              <a:t>增加一个取出队列头的操作</a:t>
            </a:r>
            <a:endParaRPr lang="en-US" altLang="zh-CN" smtClean="0">
              <a:ea typeface="宋体" pitchFamily="2" charset="-122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1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def </a:t>
            </a:r>
            <a:r>
              <a:rPr lang="en-US" altLang="zh-CN" smtClean="0"/>
              <a:t>headQueue(): Unit = {</a:t>
            </a:r>
            <a:br>
              <a:rPr lang="en-US" altLang="zh-CN" smtClean="0"/>
            </a:br>
            <a:r>
              <a:rPr lang="en-US" altLang="zh-CN" smtClean="0"/>
              <a:t/>
            </a:r>
            <a:br>
              <a:rPr lang="en-US" altLang="zh-CN" smtClean="0"/>
            </a:br>
            <a:r>
              <a:rPr lang="en-US" altLang="zh-CN" smtClean="0"/>
              <a:t>  </a:t>
            </a:r>
            <a:r>
              <a:rPr lang="en-US" altLang="zh-CN" sz="1200" b="1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</a:t>
            </a:r>
            <a:r>
              <a:rPr lang="en-US" altLang="zh-CN" smtClean="0"/>
              <a:t>(isEmpty()) {</a:t>
            </a:r>
            <a:br>
              <a:rPr lang="en-US" altLang="zh-CN" smtClean="0"/>
            </a:br>
            <a:r>
              <a:rPr lang="en-US" altLang="zh-CN" smtClean="0"/>
              <a:t>    </a:t>
            </a:r>
            <a:r>
              <a:rPr lang="en-US" altLang="zh-CN" i="1" smtClean="0">
                <a:effectLst/>
              </a:rPr>
              <a:t>println</a:t>
            </a:r>
            <a:r>
              <a:rPr lang="en-US" altLang="zh-CN" smtClean="0"/>
              <a:t>(</a:t>
            </a:r>
            <a:r>
              <a:rPr lang="en-US" altLang="zh-CN" sz="1200" b="1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zh-CN" altLang="en-US" sz="1200" b="1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队列空，没有数据</a:t>
            </a:r>
            <a:r>
              <a:rPr lang="en-US" altLang="zh-CN" sz="1200" b="1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.."</a:t>
            </a:r>
            <a:r>
              <a:rPr lang="en-US" altLang="zh-CN" smtClean="0"/>
              <a:t>)</a:t>
            </a:r>
            <a:br>
              <a:rPr lang="en-US" altLang="zh-CN" smtClean="0"/>
            </a:br>
            <a:r>
              <a:rPr lang="en-US" altLang="zh-CN" smtClean="0"/>
              <a:t>    </a:t>
            </a:r>
            <a:r>
              <a:rPr lang="en-US" altLang="zh-CN" sz="1200" b="1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return</a:t>
            </a:r>
            <a:br>
              <a:rPr lang="en-US" altLang="zh-CN" sz="1200" b="1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b="1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</a:t>
            </a:r>
            <a:r>
              <a:rPr lang="en-US" altLang="zh-CN" smtClean="0"/>
              <a:t>}</a:t>
            </a:r>
            <a:br>
              <a:rPr lang="en-US" altLang="zh-CN" smtClean="0"/>
            </a:br>
            <a:r>
              <a:rPr lang="en-US" altLang="zh-CN" smtClean="0"/>
              <a:t/>
            </a:r>
            <a:br>
              <a:rPr lang="en-US" altLang="zh-CN" smtClean="0"/>
            </a:br>
            <a:r>
              <a:rPr lang="en-US" altLang="zh-CN" smtClean="0"/>
              <a:t>  </a:t>
            </a:r>
            <a:r>
              <a:rPr lang="en-US" altLang="zh-CN" i="1" smtClean="0">
                <a:effectLst/>
              </a:rPr>
              <a:t>printf</a:t>
            </a:r>
            <a:r>
              <a:rPr lang="en-US" altLang="zh-CN" smtClean="0"/>
              <a:t>(</a:t>
            </a:r>
            <a:r>
              <a:rPr lang="en-US" altLang="zh-CN" sz="1200" b="1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zh-CN" altLang="en-US" sz="1200" b="1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队列头数据 </a:t>
            </a:r>
            <a:r>
              <a:rPr lang="en-US" altLang="zh-CN" sz="1200" b="1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arr[%d]=%d\n"</a:t>
            </a:r>
            <a:r>
              <a:rPr lang="en-US" altLang="zh-CN" smtClean="0"/>
              <a:t>, </a:t>
            </a:r>
            <a:r>
              <a:rPr lang="en-US" altLang="zh-CN" sz="1200" i="1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front </a:t>
            </a:r>
            <a:r>
              <a:rPr lang="en-US" altLang="zh-CN" smtClean="0"/>
              <a:t>+ </a:t>
            </a:r>
            <a:r>
              <a:rPr lang="en-US" altLang="zh-CN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en-US" altLang="zh-CN" smtClean="0"/>
              <a:t>, </a:t>
            </a:r>
            <a:r>
              <a:rPr lang="en-US" altLang="zh-CN" sz="1200" i="1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arr</a:t>
            </a:r>
            <a:r>
              <a:rPr lang="en-US" altLang="zh-CN" smtClean="0"/>
              <a:t>(</a:t>
            </a:r>
            <a:r>
              <a:rPr lang="en-US" altLang="zh-CN" sz="1200" i="1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front </a:t>
            </a:r>
            <a:r>
              <a:rPr lang="en-US" altLang="zh-CN" smtClean="0"/>
              <a:t>+ </a:t>
            </a:r>
            <a:r>
              <a:rPr lang="en-US" altLang="zh-CN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en-US" altLang="zh-CN" smtClean="0"/>
              <a:t>) )</a:t>
            </a:r>
            <a:br>
              <a:rPr lang="en-US" altLang="zh-CN" smtClean="0"/>
            </a:br>
            <a:r>
              <a:rPr lang="en-US" altLang="zh-CN" smtClean="0"/>
              <a:t>}</a:t>
            </a:r>
            <a:endParaRPr lang="en-US" altLang="zh-CN" smtClean="0">
              <a:ea typeface="宋体" pitchFamily="2" charset="-122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mtClean="0">
              <a:ea typeface="宋体" pitchFamily="2" charset="-122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mtClean="0">
                <a:ea typeface="宋体" pitchFamily="2" charset="-122"/>
              </a:rPr>
              <a:t>package com.atguigu.temp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mtClean="0">
              <a:ea typeface="宋体" pitchFamily="2" charset="-122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mtClean="0">
                <a:ea typeface="宋体" pitchFamily="2" charset="-122"/>
              </a:rPr>
              <a:t>import scala.io.StdIn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mtClean="0">
              <a:ea typeface="宋体" pitchFamily="2" charset="-122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mtClean="0">
                <a:ea typeface="宋体" pitchFamily="2" charset="-122"/>
              </a:rPr>
              <a:t>object ArrayQueueTest {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mtClean="0">
                <a:ea typeface="宋体" pitchFamily="2" charset="-122"/>
              </a:rPr>
              <a:t>  def main(args: Array[String]): Unit = {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mtClean="0">
                <a:ea typeface="宋体" pitchFamily="2" charset="-122"/>
              </a:rPr>
              <a:t>    //</a:t>
            </a:r>
            <a:r>
              <a:rPr lang="zh-CN" altLang="en-US" smtClean="0">
                <a:ea typeface="宋体" pitchFamily="2" charset="-122"/>
              </a:rPr>
              <a:t>初始化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mtClean="0">
                <a:ea typeface="宋体" pitchFamily="2" charset="-122"/>
              </a:rPr>
              <a:t>    </a:t>
            </a:r>
            <a:r>
              <a:rPr lang="en-US" altLang="zh-CN" smtClean="0">
                <a:ea typeface="宋体" pitchFamily="2" charset="-122"/>
              </a:rPr>
              <a:t>val queue = new ArrayQueue(3)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mtClean="0">
              <a:ea typeface="宋体" pitchFamily="2" charset="-122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mtClean="0">
                <a:ea typeface="宋体" pitchFamily="2" charset="-122"/>
              </a:rPr>
              <a:t>    var key = "" //</a:t>
            </a:r>
            <a:r>
              <a:rPr lang="zh-CN" altLang="en-US" smtClean="0">
                <a:ea typeface="宋体" pitchFamily="2" charset="-122"/>
              </a:rPr>
              <a:t>操作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mtClean="0">
                <a:ea typeface="宋体" pitchFamily="2" charset="-122"/>
              </a:rPr>
              <a:t>    </a:t>
            </a:r>
            <a:r>
              <a:rPr lang="en-US" altLang="zh-CN" smtClean="0">
                <a:ea typeface="宋体" pitchFamily="2" charset="-122"/>
              </a:rPr>
              <a:t>var value = 0 //</a:t>
            </a:r>
            <a:r>
              <a:rPr lang="zh-CN" altLang="en-US" smtClean="0">
                <a:ea typeface="宋体" pitchFamily="2" charset="-122"/>
              </a:rPr>
              <a:t>输入的值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mtClean="0">
                <a:ea typeface="宋体" pitchFamily="2" charset="-122"/>
              </a:rPr>
              <a:t>    </a:t>
            </a:r>
            <a:r>
              <a:rPr lang="en-US" altLang="zh-CN" smtClean="0">
                <a:ea typeface="宋体" pitchFamily="2" charset="-122"/>
              </a:rPr>
              <a:t>while (true) {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mtClean="0">
                <a:ea typeface="宋体" pitchFamily="2" charset="-122"/>
              </a:rPr>
              <a:t>      println("1. add 	</a:t>
            </a:r>
            <a:r>
              <a:rPr lang="zh-CN" altLang="en-US" smtClean="0">
                <a:ea typeface="宋体" pitchFamily="2" charset="-122"/>
              </a:rPr>
              <a:t>表示入队列</a:t>
            </a:r>
            <a:r>
              <a:rPr lang="en-US" altLang="zh-CN" smtClean="0">
                <a:ea typeface="宋体" pitchFamily="2" charset="-122"/>
              </a:rPr>
              <a:t>:")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mtClean="0">
                <a:ea typeface="宋体" pitchFamily="2" charset="-122"/>
              </a:rPr>
              <a:t>      println("2. get 	</a:t>
            </a:r>
            <a:r>
              <a:rPr lang="zh-CN" altLang="en-US" smtClean="0">
                <a:ea typeface="宋体" pitchFamily="2" charset="-122"/>
              </a:rPr>
              <a:t>表示出队列</a:t>
            </a:r>
            <a:r>
              <a:rPr lang="en-US" altLang="zh-CN" smtClean="0">
                <a:ea typeface="宋体" pitchFamily="2" charset="-122"/>
              </a:rPr>
              <a:t>:")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mtClean="0">
                <a:ea typeface="宋体" pitchFamily="2" charset="-122"/>
              </a:rPr>
              <a:t>      println("3. show 	</a:t>
            </a:r>
            <a:r>
              <a:rPr lang="zh-CN" altLang="en-US" smtClean="0">
                <a:ea typeface="宋体" pitchFamily="2" charset="-122"/>
              </a:rPr>
              <a:t>表示显示队列</a:t>
            </a:r>
            <a:r>
              <a:rPr lang="en-US" altLang="zh-CN" smtClean="0">
                <a:ea typeface="宋体" pitchFamily="2" charset="-122"/>
              </a:rPr>
              <a:t>:")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mtClean="0">
                <a:ea typeface="宋体" pitchFamily="2" charset="-122"/>
              </a:rPr>
              <a:t>      println("4. exit 	</a:t>
            </a:r>
            <a:r>
              <a:rPr lang="zh-CN" altLang="en-US" smtClean="0">
                <a:ea typeface="宋体" pitchFamily="2" charset="-122"/>
              </a:rPr>
              <a:t>表示退出系统</a:t>
            </a:r>
            <a:r>
              <a:rPr lang="en-US" altLang="zh-CN" smtClean="0">
                <a:ea typeface="宋体" pitchFamily="2" charset="-122"/>
              </a:rPr>
              <a:t>:")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mtClean="0">
                <a:ea typeface="宋体" pitchFamily="2" charset="-122"/>
              </a:rPr>
              <a:t>      println("</a:t>
            </a:r>
            <a:r>
              <a:rPr lang="zh-CN" altLang="en-US" smtClean="0">
                <a:ea typeface="宋体" pitchFamily="2" charset="-122"/>
              </a:rPr>
              <a:t>请输入选择</a:t>
            </a:r>
            <a:r>
              <a:rPr lang="en-US" altLang="zh-CN" smtClean="0">
                <a:ea typeface="宋体" pitchFamily="2" charset="-122"/>
              </a:rPr>
              <a:t>:")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mtClean="0">
                <a:ea typeface="宋体" pitchFamily="2" charset="-122"/>
              </a:rPr>
              <a:t>      key = StdIn.readLine()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mtClean="0">
                <a:ea typeface="宋体" pitchFamily="2" charset="-122"/>
              </a:rPr>
              <a:t>      key match {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mtClean="0">
                <a:ea typeface="宋体" pitchFamily="2" charset="-122"/>
              </a:rPr>
              <a:t>        case "add" =&gt; {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mtClean="0">
                <a:ea typeface="宋体" pitchFamily="2" charset="-122"/>
              </a:rPr>
              <a:t>          println("</a:t>
            </a:r>
            <a:r>
              <a:rPr lang="zh-CN" altLang="en-US" smtClean="0">
                <a:ea typeface="宋体" pitchFamily="2" charset="-122"/>
              </a:rPr>
              <a:t>请输入数</a:t>
            </a:r>
            <a:r>
              <a:rPr lang="en-US" altLang="zh-CN" smtClean="0">
                <a:ea typeface="宋体" pitchFamily="2" charset="-122"/>
              </a:rPr>
              <a:t>")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mtClean="0">
                <a:ea typeface="宋体" pitchFamily="2" charset="-122"/>
              </a:rPr>
              <a:t>          value = StdIn.readInt()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mtClean="0">
                <a:ea typeface="宋体" pitchFamily="2" charset="-122"/>
              </a:rPr>
              <a:t>          val res = queue.addQueue(value)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mtClean="0">
                <a:ea typeface="宋体" pitchFamily="2" charset="-122"/>
              </a:rPr>
              <a:t>          if (res != null) {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mtClean="0">
                <a:ea typeface="宋体" pitchFamily="2" charset="-122"/>
              </a:rPr>
              <a:t>            println(res.getMessage)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mtClean="0">
                <a:ea typeface="宋体" pitchFamily="2" charset="-122"/>
              </a:rPr>
              <a:t>          }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mtClean="0">
                <a:ea typeface="宋体" pitchFamily="2" charset="-122"/>
              </a:rPr>
              <a:t>        }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mtClean="0">
                <a:ea typeface="宋体" pitchFamily="2" charset="-122"/>
              </a:rPr>
              <a:t>        case "get" =&gt; {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mtClean="0">
                <a:ea typeface="宋体" pitchFamily="2" charset="-122"/>
              </a:rPr>
              <a:t>          val res = queue.getQueue()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mtClean="0">
                <a:ea typeface="宋体" pitchFamily="2" charset="-122"/>
              </a:rPr>
              <a:t>          if (res.isInstanceOf[Exception]) {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mtClean="0">
                <a:ea typeface="宋体" pitchFamily="2" charset="-122"/>
              </a:rPr>
              <a:t>            println(res.asInstanceOf[Exception].getMessage)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mtClean="0">
                <a:ea typeface="宋体" pitchFamily="2" charset="-122"/>
              </a:rPr>
              <a:t>          } else {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mtClean="0">
                <a:ea typeface="宋体" pitchFamily="2" charset="-122"/>
              </a:rPr>
              <a:t>            println("</a:t>
            </a:r>
            <a:r>
              <a:rPr lang="zh-CN" altLang="en-US" smtClean="0">
                <a:ea typeface="宋体" pitchFamily="2" charset="-122"/>
              </a:rPr>
              <a:t>出队列的数</a:t>
            </a:r>
            <a:r>
              <a:rPr lang="en-US" altLang="zh-CN" smtClean="0">
                <a:ea typeface="宋体" pitchFamily="2" charset="-122"/>
              </a:rPr>
              <a:t>:" + res 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mtClean="0">
                <a:ea typeface="宋体" pitchFamily="2" charset="-122"/>
              </a:rPr>
              <a:t>          }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mtClean="0">
                <a:ea typeface="宋体" pitchFamily="2" charset="-122"/>
              </a:rPr>
              <a:t>        }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mtClean="0">
                <a:ea typeface="宋体" pitchFamily="2" charset="-122"/>
              </a:rPr>
              <a:t>        case "show" =&gt; {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mtClean="0">
                <a:ea typeface="宋体" pitchFamily="2" charset="-122"/>
              </a:rPr>
              <a:t>          queue.print()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mtClean="0">
                <a:ea typeface="宋体" pitchFamily="2" charset="-122"/>
              </a:rPr>
              <a:t>        }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mtClean="0">
                <a:ea typeface="宋体" pitchFamily="2" charset="-122"/>
              </a:rPr>
              <a:t>        case "exit" =&gt; { //</a:t>
            </a:r>
            <a:r>
              <a:rPr lang="zh-CN" altLang="en-US" smtClean="0">
                <a:ea typeface="宋体" pitchFamily="2" charset="-122"/>
              </a:rPr>
              <a:t>退出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mtClean="0">
                <a:ea typeface="宋体" pitchFamily="2" charset="-122"/>
              </a:rPr>
              <a:t>          </a:t>
            </a:r>
            <a:r>
              <a:rPr lang="en-US" altLang="zh-CN" smtClean="0">
                <a:ea typeface="宋体" pitchFamily="2" charset="-122"/>
              </a:rPr>
              <a:t>sys.exit()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mtClean="0">
                <a:ea typeface="宋体" pitchFamily="2" charset="-122"/>
              </a:rPr>
              <a:t>        }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mtClean="0">
                <a:ea typeface="宋体" pitchFamily="2" charset="-122"/>
              </a:rPr>
              <a:t>        case _ =&gt; {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mtClean="0">
                <a:ea typeface="宋体" pitchFamily="2" charset="-122"/>
              </a:rPr>
              <a:t>          println("</a:t>
            </a:r>
            <a:r>
              <a:rPr lang="zh-CN" altLang="en-US" smtClean="0">
                <a:ea typeface="宋体" pitchFamily="2" charset="-122"/>
              </a:rPr>
              <a:t>输入选项不正确</a:t>
            </a:r>
            <a:r>
              <a:rPr lang="en-US" altLang="zh-CN" smtClean="0">
                <a:ea typeface="宋体" pitchFamily="2" charset="-122"/>
              </a:rPr>
              <a:t>..")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mtClean="0">
                <a:ea typeface="宋体" pitchFamily="2" charset="-122"/>
              </a:rPr>
              <a:t>        }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mtClean="0">
                <a:ea typeface="宋体" pitchFamily="2" charset="-122"/>
              </a:rPr>
              <a:t>      }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mtClean="0">
                <a:ea typeface="宋体" pitchFamily="2" charset="-122"/>
              </a:rPr>
              <a:t>    }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mtClean="0">
                <a:ea typeface="宋体" pitchFamily="2" charset="-122"/>
              </a:rPr>
              <a:t>  }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mtClean="0">
                <a:ea typeface="宋体" pitchFamily="2" charset="-122"/>
              </a:rPr>
              <a:t>}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mtClean="0">
              <a:ea typeface="宋体" pitchFamily="2" charset="-122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mtClean="0">
                <a:ea typeface="宋体" pitchFamily="2" charset="-122"/>
              </a:rPr>
              <a:t>class ArrayQueue(arrMaxSize: Int) {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mtClean="0">
              <a:ea typeface="宋体" pitchFamily="2" charset="-122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mtClean="0">
                <a:ea typeface="宋体" pitchFamily="2" charset="-122"/>
              </a:rPr>
              <a:t>  val maxSize: Int = arrMaxSize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mtClean="0">
                <a:ea typeface="宋体" pitchFamily="2" charset="-122"/>
              </a:rPr>
              <a:t>  //</a:t>
            </a:r>
            <a:r>
              <a:rPr lang="zh-CN" altLang="en-US" smtClean="0">
                <a:ea typeface="宋体" pitchFamily="2" charset="-122"/>
              </a:rPr>
              <a:t>数组大小为</a:t>
            </a:r>
            <a:r>
              <a:rPr lang="en-US" altLang="zh-CN" smtClean="0">
                <a:ea typeface="宋体" pitchFamily="2" charset="-122"/>
              </a:rPr>
              <a:t>3 , </a:t>
            </a:r>
            <a:r>
              <a:rPr lang="zh-CN" altLang="en-US" smtClean="0">
                <a:ea typeface="宋体" pitchFamily="2" charset="-122"/>
              </a:rPr>
              <a:t>每个元素默认为</a:t>
            </a:r>
            <a:r>
              <a:rPr lang="en-US" altLang="zh-CN" smtClean="0">
                <a:ea typeface="宋体" pitchFamily="2" charset="-122"/>
              </a:rPr>
              <a:t>0,</a:t>
            </a:r>
            <a:r>
              <a:rPr lang="zh-CN" altLang="en-US" smtClean="0">
                <a:ea typeface="宋体" pitchFamily="2" charset="-122"/>
              </a:rPr>
              <a:t>用于存放数据，可以理解我们的队列的</a:t>
            </a:r>
            <a:r>
              <a:rPr lang="en-US" altLang="zh-CN" smtClean="0">
                <a:ea typeface="宋体" pitchFamily="2" charset="-122"/>
              </a:rPr>
              <a:t>size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mtClean="0">
                <a:ea typeface="宋体" pitchFamily="2" charset="-122"/>
              </a:rPr>
              <a:t>  //</a:t>
            </a:r>
            <a:r>
              <a:rPr lang="zh-CN" altLang="en-US" smtClean="0">
                <a:ea typeface="宋体" pitchFamily="2" charset="-122"/>
              </a:rPr>
              <a:t>大小可以设置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mtClean="0">
                <a:ea typeface="宋体" pitchFamily="2" charset="-122"/>
              </a:rPr>
              <a:t>  </a:t>
            </a:r>
            <a:r>
              <a:rPr lang="en-US" altLang="zh-CN" smtClean="0">
                <a:ea typeface="宋体" pitchFamily="2" charset="-122"/>
              </a:rPr>
              <a:t>val array = new Array[Int](arrMaxSize)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mtClean="0">
                <a:ea typeface="宋体" pitchFamily="2" charset="-122"/>
              </a:rPr>
              <a:t>  var front: Int = -1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mtClean="0">
                <a:ea typeface="宋体" pitchFamily="2" charset="-122"/>
              </a:rPr>
              <a:t>  var rear: Int = -1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mtClean="0">
              <a:ea typeface="宋体" pitchFamily="2" charset="-122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mtClean="0">
                <a:ea typeface="宋体" pitchFamily="2" charset="-122"/>
              </a:rPr>
              <a:t>  //</a:t>
            </a:r>
            <a:r>
              <a:rPr lang="zh-CN" altLang="en-US" smtClean="0">
                <a:ea typeface="宋体" pitchFamily="2" charset="-122"/>
              </a:rPr>
              <a:t>添加数据到队列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mtClean="0">
                <a:ea typeface="宋体" pitchFamily="2" charset="-122"/>
              </a:rPr>
              <a:t>  </a:t>
            </a:r>
            <a:r>
              <a:rPr lang="en-US" altLang="zh-CN" smtClean="0">
                <a:ea typeface="宋体" pitchFamily="2" charset="-122"/>
              </a:rPr>
              <a:t>def addQueue(value: Int): Exception = {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mtClean="0">
                <a:ea typeface="宋体" pitchFamily="2" charset="-122"/>
              </a:rPr>
              <a:t>    //</a:t>
            </a:r>
            <a:r>
              <a:rPr lang="zh-CN" altLang="en-US" smtClean="0">
                <a:ea typeface="宋体" pitchFamily="2" charset="-122"/>
              </a:rPr>
              <a:t>如果满了，就不加了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mtClean="0">
                <a:ea typeface="宋体" pitchFamily="2" charset="-122"/>
              </a:rPr>
              <a:t>    </a:t>
            </a:r>
            <a:r>
              <a:rPr lang="en-US" altLang="zh-CN" smtClean="0">
                <a:ea typeface="宋体" pitchFamily="2" charset="-122"/>
              </a:rPr>
              <a:t>if (this.rear == this.maxSize - 1) {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mtClean="0">
                <a:ea typeface="宋体" pitchFamily="2" charset="-122"/>
              </a:rPr>
              <a:t>      return new Exception("</a:t>
            </a:r>
            <a:r>
              <a:rPr lang="zh-CN" altLang="en-US" smtClean="0">
                <a:ea typeface="宋体" pitchFamily="2" charset="-122"/>
              </a:rPr>
              <a:t>队列已满</a:t>
            </a:r>
            <a:r>
              <a:rPr lang="en-US" altLang="zh-CN" smtClean="0">
                <a:ea typeface="宋体" pitchFamily="2" charset="-122"/>
              </a:rPr>
              <a:t>")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mtClean="0">
                <a:ea typeface="宋体" pitchFamily="2" charset="-122"/>
              </a:rPr>
              <a:t>    }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mtClean="0">
                <a:ea typeface="宋体" pitchFamily="2" charset="-122"/>
              </a:rPr>
              <a:t>    this.rear += 1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mtClean="0">
                <a:ea typeface="宋体" pitchFamily="2" charset="-122"/>
              </a:rPr>
              <a:t>    this.array(this.rear) = value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mtClean="0">
                <a:ea typeface="宋体" pitchFamily="2" charset="-122"/>
              </a:rPr>
              <a:t>    println("add queuq suc!")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mtClean="0">
                <a:ea typeface="宋体" pitchFamily="2" charset="-122"/>
              </a:rPr>
              <a:t>    return null //</a:t>
            </a:r>
            <a:r>
              <a:rPr lang="zh-CN" altLang="en-US" smtClean="0">
                <a:ea typeface="宋体" pitchFamily="2" charset="-122"/>
              </a:rPr>
              <a:t>没有异常，就返回</a:t>
            </a:r>
            <a:r>
              <a:rPr lang="en-US" altLang="zh-CN" smtClean="0">
                <a:ea typeface="宋体" pitchFamily="2" charset="-122"/>
              </a:rPr>
              <a:t>null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mtClean="0">
                <a:ea typeface="宋体" pitchFamily="2" charset="-122"/>
              </a:rPr>
              <a:t>  }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mtClean="0">
              <a:ea typeface="宋体" pitchFamily="2" charset="-122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mtClean="0">
              <a:ea typeface="宋体" pitchFamily="2" charset="-122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mtClean="0">
                <a:ea typeface="宋体" pitchFamily="2" charset="-122"/>
              </a:rPr>
              <a:t>  //</a:t>
            </a:r>
            <a:r>
              <a:rPr lang="zh-CN" altLang="en-US" smtClean="0">
                <a:ea typeface="宋体" pitchFamily="2" charset="-122"/>
              </a:rPr>
              <a:t>输出队列中的数据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mtClean="0">
                <a:ea typeface="宋体" pitchFamily="2" charset="-122"/>
              </a:rPr>
              <a:t>  </a:t>
            </a:r>
            <a:r>
              <a:rPr lang="en-US" altLang="zh-CN" smtClean="0">
                <a:ea typeface="宋体" pitchFamily="2" charset="-122"/>
              </a:rPr>
              <a:t>def print(): Unit = {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mtClean="0">
                <a:ea typeface="宋体" pitchFamily="2" charset="-122"/>
              </a:rPr>
              <a:t>    println("</a:t>
            </a:r>
            <a:r>
              <a:rPr lang="zh-CN" altLang="en-US" smtClean="0">
                <a:ea typeface="宋体" pitchFamily="2" charset="-122"/>
              </a:rPr>
              <a:t>当前队列的情况如下</a:t>
            </a:r>
            <a:r>
              <a:rPr lang="en-US" altLang="zh-CN" smtClean="0">
                <a:ea typeface="宋体" pitchFamily="2" charset="-122"/>
              </a:rPr>
              <a:t>:")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mtClean="0">
                <a:ea typeface="宋体" pitchFamily="2" charset="-122"/>
              </a:rPr>
              <a:t>    //</a:t>
            </a:r>
            <a:r>
              <a:rPr lang="zh-CN" altLang="en-US" smtClean="0">
                <a:ea typeface="宋体" pitchFamily="2" charset="-122"/>
              </a:rPr>
              <a:t>说明</a:t>
            </a:r>
            <a:r>
              <a:rPr lang="en-US" altLang="zh-CN" smtClean="0">
                <a:ea typeface="宋体" pitchFamily="2" charset="-122"/>
              </a:rPr>
              <a:t>front</a:t>
            </a:r>
            <a:r>
              <a:rPr lang="zh-CN" altLang="en-US" smtClean="0">
                <a:ea typeface="宋体" pitchFamily="2" charset="-122"/>
              </a:rPr>
              <a:t>在队列第一个元素的前面</a:t>
            </a:r>
            <a:r>
              <a:rPr lang="en-US" altLang="zh-CN" smtClean="0">
                <a:ea typeface="宋体" pitchFamily="2" charset="-122"/>
              </a:rPr>
              <a:t>, real</a:t>
            </a:r>
            <a:r>
              <a:rPr lang="zh-CN" altLang="en-US" smtClean="0">
                <a:ea typeface="宋体" pitchFamily="2" charset="-122"/>
              </a:rPr>
              <a:t>则是执行队列最后</a:t>
            </a:r>
            <a:r>
              <a:rPr lang="en-US" altLang="zh-CN" smtClean="0">
                <a:ea typeface="宋体" pitchFamily="2" charset="-122"/>
              </a:rPr>
              <a:t>[</a:t>
            </a:r>
            <a:r>
              <a:rPr lang="zh-CN" altLang="en-US" smtClean="0">
                <a:ea typeface="宋体" pitchFamily="2" charset="-122"/>
              </a:rPr>
              <a:t>包含</a:t>
            </a:r>
            <a:r>
              <a:rPr lang="en-US" altLang="zh-CN" smtClean="0">
                <a:ea typeface="宋体" pitchFamily="2" charset="-122"/>
              </a:rPr>
              <a:t>]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mtClean="0">
                <a:ea typeface="宋体" pitchFamily="2" charset="-122"/>
              </a:rPr>
              <a:t>    for (i &lt;- this.front + 1 to this.rear) {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mtClean="0">
                <a:ea typeface="宋体" pitchFamily="2" charset="-122"/>
              </a:rPr>
              <a:t>      printf("arr[%d]=%d\t", i, this.array(i))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mtClean="0">
                <a:ea typeface="宋体" pitchFamily="2" charset="-122"/>
              </a:rPr>
              <a:t>    }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mtClean="0">
                <a:ea typeface="宋体" pitchFamily="2" charset="-122"/>
              </a:rPr>
              <a:t>    println()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mtClean="0">
                <a:ea typeface="宋体" pitchFamily="2" charset="-122"/>
              </a:rPr>
              <a:t>  }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mtClean="0">
              <a:ea typeface="宋体" pitchFamily="2" charset="-122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mtClean="0">
                <a:ea typeface="宋体" pitchFamily="2" charset="-122"/>
              </a:rPr>
              <a:t>  def getQueue(): Any = {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mtClean="0">
                <a:ea typeface="宋体" pitchFamily="2" charset="-122"/>
              </a:rPr>
              <a:t>    if (this.rear == this.front) {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mtClean="0">
                <a:ea typeface="宋体" pitchFamily="2" charset="-122"/>
              </a:rPr>
              <a:t>      return new Exception("queue empty")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mtClean="0">
                <a:ea typeface="宋体" pitchFamily="2" charset="-122"/>
              </a:rPr>
              <a:t>    }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mtClean="0">
                <a:ea typeface="宋体" pitchFamily="2" charset="-122"/>
              </a:rPr>
              <a:t>    //</a:t>
            </a:r>
            <a:r>
              <a:rPr lang="zh-CN" altLang="en-US" smtClean="0">
                <a:ea typeface="宋体" pitchFamily="2" charset="-122"/>
              </a:rPr>
              <a:t>注意，这里取的时候，需要对 </a:t>
            </a:r>
            <a:r>
              <a:rPr lang="en-US" altLang="zh-CN" smtClean="0">
                <a:ea typeface="宋体" pitchFamily="2" charset="-122"/>
              </a:rPr>
              <a:t>front++ </a:t>
            </a:r>
            <a:r>
              <a:rPr lang="zh-CN" altLang="en-US" smtClean="0">
                <a:ea typeface="宋体" pitchFamily="2" charset="-122"/>
              </a:rPr>
              <a:t>这个下标才是要取的元素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mtClean="0">
                <a:ea typeface="宋体" pitchFamily="2" charset="-122"/>
              </a:rPr>
              <a:t>    </a:t>
            </a:r>
            <a:r>
              <a:rPr lang="en-US" altLang="zh-CN" smtClean="0">
                <a:ea typeface="宋体" pitchFamily="2" charset="-122"/>
              </a:rPr>
              <a:t>//</a:t>
            </a:r>
            <a:r>
              <a:rPr lang="zh-CN" altLang="en-US" smtClean="0">
                <a:ea typeface="宋体" pitchFamily="2" charset="-122"/>
              </a:rPr>
              <a:t>而不是直接从 </a:t>
            </a:r>
            <a:r>
              <a:rPr lang="en-US" altLang="zh-CN" smtClean="0">
                <a:ea typeface="宋体" pitchFamily="2" charset="-122"/>
              </a:rPr>
              <a:t>front</a:t>
            </a:r>
            <a:r>
              <a:rPr lang="zh-CN" altLang="en-US" smtClean="0">
                <a:ea typeface="宋体" pitchFamily="2" charset="-122"/>
              </a:rPr>
              <a:t>对应的下标来取值，这一点特别重要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mtClean="0">
                <a:ea typeface="宋体" pitchFamily="2" charset="-122"/>
              </a:rPr>
              <a:t>    </a:t>
            </a:r>
            <a:r>
              <a:rPr lang="en-US" altLang="zh-CN" smtClean="0">
                <a:ea typeface="宋体" pitchFamily="2" charset="-122"/>
              </a:rPr>
              <a:t>//</a:t>
            </a:r>
            <a:r>
              <a:rPr lang="zh-CN" altLang="en-US" smtClean="0">
                <a:ea typeface="宋体" pitchFamily="2" charset="-122"/>
              </a:rPr>
              <a:t>也就是说 </a:t>
            </a:r>
            <a:r>
              <a:rPr lang="en-US" altLang="zh-CN" smtClean="0">
                <a:ea typeface="宋体" pitchFamily="2" charset="-122"/>
              </a:rPr>
              <a:t>front</a:t>
            </a:r>
            <a:r>
              <a:rPr lang="zh-CN" altLang="en-US" smtClean="0">
                <a:ea typeface="宋体" pitchFamily="2" charset="-122"/>
              </a:rPr>
              <a:t>其实是对应队列的第一个元素下标 </a:t>
            </a:r>
            <a:r>
              <a:rPr lang="en-US" altLang="zh-CN" smtClean="0">
                <a:ea typeface="宋体" pitchFamily="2" charset="-122"/>
              </a:rPr>
              <a:t>-1 </a:t>
            </a:r>
            <a:r>
              <a:rPr lang="zh-CN" altLang="en-US" smtClean="0">
                <a:ea typeface="宋体" pitchFamily="2" charset="-122"/>
              </a:rPr>
              <a:t>这个值</a:t>
            </a:r>
            <a:r>
              <a:rPr lang="en-US" altLang="zh-CN" smtClean="0">
                <a:ea typeface="宋体" pitchFamily="2" charset="-122"/>
              </a:rPr>
              <a:t>,</a:t>
            </a:r>
            <a:r>
              <a:rPr lang="zh-CN" altLang="en-US" smtClean="0">
                <a:ea typeface="宋体" pitchFamily="2" charset="-122"/>
              </a:rPr>
              <a:t>这一点特别的重要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mtClean="0">
                <a:ea typeface="宋体" pitchFamily="2" charset="-122"/>
              </a:rPr>
              <a:t>    </a:t>
            </a:r>
            <a:r>
              <a:rPr lang="en-US" altLang="zh-CN" smtClean="0">
                <a:ea typeface="宋体" pitchFamily="2" charset="-122"/>
              </a:rPr>
              <a:t>this.front += 1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mtClean="0">
                <a:ea typeface="宋体" pitchFamily="2" charset="-122"/>
              </a:rPr>
              <a:t>    val value = this.array(this.front)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mtClean="0">
                <a:ea typeface="宋体" pitchFamily="2" charset="-122"/>
              </a:rPr>
              <a:t>    return value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mtClean="0">
                <a:ea typeface="宋体" pitchFamily="2" charset="-122"/>
              </a:rPr>
              <a:t>  }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mtClean="0">
                <a:ea typeface="宋体" pitchFamily="2" charset="-122"/>
              </a:rPr>
              <a:t>}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mtClean="0">
              <a:ea typeface="宋体" pitchFamily="2" charset="-122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mtClean="0">
              <a:ea typeface="宋体" pitchFamily="2" charset="-122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smtClean="0">
                <a:ea typeface="宋体" pitchFamily="2" charset="-122"/>
              </a:rPr>
              <a:t>问题分析</a:t>
            </a:r>
            <a:r>
              <a:rPr lang="en-US" altLang="zh-CN" smtClean="0">
                <a:ea typeface="宋体" pitchFamily="2" charset="-122"/>
              </a:rPr>
              <a:t>: </a:t>
            </a:r>
            <a:r>
              <a:rPr lang="zh-CN" altLang="en-US" smtClean="0">
                <a:ea typeface="宋体" pitchFamily="2" charset="-122"/>
              </a:rPr>
              <a:t>利用一次就不能使用了，这样不能充分利用数组。</a:t>
            </a:r>
            <a:endParaRPr lang="en-US" altLang="zh-CN" smtClean="0">
              <a:ea typeface="宋体" pitchFamily="2" charset="-122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mtClean="0">
                <a:ea typeface="宋体" pitchFamily="2" charset="-122"/>
              </a:rPr>
              <a:t>因此需要优化</a:t>
            </a:r>
            <a:endParaRPr lang="en-US" altLang="zh-CN" smtClean="0">
              <a:ea typeface="宋体" pitchFamily="2" charset="-122"/>
            </a:endParaRPr>
          </a:p>
          <a:p>
            <a:pPr eaLnBrk="1" hangingPunct="1"/>
            <a:endParaRPr lang="en-US" altLang="zh-CN" smtClean="0">
              <a:ea typeface="宋体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640B4E-3909-4A33-A460-3E537D343403}" type="slidenum">
              <a:rPr lang="zh-CN" altLang="en-US" smtClean="0"/>
              <a:pPr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26401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517525" y="685800"/>
            <a:ext cx="58229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宋体" charset="-122"/>
              </a:rPr>
              <a:t>//</a:t>
            </a:r>
            <a:r>
              <a:rPr lang="zh-CN" altLang="en-US" smtClean="0">
                <a:ea typeface="宋体" charset="-122"/>
              </a:rPr>
              <a:t>最新版环形数组</a:t>
            </a:r>
            <a:endParaRPr lang="en-US" altLang="zh-CN" smtClean="0">
              <a:ea typeface="宋体" charset="-122"/>
            </a:endParaRP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package com.atguigu.temp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import scala.io.StdIn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object CircleArrayQueueDemo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def main(args: Array[String]): Unit =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//</a:t>
            </a:r>
            <a:r>
              <a:rPr lang="zh-CN" altLang="en-US" smtClean="0">
                <a:ea typeface="宋体" charset="-122"/>
              </a:rPr>
              <a:t>初始化一个队列</a:t>
            </a:r>
          </a:p>
          <a:p>
            <a:pPr eaLnBrk="1" hangingPunct="1"/>
            <a:r>
              <a:rPr lang="zh-CN" altLang="en-US" smtClean="0">
                <a:ea typeface="宋体" charset="-122"/>
              </a:rPr>
              <a:t>    </a:t>
            </a:r>
            <a:r>
              <a:rPr lang="en-US" altLang="zh-CN" smtClean="0">
                <a:ea typeface="宋体" charset="-122"/>
              </a:rPr>
              <a:t>val queue = new CircleArrayQueue(3)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var key = ""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while (true){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println("show: </a:t>
            </a:r>
            <a:r>
              <a:rPr lang="zh-CN" altLang="en-US" smtClean="0">
                <a:ea typeface="宋体" charset="-122"/>
              </a:rPr>
              <a:t>表示显示队列</a:t>
            </a:r>
            <a:r>
              <a:rPr lang="en-US" altLang="zh-CN" smtClean="0">
                <a:ea typeface="宋体" charset="-122"/>
              </a:rPr>
              <a:t>")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println("exit: </a:t>
            </a:r>
            <a:r>
              <a:rPr lang="zh-CN" altLang="en-US" smtClean="0">
                <a:ea typeface="宋体" charset="-122"/>
              </a:rPr>
              <a:t>表示退出程序</a:t>
            </a:r>
            <a:r>
              <a:rPr lang="en-US" altLang="zh-CN" smtClean="0">
                <a:ea typeface="宋体" charset="-122"/>
              </a:rPr>
              <a:t>")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println("add: </a:t>
            </a:r>
            <a:r>
              <a:rPr lang="zh-CN" altLang="en-US" smtClean="0">
                <a:ea typeface="宋体" charset="-122"/>
              </a:rPr>
              <a:t>表示添加队列数据</a:t>
            </a:r>
            <a:r>
              <a:rPr lang="en-US" altLang="zh-CN" smtClean="0">
                <a:ea typeface="宋体" charset="-122"/>
              </a:rPr>
              <a:t>")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println("get: </a:t>
            </a:r>
            <a:r>
              <a:rPr lang="zh-CN" altLang="en-US" smtClean="0">
                <a:ea typeface="宋体" charset="-122"/>
              </a:rPr>
              <a:t>表示取出队列数据</a:t>
            </a:r>
            <a:r>
              <a:rPr lang="en-US" altLang="zh-CN" smtClean="0">
                <a:ea typeface="宋体" charset="-122"/>
              </a:rPr>
              <a:t>")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println("head: </a:t>
            </a:r>
            <a:r>
              <a:rPr lang="zh-CN" altLang="en-US" smtClean="0">
                <a:ea typeface="宋体" charset="-122"/>
              </a:rPr>
              <a:t>查看队列头数据</a:t>
            </a:r>
            <a:r>
              <a:rPr lang="en-US" altLang="zh-CN" smtClean="0">
                <a:ea typeface="宋体" charset="-122"/>
              </a:rPr>
              <a:t>(</a:t>
            </a:r>
            <a:r>
              <a:rPr lang="zh-CN" altLang="en-US" smtClean="0">
                <a:ea typeface="宋体" charset="-122"/>
              </a:rPr>
              <a:t>不取出数据</a:t>
            </a:r>
            <a:r>
              <a:rPr lang="en-US" altLang="zh-CN" smtClean="0">
                <a:ea typeface="宋体" charset="-122"/>
              </a:rPr>
              <a:t>)")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      key = StdIn.readLine()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key match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  case "show" =&gt; queue.showQueue()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  case "add" =&gt;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    println("</a:t>
            </a:r>
            <a:r>
              <a:rPr lang="zh-CN" altLang="en-US" smtClean="0">
                <a:ea typeface="宋体" charset="-122"/>
              </a:rPr>
              <a:t>请输入一个数</a:t>
            </a:r>
            <a:r>
              <a:rPr lang="en-US" altLang="zh-CN" smtClean="0">
                <a:ea typeface="宋体" charset="-122"/>
              </a:rPr>
              <a:t>")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    val value = StdIn.readInt()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    queue.addQueue(value)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  }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  case "get" =&gt;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    val res = queue.getQueue()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    if (res.isInstanceOf[Exception])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      println(res.asInstanceOf[Exception].getMessage)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    }else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      println(s"</a:t>
            </a:r>
            <a:r>
              <a:rPr lang="zh-CN" altLang="en-US" smtClean="0">
                <a:ea typeface="宋体" charset="-122"/>
              </a:rPr>
              <a:t>取出数据是 </a:t>
            </a:r>
            <a:r>
              <a:rPr lang="en-US" altLang="zh-CN" smtClean="0">
                <a:ea typeface="宋体" charset="-122"/>
              </a:rPr>
              <a:t>$res")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    }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  }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  case "head" =&gt;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    queue.headQueue()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  }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  case "exit" =&gt; System.exit(0)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}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}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}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}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class CircleArrayQueue(arrMaxSize:Int)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val maxSize = arrMaxSize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val arr =  new Array[Int](maxSize) //</a:t>
            </a:r>
            <a:r>
              <a:rPr lang="zh-CN" altLang="en-US" smtClean="0">
                <a:ea typeface="宋体" charset="-122"/>
              </a:rPr>
              <a:t>该数组存放数据，模拟队列</a:t>
            </a:r>
          </a:p>
          <a:p>
            <a:pPr eaLnBrk="1" hangingPunct="1"/>
            <a:r>
              <a:rPr lang="zh-CN" altLang="en-US" smtClean="0">
                <a:ea typeface="宋体" charset="-122"/>
              </a:rPr>
              <a:t>  </a:t>
            </a:r>
            <a:r>
              <a:rPr lang="en-US" altLang="zh-CN" smtClean="0">
                <a:ea typeface="宋体" charset="-122"/>
              </a:rPr>
              <a:t>var front = 0 // </a:t>
            </a:r>
            <a:r>
              <a:rPr lang="zh-CN" altLang="en-US" smtClean="0">
                <a:ea typeface="宋体" charset="-122"/>
              </a:rPr>
              <a:t>指向队列头部</a:t>
            </a:r>
            <a:r>
              <a:rPr lang="en-US" altLang="zh-CN" smtClean="0">
                <a:ea typeface="宋体" charset="-122"/>
              </a:rPr>
              <a:t>, </a:t>
            </a:r>
            <a:r>
              <a:rPr lang="zh-CN" altLang="en-US" smtClean="0">
                <a:ea typeface="宋体" charset="-122"/>
              </a:rPr>
              <a:t>分析出</a:t>
            </a:r>
            <a:r>
              <a:rPr lang="en-US" altLang="zh-CN" smtClean="0">
                <a:ea typeface="宋体" charset="-122"/>
              </a:rPr>
              <a:t>front </a:t>
            </a:r>
            <a:r>
              <a:rPr lang="zh-CN" altLang="en-US" smtClean="0">
                <a:ea typeface="宋体" charset="-122"/>
              </a:rPr>
              <a:t>是指向队列头</a:t>
            </a:r>
          </a:p>
          <a:p>
            <a:pPr eaLnBrk="1" hangingPunct="1"/>
            <a:r>
              <a:rPr lang="zh-CN" altLang="en-US" smtClean="0">
                <a:ea typeface="宋体" charset="-122"/>
              </a:rPr>
              <a:t>  </a:t>
            </a:r>
            <a:r>
              <a:rPr lang="en-US" altLang="zh-CN" smtClean="0">
                <a:ea typeface="宋体" charset="-122"/>
              </a:rPr>
              <a:t>var rear = 0 // </a:t>
            </a:r>
            <a:r>
              <a:rPr lang="zh-CN" altLang="en-US" smtClean="0">
                <a:ea typeface="宋体" charset="-122"/>
              </a:rPr>
              <a:t>指向队列的尾部，分析出</a:t>
            </a:r>
            <a:r>
              <a:rPr lang="en-US" altLang="zh-CN" smtClean="0">
                <a:ea typeface="宋体" charset="-122"/>
              </a:rPr>
              <a:t>rear </a:t>
            </a:r>
            <a:r>
              <a:rPr lang="zh-CN" altLang="en-US" smtClean="0">
                <a:ea typeface="宋体" charset="-122"/>
              </a:rPr>
              <a:t>是指向队列尾</a:t>
            </a:r>
          </a:p>
          <a:p>
            <a:pPr eaLnBrk="1" hangingPunct="1"/>
            <a:endParaRPr lang="zh-CN" altLang="en-US" smtClean="0">
              <a:ea typeface="宋体" charset="-122"/>
            </a:endParaRPr>
          </a:p>
          <a:p>
            <a:pPr eaLnBrk="1" hangingPunct="1"/>
            <a:r>
              <a:rPr lang="zh-CN" altLang="en-US" smtClean="0">
                <a:ea typeface="宋体" charset="-122"/>
              </a:rPr>
              <a:t>  </a:t>
            </a:r>
            <a:r>
              <a:rPr lang="en-US" altLang="zh-CN" smtClean="0">
                <a:ea typeface="宋体" charset="-122"/>
              </a:rPr>
              <a:t>//</a:t>
            </a:r>
            <a:r>
              <a:rPr lang="zh-CN" altLang="en-US" smtClean="0">
                <a:ea typeface="宋体" charset="-122"/>
              </a:rPr>
              <a:t>判断队列是否满</a:t>
            </a:r>
          </a:p>
          <a:p>
            <a:pPr eaLnBrk="1" hangingPunct="1"/>
            <a:r>
              <a:rPr lang="zh-CN" altLang="en-US" smtClean="0">
                <a:ea typeface="宋体" charset="-122"/>
              </a:rPr>
              <a:t>  </a:t>
            </a:r>
            <a:r>
              <a:rPr lang="en-US" altLang="zh-CN" smtClean="0">
                <a:ea typeface="宋体" charset="-122"/>
              </a:rPr>
              <a:t>def isFull(): Boolean =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(rear + 1) % maxSize == front // 0 , 1, 2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}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//</a:t>
            </a:r>
            <a:r>
              <a:rPr lang="zh-CN" altLang="en-US" smtClean="0">
                <a:ea typeface="宋体" charset="-122"/>
              </a:rPr>
              <a:t>判断队列是否空</a:t>
            </a:r>
          </a:p>
          <a:p>
            <a:pPr eaLnBrk="1" hangingPunct="1"/>
            <a:r>
              <a:rPr lang="zh-CN" altLang="en-US" smtClean="0">
                <a:ea typeface="宋体" charset="-122"/>
              </a:rPr>
              <a:t>  </a:t>
            </a:r>
            <a:r>
              <a:rPr lang="en-US" altLang="zh-CN" smtClean="0">
                <a:ea typeface="宋体" charset="-122"/>
              </a:rPr>
              <a:t>def isEmpty(): Boolean ={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front == rear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}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  //</a:t>
            </a:r>
            <a:r>
              <a:rPr lang="zh-CN" altLang="en-US" smtClean="0">
                <a:ea typeface="宋体" charset="-122"/>
              </a:rPr>
              <a:t>添加数据到队列</a:t>
            </a:r>
          </a:p>
          <a:p>
            <a:pPr eaLnBrk="1" hangingPunct="1"/>
            <a:r>
              <a:rPr lang="zh-CN" altLang="en-US" smtClean="0">
                <a:ea typeface="宋体" charset="-122"/>
              </a:rPr>
              <a:t>  </a:t>
            </a:r>
            <a:r>
              <a:rPr lang="en-US" altLang="zh-CN" smtClean="0">
                <a:ea typeface="宋体" charset="-122"/>
              </a:rPr>
              <a:t>def addQueue(n:Int): Unit =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//</a:t>
            </a:r>
            <a:r>
              <a:rPr lang="zh-CN" altLang="en-US" smtClean="0">
                <a:ea typeface="宋体" charset="-122"/>
              </a:rPr>
              <a:t>判断是否满</a:t>
            </a:r>
          </a:p>
          <a:p>
            <a:pPr eaLnBrk="1" hangingPunct="1"/>
            <a:r>
              <a:rPr lang="zh-CN" altLang="en-US" smtClean="0">
                <a:ea typeface="宋体" charset="-122"/>
              </a:rPr>
              <a:t>    </a:t>
            </a:r>
            <a:r>
              <a:rPr lang="en-US" altLang="zh-CN" smtClean="0">
                <a:ea typeface="宋体" charset="-122"/>
              </a:rPr>
              <a:t>if (isFull())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println("</a:t>
            </a:r>
            <a:r>
              <a:rPr lang="zh-CN" altLang="en-US" smtClean="0">
                <a:ea typeface="宋体" charset="-122"/>
              </a:rPr>
              <a:t>队列满，无法加入</a:t>
            </a:r>
            <a:r>
              <a:rPr lang="en-US" altLang="zh-CN" smtClean="0">
                <a:ea typeface="宋体" charset="-122"/>
              </a:rPr>
              <a:t>..")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return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}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    arr(rear) = n  //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//rear </a:t>
            </a:r>
            <a:r>
              <a:rPr lang="zh-CN" altLang="en-US" smtClean="0">
                <a:ea typeface="宋体" charset="-122"/>
              </a:rPr>
              <a:t>后移</a:t>
            </a:r>
          </a:p>
          <a:p>
            <a:pPr eaLnBrk="1" hangingPunct="1"/>
            <a:r>
              <a:rPr lang="zh-CN" altLang="en-US" smtClean="0">
                <a:ea typeface="宋体" charset="-122"/>
              </a:rPr>
              <a:t>    </a:t>
            </a:r>
            <a:r>
              <a:rPr lang="en-US" altLang="zh-CN" smtClean="0">
                <a:ea typeface="宋体" charset="-122"/>
              </a:rPr>
              <a:t>rear = (rear + 1) % maxSize //1 -&gt; rear 1 2 -&gt; rear 2 -&gt;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println("rear=" + rear)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}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  def getQueue(): Any =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if (isEmpty())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return new Exception("</a:t>
            </a:r>
            <a:r>
              <a:rPr lang="zh-CN" altLang="en-US" smtClean="0">
                <a:ea typeface="宋体" charset="-122"/>
              </a:rPr>
              <a:t>队列空</a:t>
            </a:r>
            <a:r>
              <a:rPr lang="en-US" altLang="zh-CN" smtClean="0">
                <a:ea typeface="宋体" charset="-122"/>
              </a:rPr>
              <a:t>~")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}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val headData = arr(front)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front = (front + 1) % maxSize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return headData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}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  //</a:t>
            </a:r>
            <a:r>
              <a:rPr lang="zh-CN" altLang="en-US" smtClean="0">
                <a:ea typeface="宋体" charset="-122"/>
              </a:rPr>
              <a:t>显示队列的所有数据</a:t>
            </a:r>
          </a:p>
          <a:p>
            <a:pPr eaLnBrk="1" hangingPunct="1"/>
            <a:r>
              <a:rPr lang="zh-CN" altLang="en-US" smtClean="0">
                <a:ea typeface="宋体" charset="-122"/>
              </a:rPr>
              <a:t>  </a:t>
            </a:r>
            <a:r>
              <a:rPr lang="en-US" altLang="zh-CN" smtClean="0">
                <a:ea typeface="宋体" charset="-122"/>
              </a:rPr>
              <a:t>def showQueue(): Unit =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if (isEmpty())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println("</a:t>
            </a:r>
            <a:r>
              <a:rPr lang="zh-CN" altLang="en-US" smtClean="0">
                <a:ea typeface="宋体" charset="-122"/>
              </a:rPr>
              <a:t>队列空的，没有数据</a:t>
            </a:r>
            <a:r>
              <a:rPr lang="en-US" altLang="zh-CN" smtClean="0">
                <a:ea typeface="宋体" charset="-122"/>
              </a:rPr>
              <a:t>..")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return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}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//</a:t>
            </a:r>
            <a:r>
              <a:rPr lang="zh-CN" altLang="en-US" smtClean="0">
                <a:ea typeface="宋体" charset="-122"/>
              </a:rPr>
              <a:t>显示的时候就应该考虑到环形问题</a:t>
            </a:r>
          </a:p>
          <a:p>
            <a:pPr eaLnBrk="1" hangingPunct="1"/>
            <a:r>
              <a:rPr lang="zh-CN" altLang="en-US" smtClean="0">
                <a:ea typeface="宋体" charset="-122"/>
              </a:rPr>
              <a:t>    </a:t>
            </a:r>
            <a:r>
              <a:rPr lang="en-US" altLang="zh-CN" smtClean="0">
                <a:ea typeface="宋体" charset="-122"/>
              </a:rPr>
              <a:t>//</a:t>
            </a:r>
            <a:r>
              <a:rPr lang="zh-CN" altLang="en-US" smtClean="0">
                <a:ea typeface="宋体" charset="-122"/>
              </a:rPr>
              <a:t>从</a:t>
            </a:r>
            <a:r>
              <a:rPr lang="en-US" altLang="zh-CN" smtClean="0">
                <a:ea typeface="宋体" charset="-122"/>
              </a:rPr>
              <a:t>front </a:t>
            </a:r>
            <a:r>
              <a:rPr lang="zh-CN" altLang="en-US" smtClean="0">
                <a:ea typeface="宋体" charset="-122"/>
              </a:rPr>
              <a:t>开始 ，显示几个数据</a:t>
            </a:r>
          </a:p>
          <a:p>
            <a:pPr eaLnBrk="1" hangingPunct="1"/>
            <a:r>
              <a:rPr lang="zh-CN" altLang="en-US" smtClean="0">
                <a:ea typeface="宋体" charset="-122"/>
              </a:rPr>
              <a:t>    </a:t>
            </a:r>
            <a:r>
              <a:rPr lang="en-US" altLang="zh-CN" smtClean="0">
                <a:ea typeface="宋体" charset="-122"/>
              </a:rPr>
              <a:t>for (i &lt;- front until (front + size()) )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printf("arr[%d]=%d\n", i % maxSize , arr(i % maxSize))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}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}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  //</a:t>
            </a:r>
            <a:r>
              <a:rPr lang="zh-CN" altLang="en-US" smtClean="0">
                <a:ea typeface="宋体" charset="-122"/>
              </a:rPr>
              <a:t>求出当前有多个元素</a:t>
            </a:r>
          </a:p>
          <a:p>
            <a:pPr eaLnBrk="1" hangingPunct="1"/>
            <a:r>
              <a:rPr lang="zh-CN" altLang="en-US" smtClean="0">
                <a:ea typeface="宋体" charset="-122"/>
              </a:rPr>
              <a:t>  </a:t>
            </a:r>
            <a:r>
              <a:rPr lang="en-US" altLang="zh-CN" smtClean="0">
                <a:ea typeface="宋体" charset="-122"/>
              </a:rPr>
              <a:t>def size(): Int =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(this.rear + maxSize - this.front) % maxSize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}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  def headQueue(): Unit = {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    if (isEmpty())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println("</a:t>
            </a:r>
            <a:r>
              <a:rPr lang="zh-CN" altLang="en-US" smtClean="0">
                <a:ea typeface="宋体" charset="-122"/>
              </a:rPr>
              <a:t>队列空，没有数据</a:t>
            </a:r>
            <a:r>
              <a:rPr lang="en-US" altLang="zh-CN" smtClean="0">
                <a:ea typeface="宋体" charset="-122"/>
              </a:rPr>
              <a:t>..")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return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}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    printf("</a:t>
            </a:r>
            <a:r>
              <a:rPr lang="zh-CN" altLang="en-US" smtClean="0">
                <a:ea typeface="宋体" charset="-122"/>
              </a:rPr>
              <a:t>队列头数据 </a:t>
            </a:r>
            <a:r>
              <a:rPr lang="en-US" altLang="zh-CN" smtClean="0">
                <a:ea typeface="宋体" charset="-122"/>
              </a:rPr>
              <a:t>arr[%d]=%d\n", front , arr(front) 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}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}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//================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package com.atguigu.temp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import scala.collection.mutable.ArrayBuffer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import scala.io.StdIn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import scala.math._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object Test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def main(args: Array[String]): Unit = {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    val queue = new CircleQueue(3)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    var key = ""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var value = 0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while (true)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println("=====</a:t>
            </a:r>
            <a:r>
              <a:rPr lang="zh-CN" altLang="en-US" smtClean="0">
                <a:ea typeface="宋体" charset="-122"/>
              </a:rPr>
              <a:t>菜单</a:t>
            </a:r>
            <a:r>
              <a:rPr lang="en-US" altLang="zh-CN" smtClean="0">
                <a:ea typeface="宋体" charset="-122"/>
              </a:rPr>
              <a:t>=====")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println("show: </a:t>
            </a:r>
            <a:r>
              <a:rPr lang="zh-CN" altLang="en-US" smtClean="0">
                <a:ea typeface="宋体" charset="-122"/>
              </a:rPr>
              <a:t>表示显示队列</a:t>
            </a:r>
            <a:r>
              <a:rPr lang="en-US" altLang="zh-CN" smtClean="0">
                <a:ea typeface="宋体" charset="-122"/>
              </a:rPr>
              <a:t>")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println("add:  </a:t>
            </a:r>
            <a:r>
              <a:rPr lang="zh-CN" altLang="en-US" smtClean="0">
                <a:ea typeface="宋体" charset="-122"/>
              </a:rPr>
              <a:t>表示添加数据</a:t>
            </a:r>
            <a:r>
              <a:rPr lang="en-US" altLang="zh-CN" smtClean="0">
                <a:ea typeface="宋体" charset="-122"/>
              </a:rPr>
              <a:t>~")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println("exit: </a:t>
            </a:r>
            <a:r>
              <a:rPr lang="zh-CN" altLang="en-US" smtClean="0">
                <a:ea typeface="宋体" charset="-122"/>
              </a:rPr>
              <a:t>表示退出程序</a:t>
            </a:r>
            <a:r>
              <a:rPr lang="en-US" altLang="zh-CN" smtClean="0">
                <a:ea typeface="宋体" charset="-122"/>
              </a:rPr>
              <a:t>")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println("get: </a:t>
            </a:r>
            <a:r>
              <a:rPr lang="zh-CN" altLang="en-US" smtClean="0">
                <a:ea typeface="宋体" charset="-122"/>
              </a:rPr>
              <a:t>表示出队列</a:t>
            </a:r>
            <a:r>
              <a:rPr lang="en-US" altLang="zh-CN" smtClean="0">
                <a:ea typeface="宋体" charset="-122"/>
              </a:rPr>
              <a:t>")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println("</a:t>
            </a:r>
            <a:r>
              <a:rPr lang="zh-CN" altLang="en-US" smtClean="0">
                <a:ea typeface="宋体" charset="-122"/>
              </a:rPr>
              <a:t>请输入你的选择</a:t>
            </a:r>
            <a:r>
              <a:rPr lang="en-US" altLang="zh-CN" smtClean="0">
                <a:ea typeface="宋体" charset="-122"/>
              </a:rPr>
              <a:t>: ")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key = StdIn.readLine()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key match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  case "show" =&gt; queue.showQueue()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  case "get" =&gt;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              val res = queue.pop()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              if (res.isInstanceOf[Exception])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                println(res.asInstanceOf[Exception].getMessage)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              } else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                println("</a:t>
            </a:r>
            <a:r>
              <a:rPr lang="zh-CN" altLang="en-US" smtClean="0">
                <a:ea typeface="宋体" charset="-122"/>
              </a:rPr>
              <a:t>出队列数据</a:t>
            </a:r>
            <a:r>
              <a:rPr lang="en-US" altLang="zh-CN" smtClean="0">
                <a:ea typeface="宋体" charset="-122"/>
              </a:rPr>
              <a:t>=" + res)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              }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  }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  case "add" =&gt;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    println("</a:t>
            </a:r>
            <a:r>
              <a:rPr lang="zh-CN" altLang="en-US" smtClean="0">
                <a:ea typeface="宋体" charset="-122"/>
              </a:rPr>
              <a:t>请输入要加入的值</a:t>
            </a:r>
            <a:r>
              <a:rPr lang="en-US" altLang="zh-CN" smtClean="0">
                <a:ea typeface="宋体" charset="-122"/>
              </a:rPr>
              <a:t>")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    value = StdIn.readInt()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    val res = queue.push(value)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    if (res != null)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      println(res.getMessage)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    }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  }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  case "exit" =&gt; System.exit(0)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}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}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  }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}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class CircleQueue(arrMaxSize: Int)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val maxSize = arrMaxSize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val arr = new Array[Int](maxSize)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var head = 0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var tail = 0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  def isFull(): Boolean =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//</a:t>
            </a:r>
            <a:r>
              <a:rPr lang="zh-CN" altLang="en-US" smtClean="0">
                <a:ea typeface="宋体" charset="-122"/>
              </a:rPr>
              <a:t>阅读</a:t>
            </a:r>
            <a:r>
              <a:rPr lang="en-US" altLang="zh-CN" smtClean="0">
                <a:ea typeface="宋体" charset="-122"/>
              </a:rPr>
              <a:t>(tail + 1) % maxSize == head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(tail + 1) % maxSize == head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}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  def isEmpty(): Boolean =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//head </a:t>
            </a:r>
            <a:r>
              <a:rPr lang="zh-CN" altLang="en-US" smtClean="0">
                <a:ea typeface="宋体" charset="-122"/>
              </a:rPr>
              <a:t>是含</a:t>
            </a:r>
          </a:p>
          <a:p>
            <a:pPr eaLnBrk="1" hangingPunct="1"/>
            <a:r>
              <a:rPr lang="zh-CN" altLang="en-US" smtClean="0">
                <a:ea typeface="宋体" charset="-122"/>
              </a:rPr>
              <a:t>    </a:t>
            </a:r>
            <a:r>
              <a:rPr lang="en-US" altLang="zh-CN" smtClean="0">
                <a:ea typeface="宋体" charset="-122"/>
              </a:rPr>
              <a:t>//tail </a:t>
            </a:r>
            <a:r>
              <a:rPr lang="zh-CN" altLang="en-US" smtClean="0">
                <a:ea typeface="宋体" charset="-122"/>
              </a:rPr>
              <a:t>不含</a:t>
            </a:r>
          </a:p>
          <a:p>
            <a:pPr eaLnBrk="1" hangingPunct="1"/>
            <a:r>
              <a:rPr lang="zh-CN" altLang="en-US" smtClean="0">
                <a:ea typeface="宋体" charset="-122"/>
              </a:rPr>
              <a:t>    </a:t>
            </a:r>
            <a:r>
              <a:rPr lang="en-US" altLang="zh-CN" smtClean="0">
                <a:ea typeface="宋体" charset="-122"/>
              </a:rPr>
              <a:t>head == tail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}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  def showQueue(): Unit =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if (isEmpty())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println("</a:t>
            </a:r>
            <a:r>
              <a:rPr lang="zh-CN" altLang="en-US" smtClean="0">
                <a:ea typeface="宋体" charset="-122"/>
              </a:rPr>
              <a:t>空</a:t>
            </a:r>
            <a:r>
              <a:rPr lang="en-US" altLang="zh-CN" smtClean="0">
                <a:ea typeface="宋体" charset="-122"/>
              </a:rPr>
              <a:t>")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return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}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    for (i &lt;- head until (head + size()))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printf("arr[%d]=%d\t", i % maxSize, arr(i % maxSize))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}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}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  def push(value: Int): Exception =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if (isFull())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return new Exception("</a:t>
            </a:r>
            <a:r>
              <a:rPr lang="zh-CN" altLang="en-US" smtClean="0">
                <a:ea typeface="宋体" charset="-122"/>
              </a:rPr>
              <a:t>满了</a:t>
            </a:r>
            <a:r>
              <a:rPr lang="en-US" altLang="zh-CN" smtClean="0">
                <a:ea typeface="宋体" charset="-122"/>
              </a:rPr>
              <a:t>")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}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arr(tail) = value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tail = (tail + 1) % maxSize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return null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}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  def pop(): Any =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if (isEmpty())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return new Exception("</a:t>
            </a:r>
            <a:r>
              <a:rPr lang="zh-CN" altLang="en-US" smtClean="0">
                <a:ea typeface="宋体" charset="-122"/>
              </a:rPr>
              <a:t>空了</a:t>
            </a:r>
            <a:r>
              <a:rPr lang="en-US" altLang="zh-CN" smtClean="0">
                <a:ea typeface="宋体" charset="-122"/>
              </a:rPr>
              <a:t>")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}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val res = arr(head)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head = (head + 1) % maxSize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return res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}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def size(): Int =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(tail + maxSize - head) % maxSize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}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}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//</a:t>
            </a:r>
            <a:r>
              <a:rPr lang="zh-CN" altLang="en-US" smtClean="0">
                <a:ea typeface="宋体" charset="-122"/>
              </a:rPr>
              <a:t>新版的环形数组代码</a:t>
            </a:r>
            <a:r>
              <a:rPr lang="en-US" altLang="zh-CN" smtClean="0">
                <a:ea typeface="宋体" charset="-122"/>
              </a:rPr>
              <a:t>: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package com.atguigu.temp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import scala.io.StdIn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object CircleArray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def main(args: Array[String]): Unit = {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    //</a:t>
            </a:r>
            <a:r>
              <a:rPr lang="zh-CN" altLang="en-US" smtClean="0">
                <a:ea typeface="宋体" charset="-122"/>
              </a:rPr>
              <a:t>初始化</a:t>
            </a:r>
          </a:p>
          <a:p>
            <a:pPr eaLnBrk="1" hangingPunct="1"/>
            <a:r>
              <a:rPr lang="zh-CN" altLang="en-US" smtClean="0">
                <a:ea typeface="宋体" charset="-122"/>
              </a:rPr>
              <a:t>    </a:t>
            </a:r>
            <a:r>
              <a:rPr lang="en-US" altLang="zh-CN" smtClean="0">
                <a:ea typeface="宋体" charset="-122"/>
              </a:rPr>
              <a:t>val circleQueue = new CircleQueue(4)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    var key = ""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var value = 0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while (true)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println("1. push\t\t</a:t>
            </a:r>
            <a:r>
              <a:rPr lang="zh-CN" altLang="en-US" smtClean="0">
                <a:ea typeface="宋体" charset="-122"/>
              </a:rPr>
              <a:t>表示入队列</a:t>
            </a:r>
            <a:r>
              <a:rPr lang="en-US" altLang="zh-CN" smtClean="0">
                <a:ea typeface="宋体" charset="-122"/>
              </a:rPr>
              <a:t>:")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println("2. pop\t\t</a:t>
            </a:r>
            <a:r>
              <a:rPr lang="zh-CN" altLang="en-US" smtClean="0">
                <a:ea typeface="宋体" charset="-122"/>
              </a:rPr>
              <a:t>表示出队列</a:t>
            </a:r>
            <a:r>
              <a:rPr lang="en-US" altLang="zh-CN" smtClean="0">
                <a:ea typeface="宋体" charset="-122"/>
              </a:rPr>
              <a:t>:")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println("3. show\t\t</a:t>
            </a:r>
            <a:r>
              <a:rPr lang="zh-CN" altLang="en-US" smtClean="0">
                <a:ea typeface="宋体" charset="-122"/>
              </a:rPr>
              <a:t>表示显示队列</a:t>
            </a:r>
            <a:r>
              <a:rPr lang="en-US" altLang="zh-CN" smtClean="0">
                <a:ea typeface="宋体" charset="-122"/>
              </a:rPr>
              <a:t>:")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println("4. exit\t\t</a:t>
            </a:r>
            <a:r>
              <a:rPr lang="zh-CN" altLang="en-US" smtClean="0">
                <a:ea typeface="宋体" charset="-122"/>
              </a:rPr>
              <a:t>表示退出系统</a:t>
            </a:r>
            <a:r>
              <a:rPr lang="en-US" altLang="zh-CN" smtClean="0">
                <a:ea typeface="宋体" charset="-122"/>
              </a:rPr>
              <a:t>:")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println("</a:t>
            </a:r>
            <a:r>
              <a:rPr lang="zh-CN" altLang="en-US" smtClean="0">
                <a:ea typeface="宋体" charset="-122"/>
              </a:rPr>
              <a:t>请输入选择</a:t>
            </a:r>
            <a:r>
              <a:rPr lang="en-US" altLang="zh-CN" smtClean="0">
                <a:ea typeface="宋体" charset="-122"/>
              </a:rPr>
              <a:t>")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key = StdIn.readLine()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key match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  case "push" =&gt;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    println("</a:t>
            </a:r>
            <a:r>
              <a:rPr lang="zh-CN" altLang="en-US" smtClean="0">
                <a:ea typeface="宋体" charset="-122"/>
              </a:rPr>
              <a:t>请输入数</a:t>
            </a:r>
            <a:r>
              <a:rPr lang="en-US" altLang="zh-CN" smtClean="0">
                <a:ea typeface="宋体" charset="-122"/>
              </a:rPr>
              <a:t>")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    value = StdIn.readInt()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    val res = circleQueue.push(value)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    if (res != null)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      println(res.getMessage)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    }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  }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  case "pop" =&gt;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    val res = circleQueue.pop()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    if (res.isInstanceOf[Exception])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      println(res.asInstanceOf[Exception].getMessage)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    } else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      println("</a:t>
            </a:r>
            <a:r>
              <a:rPr lang="zh-CN" altLang="en-US" smtClean="0">
                <a:ea typeface="宋体" charset="-122"/>
              </a:rPr>
              <a:t>出队列的数是</a:t>
            </a:r>
            <a:r>
              <a:rPr lang="en-US" altLang="zh-CN" smtClean="0">
                <a:ea typeface="宋体" charset="-122"/>
              </a:rPr>
              <a:t>: " + res)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    }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  }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  case "show" =&gt; circleQueue.show()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  case "exit" =&gt; sys.exit()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  case _ =&gt; println("</a:t>
            </a:r>
            <a:r>
              <a:rPr lang="zh-CN" altLang="en-US" smtClean="0">
                <a:ea typeface="宋体" charset="-122"/>
              </a:rPr>
              <a:t>输入选项不正确</a:t>
            </a:r>
            <a:r>
              <a:rPr lang="en-US" altLang="zh-CN" smtClean="0">
                <a:ea typeface="宋体" charset="-122"/>
              </a:rPr>
              <a:t>..")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}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}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}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}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class CircleQueue(arrMaxSize: Int)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val maxSize: Int = arrMaxSize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val array = new Array[Int](arrMaxSize)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var head: Int = 0 //</a:t>
            </a:r>
            <a:r>
              <a:rPr lang="zh-CN" altLang="en-US" smtClean="0">
                <a:ea typeface="宋体" charset="-122"/>
              </a:rPr>
              <a:t>初始化为</a:t>
            </a:r>
            <a:r>
              <a:rPr lang="en-US" altLang="zh-CN" smtClean="0">
                <a:ea typeface="宋体" charset="-122"/>
              </a:rPr>
              <a:t>0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var tail: Int = 0 //</a:t>
            </a:r>
            <a:r>
              <a:rPr lang="zh-CN" altLang="en-US" smtClean="0">
                <a:ea typeface="宋体" charset="-122"/>
              </a:rPr>
              <a:t>初始化为</a:t>
            </a:r>
            <a:r>
              <a:rPr lang="en-US" altLang="zh-CN" smtClean="0">
                <a:ea typeface="宋体" charset="-122"/>
              </a:rPr>
              <a:t>0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  //</a:t>
            </a:r>
            <a:r>
              <a:rPr lang="zh-CN" altLang="en-US" smtClean="0">
                <a:ea typeface="宋体" charset="-122"/>
              </a:rPr>
              <a:t>判断环形队列是否满</a:t>
            </a:r>
          </a:p>
          <a:p>
            <a:pPr eaLnBrk="1" hangingPunct="1"/>
            <a:r>
              <a:rPr lang="zh-CN" altLang="en-US" smtClean="0">
                <a:ea typeface="宋体" charset="-122"/>
              </a:rPr>
              <a:t>  </a:t>
            </a:r>
            <a:r>
              <a:rPr lang="en-US" altLang="zh-CN" smtClean="0">
                <a:ea typeface="宋体" charset="-122"/>
              </a:rPr>
              <a:t>def isFull() =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//</a:t>
            </a:r>
            <a:r>
              <a:rPr lang="zh-CN" altLang="en-US" smtClean="0">
                <a:ea typeface="宋体" charset="-122"/>
              </a:rPr>
              <a:t>尾索引的下一个为头索引时表示队列满，即将队列容量空出一个作为约定</a:t>
            </a:r>
            <a:r>
              <a:rPr lang="en-US" altLang="zh-CN" smtClean="0">
                <a:ea typeface="宋体" charset="-122"/>
              </a:rPr>
              <a:t>(!!!)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(this.tail + 1) % this.maxSize == this.head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}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  //</a:t>
            </a:r>
            <a:r>
              <a:rPr lang="zh-CN" altLang="en-US" smtClean="0">
                <a:ea typeface="宋体" charset="-122"/>
              </a:rPr>
              <a:t>判断是否为空</a:t>
            </a:r>
          </a:p>
          <a:p>
            <a:pPr eaLnBrk="1" hangingPunct="1"/>
            <a:r>
              <a:rPr lang="zh-CN" altLang="en-US" smtClean="0">
                <a:ea typeface="宋体" charset="-122"/>
              </a:rPr>
              <a:t>  </a:t>
            </a:r>
            <a:r>
              <a:rPr lang="en-US" altLang="zh-CN" smtClean="0">
                <a:ea typeface="宋体" charset="-122"/>
              </a:rPr>
              <a:t>def isEmpty() =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this.tail == this.head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}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  //</a:t>
            </a:r>
            <a:r>
              <a:rPr lang="zh-CN" altLang="en-US" smtClean="0">
                <a:ea typeface="宋体" charset="-122"/>
              </a:rPr>
              <a:t>入队列</a:t>
            </a:r>
          </a:p>
          <a:p>
            <a:pPr eaLnBrk="1" hangingPunct="1"/>
            <a:r>
              <a:rPr lang="zh-CN" altLang="en-US" smtClean="0">
                <a:ea typeface="宋体" charset="-122"/>
              </a:rPr>
              <a:t>  </a:t>
            </a:r>
            <a:r>
              <a:rPr lang="en-US" altLang="zh-CN" smtClean="0">
                <a:ea typeface="宋体" charset="-122"/>
              </a:rPr>
              <a:t>def push(value: Int): Exception =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if (this.isFull())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return new Exception("</a:t>
            </a:r>
            <a:r>
              <a:rPr lang="zh-CN" altLang="en-US" smtClean="0">
                <a:ea typeface="宋体" charset="-122"/>
              </a:rPr>
              <a:t>队列满</a:t>
            </a:r>
            <a:r>
              <a:rPr lang="en-US" altLang="zh-CN" smtClean="0">
                <a:ea typeface="宋体" charset="-122"/>
              </a:rPr>
              <a:t>..")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}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this.array(this.tail) = value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this.tail = (this.tail + 1) % this.maxSize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return null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}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  //</a:t>
            </a:r>
            <a:r>
              <a:rPr lang="zh-CN" altLang="en-US" smtClean="0">
                <a:ea typeface="宋体" charset="-122"/>
              </a:rPr>
              <a:t>从队列取出数据，主要是</a:t>
            </a:r>
            <a:r>
              <a:rPr lang="en-US" altLang="zh-CN" smtClean="0">
                <a:ea typeface="宋体" charset="-122"/>
              </a:rPr>
              <a:t>head</a:t>
            </a:r>
            <a:r>
              <a:rPr lang="zh-CN" altLang="en-US" smtClean="0">
                <a:ea typeface="宋体" charset="-122"/>
              </a:rPr>
              <a:t>下标后移</a:t>
            </a:r>
          </a:p>
          <a:p>
            <a:pPr eaLnBrk="1" hangingPunct="1"/>
            <a:r>
              <a:rPr lang="zh-CN" altLang="en-US" smtClean="0">
                <a:ea typeface="宋体" charset="-122"/>
              </a:rPr>
              <a:t>  </a:t>
            </a:r>
            <a:r>
              <a:rPr lang="en-US" altLang="zh-CN" smtClean="0">
                <a:ea typeface="宋体" charset="-122"/>
              </a:rPr>
              <a:t>def pop(): Any =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if (this.isEmpty())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return new Exception("queue empty")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}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val res = this.array(this.head)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this.head = (this.head + 1) % this.maxSize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return res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}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  //</a:t>
            </a:r>
            <a:r>
              <a:rPr lang="zh-CN" altLang="en-US" smtClean="0">
                <a:ea typeface="宋体" charset="-122"/>
              </a:rPr>
              <a:t>计算队列有多个元素</a:t>
            </a:r>
          </a:p>
          <a:p>
            <a:pPr eaLnBrk="1" hangingPunct="1"/>
            <a:r>
              <a:rPr lang="zh-CN" altLang="en-US" smtClean="0">
                <a:ea typeface="宋体" charset="-122"/>
              </a:rPr>
              <a:t>  </a:t>
            </a:r>
            <a:r>
              <a:rPr lang="en-US" altLang="zh-CN" smtClean="0">
                <a:ea typeface="宋体" charset="-122"/>
              </a:rPr>
              <a:t>def size() =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(this.tail + this.maxSize - this.head) % this.maxSize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}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  //</a:t>
            </a:r>
            <a:r>
              <a:rPr lang="zh-CN" altLang="en-US" smtClean="0">
                <a:ea typeface="宋体" charset="-122"/>
              </a:rPr>
              <a:t>查看队首元素</a:t>
            </a:r>
            <a:r>
              <a:rPr lang="en-US" altLang="zh-CN" smtClean="0">
                <a:ea typeface="宋体" charset="-122"/>
              </a:rPr>
              <a:t>,</a:t>
            </a:r>
            <a:r>
              <a:rPr lang="zh-CN" altLang="en-US" smtClean="0">
                <a:ea typeface="宋体" charset="-122"/>
              </a:rPr>
              <a:t>但是不出队列</a:t>
            </a:r>
          </a:p>
          <a:p>
            <a:pPr eaLnBrk="1" hangingPunct="1"/>
            <a:r>
              <a:rPr lang="zh-CN" altLang="en-US" smtClean="0">
                <a:ea typeface="宋体" charset="-122"/>
              </a:rPr>
              <a:t>  </a:t>
            </a:r>
            <a:r>
              <a:rPr lang="en-US" altLang="zh-CN" smtClean="0">
                <a:ea typeface="宋体" charset="-122"/>
              </a:rPr>
              <a:t>def queueHead() =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this.array(this.head)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}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  //</a:t>
            </a:r>
            <a:r>
              <a:rPr lang="zh-CN" altLang="en-US" smtClean="0">
                <a:ea typeface="宋体" charset="-122"/>
              </a:rPr>
              <a:t>查看队尾元素</a:t>
            </a:r>
          </a:p>
          <a:p>
            <a:pPr eaLnBrk="1" hangingPunct="1"/>
            <a:r>
              <a:rPr lang="zh-CN" altLang="en-US" smtClean="0">
                <a:ea typeface="宋体" charset="-122"/>
              </a:rPr>
              <a:t>  </a:t>
            </a:r>
            <a:r>
              <a:rPr lang="en-US" altLang="zh-CN" smtClean="0">
                <a:ea typeface="宋体" charset="-122"/>
              </a:rPr>
              <a:t>def queueTail() =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this.array((this.tail + this.maxSize - 1)) % this.maxSize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}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  //</a:t>
            </a:r>
            <a:r>
              <a:rPr lang="zh-CN" altLang="en-US" smtClean="0">
                <a:ea typeface="宋体" charset="-122"/>
              </a:rPr>
              <a:t>显示队列</a:t>
            </a:r>
            <a:r>
              <a:rPr lang="en-US" altLang="zh-CN" smtClean="0">
                <a:ea typeface="宋体" charset="-122"/>
              </a:rPr>
              <a:t>.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def show(): Unit =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println("</a:t>
            </a:r>
            <a:r>
              <a:rPr lang="zh-CN" altLang="en-US" smtClean="0">
                <a:ea typeface="宋体" charset="-122"/>
              </a:rPr>
              <a:t>环形队列当前的情况如下：</a:t>
            </a:r>
            <a:r>
              <a:rPr lang="en-US" altLang="zh-CN" smtClean="0">
                <a:ea typeface="宋体" charset="-122"/>
              </a:rPr>
              <a:t>")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val size = this.size()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if (size == 0)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println("</a:t>
            </a:r>
            <a:r>
              <a:rPr lang="zh-CN" altLang="en-US" smtClean="0">
                <a:ea typeface="宋体" charset="-122"/>
              </a:rPr>
              <a:t>当前队列为空</a:t>
            </a:r>
            <a:r>
              <a:rPr lang="en-US" altLang="zh-CN" smtClean="0">
                <a:ea typeface="宋体" charset="-122"/>
              </a:rPr>
              <a:t>")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println()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return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}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var tempHead = this.head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for (i &lt;- 0 until size)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printf("array[%d]=%d\t", tempHead, this.array(tempHead))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tempHead = (tempHead + 1) % this.maxSize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}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println()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}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}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640B4E-3909-4A33-A460-3E537D343403}" type="slidenum">
              <a:rPr lang="zh-CN" altLang="en-US" smtClean="0"/>
              <a:pPr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264014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517525" y="685800"/>
            <a:ext cx="58229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mtClean="0">
                <a:ea typeface="宋体" charset="-122"/>
              </a:rPr>
              <a:t>在添加时，我有如下要求</a:t>
            </a:r>
            <a:r>
              <a:rPr lang="en-US" altLang="zh-CN" smtClean="0">
                <a:ea typeface="宋体" charset="-122"/>
              </a:rPr>
              <a:t>:</a:t>
            </a:r>
            <a:endParaRPr lang="zh-CN" altLang="en-US" smtClean="0">
              <a:ea typeface="宋体" charset="-122"/>
            </a:endParaRPr>
          </a:p>
          <a:p>
            <a:r>
              <a:rPr lang="en-US" altLang="zh-CN" smtClean="0">
                <a:ea typeface="宋体" charset="-122"/>
              </a:rPr>
              <a:t>1.</a:t>
            </a:r>
            <a:r>
              <a:rPr lang="zh-CN" altLang="en-US" smtClean="0">
                <a:ea typeface="宋体" charset="-122"/>
              </a:rPr>
              <a:t>添加一个数据时，就要求排序</a:t>
            </a:r>
          </a:p>
          <a:p>
            <a:r>
              <a:rPr lang="en-US" altLang="zh-CN" smtClean="0">
                <a:ea typeface="宋体" charset="-122"/>
              </a:rPr>
              <a:t>2.</a:t>
            </a:r>
            <a:r>
              <a:rPr lang="zh-CN" altLang="en-US" smtClean="0">
                <a:ea typeface="宋体" charset="-122"/>
              </a:rPr>
              <a:t>如果是对象，要求对对象中的某个字段的值进行排序</a:t>
            </a:r>
            <a:r>
              <a:rPr lang="en-US" altLang="zh-CN" smtClean="0">
                <a:ea typeface="宋体" charset="-122"/>
              </a:rPr>
              <a:t>, </a:t>
            </a:r>
            <a:r>
              <a:rPr lang="zh-CN" altLang="en-US" smtClean="0">
                <a:ea typeface="宋体" charset="-122"/>
              </a:rPr>
              <a:t>比如</a:t>
            </a:r>
            <a:r>
              <a:rPr lang="en-US" altLang="zh-CN" smtClean="0">
                <a:ea typeface="宋体" charset="-122"/>
              </a:rPr>
              <a:t>Person</a:t>
            </a:r>
            <a:r>
              <a:rPr lang="zh-CN" altLang="en-US" smtClean="0">
                <a:ea typeface="宋体" charset="-122"/>
              </a:rPr>
              <a:t>对象的 </a:t>
            </a:r>
            <a:r>
              <a:rPr lang="en-US" altLang="zh-CN" smtClean="0">
                <a:ea typeface="宋体" charset="-122"/>
              </a:rPr>
              <a:t>age</a:t>
            </a:r>
            <a:endParaRPr lang="zh-CN" altLang="en-US" smtClean="0">
              <a:ea typeface="宋体" charset="-122"/>
            </a:endParaRPr>
          </a:p>
          <a:p>
            <a:pPr eaLnBrk="1" hangingPunct="1"/>
            <a:endParaRPr lang="en-US" altLang="zh-CN" smtClean="0">
              <a:ea typeface="宋体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640B4E-3909-4A33-A460-3E537D343403}" type="slidenum">
              <a:rPr lang="zh-CN" altLang="en-US" smtClean="0"/>
              <a:pPr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26401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517525" y="685800"/>
            <a:ext cx="58229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b="1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640B4E-3909-4A33-A460-3E537D343403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264014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517525" y="685800"/>
            <a:ext cx="58229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altLang="zh-CN" smtClean="0">
              <a:ea typeface="宋体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640B4E-3909-4A33-A460-3E537D343403}" type="slidenum">
              <a:rPr lang="zh-CN" altLang="en-US" smtClean="0"/>
              <a:pPr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264014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517525" y="685800"/>
            <a:ext cx="58229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宋体" charset="-122"/>
              </a:rPr>
              <a:t>//</a:t>
            </a:r>
            <a:r>
              <a:rPr lang="zh-CN" altLang="en-US" smtClean="0">
                <a:ea typeface="宋体" charset="-122"/>
              </a:rPr>
              <a:t>最新代码</a:t>
            </a:r>
            <a:endParaRPr lang="en-US" altLang="zh-CN" smtClean="0">
              <a:ea typeface="宋体" charset="-122"/>
            </a:endParaRP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package com.atguigu.temp.linkedlist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import util.control.Breaks._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object SingleLinkedListTest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def main(args: Array[String]): Unit =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//</a:t>
            </a:r>
            <a:r>
              <a:rPr lang="zh-CN" altLang="en-US" smtClean="0">
                <a:ea typeface="宋体" charset="-122"/>
              </a:rPr>
              <a:t>测试一下</a:t>
            </a:r>
          </a:p>
          <a:p>
            <a:pPr eaLnBrk="1" hangingPunct="1"/>
            <a:r>
              <a:rPr lang="zh-CN" altLang="en-US" smtClean="0">
                <a:ea typeface="宋体" charset="-122"/>
              </a:rPr>
              <a:t>    </a:t>
            </a:r>
            <a:r>
              <a:rPr lang="en-US" altLang="zh-CN" smtClean="0">
                <a:ea typeface="宋体" charset="-122"/>
              </a:rPr>
              <a:t>//</a:t>
            </a:r>
            <a:r>
              <a:rPr lang="zh-CN" altLang="en-US" smtClean="0">
                <a:ea typeface="宋体" charset="-122"/>
              </a:rPr>
              <a:t>创建</a:t>
            </a:r>
            <a:r>
              <a:rPr lang="en-US" altLang="zh-CN" smtClean="0">
                <a:ea typeface="宋体" charset="-122"/>
              </a:rPr>
              <a:t>HeroNode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val hero1 = new HeroNode(1,"</a:t>
            </a:r>
            <a:r>
              <a:rPr lang="zh-CN" altLang="en-US" smtClean="0">
                <a:ea typeface="宋体" charset="-122"/>
              </a:rPr>
              <a:t>宋江</a:t>
            </a:r>
            <a:r>
              <a:rPr lang="en-US" altLang="zh-CN" smtClean="0">
                <a:ea typeface="宋体" charset="-122"/>
              </a:rPr>
              <a:t>","</a:t>
            </a:r>
            <a:r>
              <a:rPr lang="zh-CN" altLang="en-US" smtClean="0">
                <a:ea typeface="宋体" charset="-122"/>
              </a:rPr>
              <a:t>及时雨</a:t>
            </a:r>
            <a:r>
              <a:rPr lang="en-US" altLang="zh-CN" smtClean="0">
                <a:ea typeface="宋体" charset="-122"/>
              </a:rPr>
              <a:t>")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val hero2 = new HeroNode(2,"</a:t>
            </a:r>
            <a:r>
              <a:rPr lang="zh-CN" altLang="en-US" smtClean="0">
                <a:ea typeface="宋体" charset="-122"/>
              </a:rPr>
              <a:t>宋江</a:t>
            </a:r>
            <a:r>
              <a:rPr lang="en-US" altLang="zh-CN" smtClean="0">
                <a:ea typeface="宋体" charset="-122"/>
              </a:rPr>
              <a:t>2","</a:t>
            </a:r>
            <a:r>
              <a:rPr lang="zh-CN" altLang="en-US" smtClean="0">
                <a:ea typeface="宋体" charset="-122"/>
              </a:rPr>
              <a:t>及时雨</a:t>
            </a:r>
            <a:r>
              <a:rPr lang="en-US" altLang="zh-CN" smtClean="0">
                <a:ea typeface="宋体" charset="-122"/>
              </a:rPr>
              <a:t>2")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val hero3 = new HeroNode(4,"</a:t>
            </a:r>
            <a:r>
              <a:rPr lang="zh-CN" altLang="en-US" smtClean="0">
                <a:ea typeface="宋体" charset="-122"/>
              </a:rPr>
              <a:t>宋江</a:t>
            </a:r>
            <a:r>
              <a:rPr lang="en-US" altLang="zh-CN" smtClean="0">
                <a:ea typeface="宋体" charset="-122"/>
              </a:rPr>
              <a:t>4","</a:t>
            </a:r>
            <a:r>
              <a:rPr lang="zh-CN" altLang="en-US" smtClean="0">
                <a:ea typeface="宋体" charset="-122"/>
              </a:rPr>
              <a:t>及时雨</a:t>
            </a:r>
            <a:r>
              <a:rPr lang="en-US" altLang="zh-CN" smtClean="0">
                <a:ea typeface="宋体" charset="-122"/>
              </a:rPr>
              <a:t>4")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val hero6 = new HeroNode(3,"</a:t>
            </a:r>
            <a:r>
              <a:rPr lang="zh-CN" altLang="en-US" smtClean="0">
                <a:ea typeface="宋体" charset="-122"/>
              </a:rPr>
              <a:t>宋江</a:t>
            </a:r>
            <a:r>
              <a:rPr lang="en-US" altLang="zh-CN" smtClean="0">
                <a:ea typeface="宋体" charset="-122"/>
              </a:rPr>
              <a:t>3","</a:t>
            </a:r>
            <a:r>
              <a:rPr lang="zh-CN" altLang="en-US" smtClean="0">
                <a:ea typeface="宋体" charset="-122"/>
              </a:rPr>
              <a:t>及时雨</a:t>
            </a:r>
            <a:r>
              <a:rPr lang="en-US" altLang="zh-CN" smtClean="0">
                <a:ea typeface="宋体" charset="-122"/>
              </a:rPr>
              <a:t>3")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    //</a:t>
            </a:r>
            <a:r>
              <a:rPr lang="zh-CN" altLang="en-US" smtClean="0">
                <a:ea typeface="宋体" charset="-122"/>
              </a:rPr>
              <a:t>创建</a:t>
            </a:r>
          </a:p>
          <a:p>
            <a:pPr eaLnBrk="1" hangingPunct="1"/>
            <a:r>
              <a:rPr lang="zh-CN" altLang="en-US" smtClean="0">
                <a:ea typeface="宋体" charset="-122"/>
              </a:rPr>
              <a:t>    </a:t>
            </a:r>
            <a:r>
              <a:rPr lang="en-US" altLang="zh-CN" smtClean="0">
                <a:ea typeface="宋体" charset="-122"/>
              </a:rPr>
              <a:t>val singleLinkedList = new SingleLinkedList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singleLinkedList.add2(hero1)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singleLinkedList.add2(hero2)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singleLinkedList.add2(hero3)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singleLinkedList.add2(hero6)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    singleLinkedList.list()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    //</a:t>
            </a:r>
            <a:r>
              <a:rPr lang="zh-CN" altLang="en-US" smtClean="0">
                <a:ea typeface="宋体" charset="-122"/>
              </a:rPr>
              <a:t>删除</a:t>
            </a:r>
          </a:p>
          <a:p>
            <a:pPr eaLnBrk="1" hangingPunct="1"/>
            <a:r>
              <a:rPr lang="zh-CN" altLang="en-US" smtClean="0">
                <a:ea typeface="宋体" charset="-122"/>
              </a:rPr>
              <a:t>    </a:t>
            </a:r>
            <a:r>
              <a:rPr lang="en-US" altLang="zh-CN" smtClean="0">
                <a:ea typeface="宋体" charset="-122"/>
              </a:rPr>
              <a:t>println("~~~~~~~~~~~~~~~~~~~~~~~~~~")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//singleLinkedList.del(1)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//singleLinkedList.del(2)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//singleLinkedList.del(4)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    //singleLinkedList.list()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    //</a:t>
            </a:r>
            <a:r>
              <a:rPr lang="zh-CN" altLang="en-US" smtClean="0">
                <a:ea typeface="宋体" charset="-122"/>
              </a:rPr>
              <a:t>测试修改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//    println("===========</a:t>
            </a:r>
            <a:r>
              <a:rPr lang="zh-CN" altLang="en-US" smtClean="0">
                <a:ea typeface="宋体" charset="-122"/>
              </a:rPr>
              <a:t>修改</a:t>
            </a:r>
            <a:r>
              <a:rPr lang="en-US" altLang="zh-CN" smtClean="0">
                <a:ea typeface="宋体" charset="-122"/>
              </a:rPr>
              <a:t>===============")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//    val hero4 = new HeroNode(2,"</a:t>
            </a:r>
            <a:r>
              <a:rPr lang="zh-CN" altLang="en-US" smtClean="0">
                <a:ea typeface="宋体" charset="-122"/>
              </a:rPr>
              <a:t>吴用</a:t>
            </a:r>
            <a:r>
              <a:rPr lang="en-US" altLang="zh-CN" smtClean="0">
                <a:ea typeface="宋体" charset="-122"/>
              </a:rPr>
              <a:t>","</a:t>
            </a:r>
            <a:r>
              <a:rPr lang="zh-CN" altLang="en-US" smtClean="0">
                <a:ea typeface="宋体" charset="-122"/>
              </a:rPr>
              <a:t>智多星</a:t>
            </a:r>
            <a:r>
              <a:rPr lang="en-US" altLang="zh-CN" smtClean="0">
                <a:ea typeface="宋体" charset="-122"/>
              </a:rPr>
              <a:t>")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//    singleLinkedList.update(hero4)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//    //</a:t>
            </a:r>
            <a:r>
              <a:rPr lang="zh-CN" altLang="en-US" smtClean="0">
                <a:ea typeface="宋体" charset="-122"/>
              </a:rPr>
              <a:t>修改后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//    singleLinkedList.list()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  }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}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class SingleLinkedList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val head = new HeroNode(0, "", "")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//</a:t>
            </a:r>
            <a:r>
              <a:rPr lang="zh-CN" altLang="en-US" smtClean="0">
                <a:ea typeface="宋体" charset="-122"/>
              </a:rPr>
              <a:t>添加方法</a:t>
            </a:r>
            <a:r>
              <a:rPr lang="en-US" altLang="zh-CN" smtClean="0">
                <a:ea typeface="宋体" charset="-122"/>
              </a:rPr>
              <a:t>, </a:t>
            </a:r>
            <a:r>
              <a:rPr lang="zh-CN" altLang="en-US" smtClean="0">
                <a:ea typeface="宋体" charset="-122"/>
              </a:rPr>
              <a:t>方式</a:t>
            </a:r>
            <a:r>
              <a:rPr lang="en-US" altLang="zh-CN" smtClean="0">
                <a:ea typeface="宋体" charset="-122"/>
              </a:rPr>
              <a:t>1</a:t>
            </a:r>
            <a:r>
              <a:rPr lang="zh-CN" altLang="en-US" smtClean="0">
                <a:ea typeface="宋体" charset="-122"/>
              </a:rPr>
              <a:t>：</a:t>
            </a:r>
          </a:p>
          <a:p>
            <a:pPr eaLnBrk="1" hangingPunct="1"/>
            <a:r>
              <a:rPr lang="zh-CN" altLang="en-US" smtClean="0">
                <a:ea typeface="宋体" charset="-122"/>
              </a:rPr>
              <a:t>  </a:t>
            </a:r>
            <a:r>
              <a:rPr lang="en-US" altLang="zh-CN" smtClean="0">
                <a:ea typeface="宋体" charset="-122"/>
              </a:rPr>
              <a:t>def add(heroNode: HeroNode): Unit = {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    //head </a:t>
            </a:r>
            <a:r>
              <a:rPr lang="zh-CN" altLang="en-US" smtClean="0">
                <a:ea typeface="宋体" charset="-122"/>
              </a:rPr>
              <a:t>是头结点，不用改变</a:t>
            </a:r>
          </a:p>
          <a:p>
            <a:pPr eaLnBrk="1" hangingPunct="1"/>
            <a:r>
              <a:rPr lang="zh-CN" altLang="en-US" smtClean="0">
                <a:ea typeface="宋体" charset="-122"/>
              </a:rPr>
              <a:t>    </a:t>
            </a:r>
            <a:r>
              <a:rPr lang="en-US" altLang="zh-CN" smtClean="0">
                <a:ea typeface="宋体" charset="-122"/>
              </a:rPr>
              <a:t>var temp = head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breakable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while (true)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  if (temp.next == null)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    break()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  }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  temp = temp.next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}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}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temp.next = heroNode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}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  //</a:t>
            </a:r>
            <a:r>
              <a:rPr lang="zh-CN" altLang="en-US" smtClean="0">
                <a:ea typeface="宋体" charset="-122"/>
              </a:rPr>
              <a:t>安装编号的大小来插入</a:t>
            </a:r>
          </a:p>
          <a:p>
            <a:pPr eaLnBrk="1" hangingPunct="1"/>
            <a:r>
              <a:rPr lang="zh-CN" altLang="en-US" smtClean="0">
                <a:ea typeface="宋体" charset="-122"/>
              </a:rPr>
              <a:t>  </a:t>
            </a:r>
            <a:r>
              <a:rPr lang="en-US" altLang="zh-CN" smtClean="0">
                <a:ea typeface="宋体" charset="-122"/>
              </a:rPr>
              <a:t>def add2(heroNode: HeroNode): Unit = {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    //head </a:t>
            </a:r>
            <a:r>
              <a:rPr lang="zh-CN" altLang="en-US" smtClean="0">
                <a:ea typeface="宋体" charset="-122"/>
              </a:rPr>
              <a:t>是头结点，不用改变</a:t>
            </a:r>
          </a:p>
          <a:p>
            <a:pPr eaLnBrk="1" hangingPunct="1"/>
            <a:r>
              <a:rPr lang="zh-CN" altLang="en-US" smtClean="0">
                <a:ea typeface="宋体" charset="-122"/>
              </a:rPr>
              <a:t>    </a:t>
            </a:r>
            <a:r>
              <a:rPr lang="en-US" altLang="zh-CN" smtClean="0">
                <a:ea typeface="宋体" charset="-122"/>
              </a:rPr>
              <a:t>var temp = head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var flag = false // </a:t>
            </a:r>
            <a:r>
              <a:rPr lang="zh-CN" altLang="en-US" smtClean="0">
                <a:ea typeface="宋体" charset="-122"/>
              </a:rPr>
              <a:t>表示是否已经存在</a:t>
            </a:r>
          </a:p>
          <a:p>
            <a:pPr eaLnBrk="1" hangingPunct="1"/>
            <a:r>
              <a:rPr lang="zh-CN" altLang="en-US" smtClean="0">
                <a:ea typeface="宋体" charset="-122"/>
              </a:rPr>
              <a:t>    </a:t>
            </a:r>
            <a:r>
              <a:rPr lang="en-US" altLang="zh-CN" smtClean="0">
                <a:ea typeface="宋体" charset="-122"/>
              </a:rPr>
              <a:t>breakable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while (true)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  if (temp.next == null)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    break() // </a:t>
            </a:r>
            <a:r>
              <a:rPr lang="zh-CN" altLang="en-US" smtClean="0">
                <a:ea typeface="宋体" charset="-122"/>
              </a:rPr>
              <a:t>最后了</a:t>
            </a:r>
          </a:p>
          <a:p>
            <a:pPr eaLnBrk="1" hangingPunct="1"/>
            <a:r>
              <a:rPr lang="zh-CN" altLang="en-US" smtClean="0">
                <a:ea typeface="宋体" charset="-122"/>
              </a:rPr>
              <a:t>        </a:t>
            </a:r>
            <a:r>
              <a:rPr lang="en-US" altLang="zh-CN" smtClean="0">
                <a:ea typeface="宋体" charset="-122"/>
              </a:rPr>
              <a:t>}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  if (temp.next.no &gt; heroNode.no) { //</a:t>
            </a:r>
            <a:r>
              <a:rPr lang="zh-CN" altLang="en-US" smtClean="0">
                <a:ea typeface="宋体" charset="-122"/>
              </a:rPr>
              <a:t>找到了</a:t>
            </a:r>
          </a:p>
          <a:p>
            <a:pPr eaLnBrk="1" hangingPunct="1"/>
            <a:r>
              <a:rPr lang="zh-CN" altLang="en-US" smtClean="0">
                <a:ea typeface="宋体" charset="-122"/>
              </a:rPr>
              <a:t>          </a:t>
            </a:r>
            <a:r>
              <a:rPr lang="en-US" altLang="zh-CN" smtClean="0">
                <a:ea typeface="宋体" charset="-122"/>
              </a:rPr>
              <a:t>break() //</a:t>
            </a:r>
            <a:r>
              <a:rPr lang="zh-CN" altLang="en-US" smtClean="0">
                <a:ea typeface="宋体" charset="-122"/>
              </a:rPr>
              <a:t>就应该插入到</a:t>
            </a:r>
            <a:r>
              <a:rPr lang="en-US" altLang="zh-CN" smtClean="0">
                <a:ea typeface="宋体" charset="-122"/>
              </a:rPr>
              <a:t>temp</a:t>
            </a:r>
            <a:r>
              <a:rPr lang="zh-CN" altLang="en-US" smtClean="0">
                <a:ea typeface="宋体" charset="-122"/>
              </a:rPr>
              <a:t>节点后面</a:t>
            </a:r>
          </a:p>
          <a:p>
            <a:pPr eaLnBrk="1" hangingPunct="1"/>
            <a:r>
              <a:rPr lang="zh-CN" altLang="en-US" smtClean="0">
                <a:ea typeface="宋体" charset="-122"/>
              </a:rPr>
              <a:t>        </a:t>
            </a:r>
            <a:r>
              <a:rPr lang="en-US" altLang="zh-CN" smtClean="0">
                <a:ea typeface="宋体" charset="-122"/>
              </a:rPr>
              <a:t>}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  if (temp.next.no == heroNode.no) { //</a:t>
            </a:r>
            <a:r>
              <a:rPr lang="zh-CN" altLang="en-US" smtClean="0">
                <a:ea typeface="宋体" charset="-122"/>
              </a:rPr>
              <a:t>已经有了</a:t>
            </a:r>
          </a:p>
          <a:p>
            <a:pPr eaLnBrk="1" hangingPunct="1"/>
            <a:r>
              <a:rPr lang="zh-CN" altLang="en-US" smtClean="0">
                <a:ea typeface="宋体" charset="-122"/>
              </a:rPr>
              <a:t>          </a:t>
            </a:r>
            <a:r>
              <a:rPr lang="en-US" altLang="zh-CN" smtClean="0">
                <a:ea typeface="宋体" charset="-122"/>
              </a:rPr>
              <a:t>flag = true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    break()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  }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  temp = temp.next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}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}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if (!flag) { // </a:t>
            </a:r>
            <a:r>
              <a:rPr lang="zh-CN" altLang="en-US" smtClean="0">
                <a:ea typeface="宋体" charset="-122"/>
              </a:rPr>
              <a:t>没有该节点， 可以添加</a:t>
            </a:r>
          </a:p>
          <a:p>
            <a:pPr eaLnBrk="1" hangingPunct="1"/>
            <a:r>
              <a:rPr lang="zh-CN" altLang="en-US" smtClean="0">
                <a:ea typeface="宋体" charset="-122"/>
              </a:rPr>
              <a:t>      </a:t>
            </a:r>
            <a:r>
              <a:rPr lang="en-US" altLang="zh-CN" smtClean="0">
                <a:ea typeface="宋体" charset="-122"/>
              </a:rPr>
              <a:t>heroNode.next = temp.next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temp.next = heroNode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} else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printf("</a:t>
            </a:r>
            <a:r>
              <a:rPr lang="zh-CN" altLang="en-US" smtClean="0">
                <a:ea typeface="宋体" charset="-122"/>
              </a:rPr>
              <a:t>你要添加的</a:t>
            </a:r>
            <a:r>
              <a:rPr lang="en-US" altLang="zh-CN" smtClean="0">
                <a:ea typeface="宋体" charset="-122"/>
              </a:rPr>
              <a:t>no=%d </a:t>
            </a:r>
            <a:r>
              <a:rPr lang="zh-CN" altLang="en-US" smtClean="0">
                <a:ea typeface="宋体" charset="-122"/>
              </a:rPr>
              <a:t>的节点已经存在</a:t>
            </a:r>
            <a:r>
              <a:rPr lang="en-US" altLang="zh-CN" smtClean="0">
                <a:ea typeface="宋体" charset="-122"/>
              </a:rPr>
              <a:t>!\n", heroNode.no)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}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}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  //</a:t>
            </a:r>
            <a:r>
              <a:rPr lang="zh-CN" altLang="en-US" smtClean="0">
                <a:ea typeface="宋体" charset="-122"/>
              </a:rPr>
              <a:t>显示单链表</a:t>
            </a:r>
          </a:p>
          <a:p>
            <a:pPr eaLnBrk="1" hangingPunct="1"/>
            <a:r>
              <a:rPr lang="zh-CN" altLang="en-US" smtClean="0">
                <a:ea typeface="宋体" charset="-122"/>
              </a:rPr>
              <a:t>  </a:t>
            </a:r>
            <a:r>
              <a:rPr lang="en-US" altLang="zh-CN" smtClean="0">
                <a:ea typeface="宋体" charset="-122"/>
              </a:rPr>
              <a:t>def list(): Unit =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var temp = head.next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breakable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while (true)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  if (temp == null)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    break()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  }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  printf("</a:t>
            </a:r>
            <a:r>
              <a:rPr lang="zh-CN" altLang="en-US" smtClean="0">
                <a:ea typeface="宋体" charset="-122"/>
              </a:rPr>
              <a:t>当前节点信息 </a:t>
            </a:r>
            <a:r>
              <a:rPr lang="en-US" altLang="zh-CN" smtClean="0">
                <a:ea typeface="宋体" charset="-122"/>
              </a:rPr>
              <a:t>no=%d name=%s nickname=%s\n",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    temp.no, temp.name, temp.nickName)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  temp = temp.next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}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}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}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  //</a:t>
            </a:r>
            <a:r>
              <a:rPr lang="zh-CN" altLang="en-US" smtClean="0">
                <a:ea typeface="宋体" charset="-122"/>
              </a:rPr>
              <a:t>删除</a:t>
            </a:r>
          </a:p>
          <a:p>
            <a:pPr eaLnBrk="1" hangingPunct="1"/>
            <a:r>
              <a:rPr lang="zh-CN" altLang="en-US" smtClean="0">
                <a:ea typeface="宋体" charset="-122"/>
              </a:rPr>
              <a:t>  </a:t>
            </a:r>
            <a:r>
              <a:rPr lang="en-US" altLang="zh-CN" smtClean="0">
                <a:ea typeface="宋体" charset="-122"/>
              </a:rPr>
              <a:t>//</a:t>
            </a:r>
            <a:r>
              <a:rPr lang="zh-CN" altLang="en-US" smtClean="0">
                <a:ea typeface="宋体" charset="-122"/>
              </a:rPr>
              <a:t>思路</a:t>
            </a:r>
            <a:r>
              <a:rPr lang="en-US" altLang="zh-CN" smtClean="0">
                <a:ea typeface="宋体" charset="-122"/>
              </a:rPr>
              <a:t>: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def del(no:Int): Unit =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var temp = head //</a:t>
            </a:r>
            <a:r>
              <a:rPr lang="zh-CN" altLang="en-US" smtClean="0">
                <a:ea typeface="宋体" charset="-122"/>
              </a:rPr>
              <a:t>要删除的是</a:t>
            </a:r>
            <a:r>
              <a:rPr lang="en-US" altLang="zh-CN" smtClean="0">
                <a:ea typeface="宋体" charset="-122"/>
              </a:rPr>
              <a:t>temp.next </a:t>
            </a:r>
            <a:r>
              <a:rPr lang="zh-CN" altLang="en-US" smtClean="0">
                <a:ea typeface="宋体" charset="-122"/>
              </a:rPr>
              <a:t>节点，而不是</a:t>
            </a:r>
            <a:r>
              <a:rPr lang="en-US" altLang="zh-CN" smtClean="0">
                <a:ea typeface="宋体" charset="-122"/>
              </a:rPr>
              <a:t>temp</a:t>
            </a:r>
            <a:r>
              <a:rPr lang="zh-CN" altLang="en-US" smtClean="0">
                <a:ea typeface="宋体" charset="-122"/>
              </a:rPr>
              <a:t>节点，需要考虑单链表</a:t>
            </a:r>
          </a:p>
          <a:p>
            <a:pPr eaLnBrk="1" hangingPunct="1"/>
            <a:r>
              <a:rPr lang="zh-CN" altLang="en-US" smtClean="0">
                <a:ea typeface="宋体" charset="-122"/>
              </a:rPr>
              <a:t>    </a:t>
            </a:r>
            <a:r>
              <a:rPr lang="en-US" altLang="zh-CN" smtClean="0">
                <a:ea typeface="宋体" charset="-122"/>
              </a:rPr>
              <a:t>var flag = false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    breakable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while (true)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  if (temp.next == null)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    break()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  }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  if (temp.next.no == no)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    //</a:t>
            </a:r>
            <a:r>
              <a:rPr lang="zh-CN" altLang="en-US" smtClean="0">
                <a:ea typeface="宋体" charset="-122"/>
              </a:rPr>
              <a:t>找到了</a:t>
            </a:r>
          </a:p>
          <a:p>
            <a:pPr eaLnBrk="1" hangingPunct="1"/>
            <a:r>
              <a:rPr lang="zh-CN" altLang="en-US" smtClean="0">
                <a:ea typeface="宋体" charset="-122"/>
              </a:rPr>
              <a:t>          </a:t>
            </a:r>
            <a:r>
              <a:rPr lang="en-US" altLang="zh-CN" smtClean="0">
                <a:ea typeface="宋体" charset="-122"/>
              </a:rPr>
              <a:t>flag = true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    break()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  }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        temp = temp.next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}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}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    if (flag) { //</a:t>
            </a:r>
            <a:r>
              <a:rPr lang="zh-CN" altLang="en-US" smtClean="0">
                <a:ea typeface="宋体" charset="-122"/>
              </a:rPr>
              <a:t>找到</a:t>
            </a:r>
          </a:p>
          <a:p>
            <a:pPr eaLnBrk="1" hangingPunct="1"/>
            <a:r>
              <a:rPr lang="zh-CN" altLang="en-US" smtClean="0">
                <a:ea typeface="宋体" charset="-122"/>
              </a:rPr>
              <a:t>      </a:t>
            </a:r>
            <a:r>
              <a:rPr lang="en-US" altLang="zh-CN" smtClean="0">
                <a:ea typeface="宋体" charset="-122"/>
              </a:rPr>
              <a:t>temp.next = temp.next.next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}else{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printf("</a:t>
            </a:r>
            <a:r>
              <a:rPr lang="zh-CN" altLang="en-US" smtClean="0">
                <a:ea typeface="宋体" charset="-122"/>
              </a:rPr>
              <a:t>你删除的</a:t>
            </a:r>
            <a:r>
              <a:rPr lang="en-US" altLang="zh-CN" smtClean="0">
                <a:ea typeface="宋体" charset="-122"/>
              </a:rPr>
              <a:t>no=%d </a:t>
            </a:r>
            <a:r>
              <a:rPr lang="zh-CN" altLang="en-US" smtClean="0">
                <a:ea typeface="宋体" charset="-122"/>
              </a:rPr>
              <a:t>的节点不存在，无法删除</a:t>
            </a:r>
            <a:r>
              <a:rPr lang="en-US" altLang="zh-CN" smtClean="0">
                <a:ea typeface="宋体" charset="-122"/>
              </a:rPr>
              <a:t>\n", no)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}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}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  //</a:t>
            </a:r>
            <a:r>
              <a:rPr lang="zh-CN" altLang="en-US" smtClean="0">
                <a:ea typeface="宋体" charset="-122"/>
              </a:rPr>
              <a:t>修改</a:t>
            </a:r>
            <a:r>
              <a:rPr lang="en-US" altLang="zh-CN" smtClean="0">
                <a:ea typeface="宋体" charset="-122"/>
              </a:rPr>
              <a:t>, </a:t>
            </a:r>
            <a:r>
              <a:rPr lang="zh-CN" altLang="en-US" smtClean="0">
                <a:ea typeface="宋体" charset="-122"/>
              </a:rPr>
              <a:t>给你一个新的</a:t>
            </a:r>
            <a:r>
              <a:rPr lang="en-US" altLang="zh-CN" smtClean="0">
                <a:ea typeface="宋体" charset="-122"/>
              </a:rPr>
              <a:t>node ,</a:t>
            </a:r>
            <a:r>
              <a:rPr lang="zh-CN" altLang="en-US" smtClean="0">
                <a:ea typeface="宋体" charset="-122"/>
              </a:rPr>
              <a:t>修改对应的值</a:t>
            </a:r>
          </a:p>
          <a:p>
            <a:pPr eaLnBrk="1" hangingPunct="1"/>
            <a:r>
              <a:rPr lang="zh-CN" altLang="en-US" smtClean="0">
                <a:ea typeface="宋体" charset="-122"/>
              </a:rPr>
              <a:t>  </a:t>
            </a:r>
            <a:r>
              <a:rPr lang="en-US" altLang="zh-CN" smtClean="0">
                <a:ea typeface="宋体" charset="-122"/>
              </a:rPr>
              <a:t>def update(newHeroNode:HeroNode): Unit = {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    var temp = head.next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var flag = false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//</a:t>
            </a:r>
            <a:r>
              <a:rPr lang="zh-CN" altLang="en-US" smtClean="0">
                <a:ea typeface="宋体" charset="-122"/>
              </a:rPr>
              <a:t>先找到这个节点</a:t>
            </a:r>
          </a:p>
          <a:p>
            <a:pPr eaLnBrk="1" hangingPunct="1"/>
            <a:r>
              <a:rPr lang="zh-CN" altLang="en-US" smtClean="0">
                <a:ea typeface="宋体" charset="-122"/>
              </a:rPr>
              <a:t>    </a:t>
            </a:r>
            <a:r>
              <a:rPr lang="en-US" altLang="zh-CN" smtClean="0">
                <a:ea typeface="宋体" charset="-122"/>
              </a:rPr>
              <a:t>breakable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while (true)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  if (temp == null)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    break()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  }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  if (temp.no == newHeroNode.no)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    //</a:t>
            </a:r>
            <a:r>
              <a:rPr lang="zh-CN" altLang="en-US" smtClean="0">
                <a:ea typeface="宋体" charset="-122"/>
              </a:rPr>
              <a:t>找到了</a:t>
            </a:r>
          </a:p>
          <a:p>
            <a:pPr eaLnBrk="1" hangingPunct="1"/>
            <a:r>
              <a:rPr lang="zh-CN" altLang="en-US" smtClean="0">
                <a:ea typeface="宋体" charset="-122"/>
              </a:rPr>
              <a:t>          </a:t>
            </a:r>
            <a:r>
              <a:rPr lang="en-US" altLang="zh-CN" smtClean="0">
                <a:ea typeface="宋体" charset="-122"/>
              </a:rPr>
              <a:t>flag = true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    break()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  }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  temp = temp.next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}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}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    if (flag) { //</a:t>
            </a:r>
            <a:r>
              <a:rPr lang="zh-CN" altLang="en-US" smtClean="0">
                <a:ea typeface="宋体" charset="-122"/>
              </a:rPr>
              <a:t>找到</a:t>
            </a:r>
          </a:p>
          <a:p>
            <a:pPr eaLnBrk="1" hangingPunct="1"/>
            <a:r>
              <a:rPr lang="zh-CN" altLang="en-US" smtClean="0">
                <a:ea typeface="宋体" charset="-122"/>
              </a:rPr>
              <a:t>      </a:t>
            </a:r>
            <a:r>
              <a:rPr lang="en-US" altLang="zh-CN" smtClean="0">
                <a:ea typeface="宋体" charset="-122"/>
              </a:rPr>
              <a:t>temp.nickName = newHeroNode.nickName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temp.name = newHeroNode.name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}else{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printf("</a:t>
            </a:r>
            <a:r>
              <a:rPr lang="zh-CN" altLang="en-US" smtClean="0">
                <a:ea typeface="宋体" charset="-122"/>
              </a:rPr>
              <a:t>你修改的</a:t>
            </a:r>
            <a:r>
              <a:rPr lang="en-US" altLang="zh-CN" smtClean="0">
                <a:ea typeface="宋体" charset="-122"/>
              </a:rPr>
              <a:t>no=%d </a:t>
            </a:r>
            <a:r>
              <a:rPr lang="zh-CN" altLang="en-US" smtClean="0">
                <a:ea typeface="宋体" charset="-122"/>
              </a:rPr>
              <a:t>的节点不存在，无法修改</a:t>
            </a:r>
            <a:r>
              <a:rPr lang="en-US" altLang="zh-CN" smtClean="0">
                <a:ea typeface="宋体" charset="-122"/>
              </a:rPr>
              <a:t>\n", newHeroNode.no)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}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}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}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class HeroNode(hNo: Int, hName: String, hNickName: String)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var no: Int = hNo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var name: String = hName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var nickName: String = hNickName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var next: HeroNode = null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}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//==========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//</a:t>
            </a:r>
            <a:r>
              <a:rPr lang="zh-CN" altLang="en-US" smtClean="0">
                <a:ea typeface="宋体" charset="-122"/>
              </a:rPr>
              <a:t>代码演示</a:t>
            </a:r>
            <a:r>
              <a:rPr lang="en-US" altLang="zh-CN" smtClean="0">
                <a:ea typeface="宋体" charset="-122"/>
              </a:rPr>
              <a:t>: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package com.atguigu.temp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import util.control.Breaks._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object SingleLinkedListTest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def main(args: Array[String]): Unit =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//</a:t>
            </a:r>
            <a:r>
              <a:rPr lang="zh-CN" altLang="en-US" smtClean="0">
                <a:ea typeface="宋体" charset="-122"/>
              </a:rPr>
              <a:t>声明单链表</a:t>
            </a:r>
            <a:r>
              <a:rPr lang="en-US" altLang="zh-CN" smtClean="0">
                <a:ea typeface="宋体" charset="-122"/>
              </a:rPr>
              <a:t>, </a:t>
            </a:r>
            <a:r>
              <a:rPr lang="zh-CN" altLang="en-US" smtClean="0">
                <a:ea typeface="宋体" charset="-122"/>
              </a:rPr>
              <a:t>包含一个头结点，头结点不保存具体的数据，就是表示这个单链表的表头</a:t>
            </a:r>
            <a:r>
              <a:rPr lang="en-US" altLang="zh-CN" smtClean="0">
                <a:ea typeface="宋体" charset="-122"/>
              </a:rPr>
              <a:t>.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val singleLinkedList = new SingleLinkedList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    //</a:t>
            </a:r>
            <a:r>
              <a:rPr lang="zh-CN" altLang="en-US" smtClean="0">
                <a:ea typeface="宋体" charset="-122"/>
              </a:rPr>
              <a:t>添加结点的方法，比较简单</a:t>
            </a:r>
          </a:p>
          <a:p>
            <a:pPr eaLnBrk="1" hangingPunct="1"/>
            <a:endParaRPr lang="zh-CN" altLang="en-US" smtClean="0">
              <a:ea typeface="宋体" charset="-122"/>
            </a:endParaRPr>
          </a:p>
          <a:p>
            <a:pPr eaLnBrk="1" hangingPunct="1"/>
            <a:r>
              <a:rPr lang="zh-CN" altLang="en-US" smtClean="0">
                <a:ea typeface="宋体" charset="-122"/>
              </a:rPr>
              <a:t>    </a:t>
            </a:r>
            <a:r>
              <a:rPr lang="en-US" altLang="zh-CN" smtClean="0">
                <a:ea typeface="宋体" charset="-122"/>
              </a:rPr>
              <a:t>/*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hero1 := &amp;Hero{1, "</a:t>
            </a:r>
            <a:r>
              <a:rPr lang="zh-CN" altLang="en-US" smtClean="0">
                <a:ea typeface="宋体" charset="-122"/>
              </a:rPr>
              <a:t>宋江</a:t>
            </a:r>
            <a:r>
              <a:rPr lang="en-US" altLang="zh-CN" smtClean="0">
                <a:ea typeface="宋体" charset="-122"/>
              </a:rPr>
              <a:t>", "</a:t>
            </a:r>
            <a:r>
              <a:rPr lang="zh-CN" altLang="en-US" smtClean="0">
                <a:ea typeface="宋体" charset="-122"/>
              </a:rPr>
              <a:t>及时雨</a:t>
            </a:r>
            <a:r>
              <a:rPr lang="en-US" altLang="zh-CN" smtClean="0">
                <a:ea typeface="宋体" charset="-122"/>
              </a:rPr>
              <a:t>", nil}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head.Next = hero1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hero2 := &amp;Hero{2, "</a:t>
            </a:r>
            <a:r>
              <a:rPr lang="zh-CN" altLang="en-US" smtClean="0">
                <a:ea typeface="宋体" charset="-122"/>
              </a:rPr>
              <a:t>卢俊义</a:t>
            </a:r>
            <a:r>
              <a:rPr lang="en-US" altLang="zh-CN" smtClean="0">
                <a:ea typeface="宋体" charset="-122"/>
              </a:rPr>
              <a:t>", "</a:t>
            </a:r>
            <a:r>
              <a:rPr lang="zh-CN" altLang="en-US" smtClean="0">
                <a:ea typeface="宋体" charset="-122"/>
              </a:rPr>
              <a:t>玉麒麟</a:t>
            </a:r>
            <a:r>
              <a:rPr lang="en-US" altLang="zh-CN" smtClean="0">
                <a:ea typeface="宋体" charset="-122"/>
              </a:rPr>
              <a:t>", nil}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hero1.Next = hero2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*/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    //</a:t>
            </a:r>
            <a:r>
              <a:rPr lang="zh-CN" altLang="en-US" smtClean="0">
                <a:ea typeface="宋体" charset="-122"/>
              </a:rPr>
              <a:t>编写方法来处理添加结点的方法</a:t>
            </a:r>
            <a:r>
              <a:rPr lang="en-US" altLang="zh-CN" smtClean="0">
                <a:ea typeface="宋体" charset="-122"/>
              </a:rPr>
              <a:t>.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//</a:t>
            </a:r>
            <a:r>
              <a:rPr lang="zh-CN" altLang="en-US" smtClean="0">
                <a:ea typeface="宋体" charset="-122"/>
              </a:rPr>
              <a:t>思路</a:t>
            </a:r>
            <a:r>
              <a:rPr lang="en-US" altLang="zh-CN" smtClean="0">
                <a:ea typeface="宋体" charset="-122"/>
              </a:rPr>
              <a:t>:</a:t>
            </a:r>
            <a:r>
              <a:rPr lang="zh-CN" altLang="en-US" smtClean="0">
                <a:ea typeface="宋体" charset="-122"/>
              </a:rPr>
              <a:t>你给我一个结点，和表头，就能放入到链表中，</a:t>
            </a:r>
          </a:p>
          <a:p>
            <a:pPr eaLnBrk="1" hangingPunct="1"/>
            <a:r>
              <a:rPr lang="zh-CN" altLang="en-US" smtClean="0">
                <a:ea typeface="宋体" charset="-122"/>
              </a:rPr>
              <a:t>    </a:t>
            </a:r>
            <a:r>
              <a:rPr lang="en-US" altLang="zh-CN" smtClean="0">
                <a:ea typeface="宋体" charset="-122"/>
              </a:rPr>
              <a:t>//</a:t>
            </a:r>
            <a:r>
              <a:rPr lang="zh-CN" altLang="en-US" smtClean="0">
                <a:ea typeface="宋体" charset="-122"/>
              </a:rPr>
              <a:t>并且考虑该英雄的排名，插入到链表适当的位置</a:t>
            </a:r>
          </a:p>
          <a:p>
            <a:pPr eaLnBrk="1" hangingPunct="1"/>
            <a:endParaRPr lang="zh-CN" altLang="en-US" smtClean="0">
              <a:ea typeface="宋体" charset="-122"/>
            </a:endParaRPr>
          </a:p>
          <a:p>
            <a:pPr eaLnBrk="1" hangingPunct="1"/>
            <a:r>
              <a:rPr lang="zh-CN" altLang="en-US" smtClean="0">
                <a:ea typeface="宋体" charset="-122"/>
              </a:rPr>
              <a:t>    </a:t>
            </a:r>
            <a:r>
              <a:rPr lang="en-US" altLang="zh-CN" smtClean="0">
                <a:ea typeface="宋体" charset="-122"/>
              </a:rPr>
              <a:t>val hero1 = new HeroNode(1, "</a:t>
            </a:r>
            <a:r>
              <a:rPr lang="zh-CN" altLang="en-US" smtClean="0">
                <a:ea typeface="宋体" charset="-122"/>
              </a:rPr>
              <a:t>宋江</a:t>
            </a:r>
            <a:r>
              <a:rPr lang="en-US" altLang="zh-CN" smtClean="0">
                <a:ea typeface="宋体" charset="-122"/>
              </a:rPr>
              <a:t>~", "</a:t>
            </a:r>
            <a:r>
              <a:rPr lang="zh-CN" altLang="en-US" smtClean="0">
                <a:ea typeface="宋体" charset="-122"/>
              </a:rPr>
              <a:t>及时雨</a:t>
            </a:r>
            <a:r>
              <a:rPr lang="en-US" altLang="zh-CN" smtClean="0">
                <a:ea typeface="宋体" charset="-122"/>
              </a:rPr>
              <a:t>")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val hero2 = new HeroNode(2, "</a:t>
            </a:r>
            <a:r>
              <a:rPr lang="zh-CN" altLang="en-US" smtClean="0">
                <a:ea typeface="宋体" charset="-122"/>
              </a:rPr>
              <a:t>卢俊义</a:t>
            </a:r>
            <a:r>
              <a:rPr lang="en-US" altLang="zh-CN" smtClean="0">
                <a:ea typeface="宋体" charset="-122"/>
              </a:rPr>
              <a:t>", "</a:t>
            </a:r>
            <a:r>
              <a:rPr lang="zh-CN" altLang="en-US" smtClean="0">
                <a:ea typeface="宋体" charset="-122"/>
              </a:rPr>
              <a:t>玉麒麟</a:t>
            </a:r>
            <a:r>
              <a:rPr lang="en-US" altLang="zh-CN" smtClean="0">
                <a:ea typeface="宋体" charset="-122"/>
              </a:rPr>
              <a:t>")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val hero3 = new HeroNode(5, "</a:t>
            </a:r>
            <a:r>
              <a:rPr lang="zh-CN" altLang="en-US" smtClean="0">
                <a:ea typeface="宋体" charset="-122"/>
              </a:rPr>
              <a:t>林冲</a:t>
            </a:r>
            <a:r>
              <a:rPr lang="en-US" altLang="zh-CN" smtClean="0">
                <a:ea typeface="宋体" charset="-122"/>
              </a:rPr>
              <a:t>", "</a:t>
            </a:r>
            <a:r>
              <a:rPr lang="zh-CN" altLang="en-US" smtClean="0">
                <a:ea typeface="宋体" charset="-122"/>
              </a:rPr>
              <a:t>豹子头</a:t>
            </a:r>
            <a:r>
              <a:rPr lang="en-US" altLang="zh-CN" smtClean="0">
                <a:ea typeface="宋体" charset="-122"/>
              </a:rPr>
              <a:t>")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val hero4 = new HeroNode(3, "</a:t>
            </a:r>
            <a:r>
              <a:rPr lang="zh-CN" altLang="en-US" smtClean="0">
                <a:ea typeface="宋体" charset="-122"/>
              </a:rPr>
              <a:t>吴用</a:t>
            </a:r>
            <a:r>
              <a:rPr lang="en-US" altLang="zh-CN" smtClean="0">
                <a:ea typeface="宋体" charset="-122"/>
              </a:rPr>
              <a:t>", "</a:t>
            </a:r>
            <a:r>
              <a:rPr lang="zh-CN" altLang="en-US" smtClean="0">
                <a:ea typeface="宋体" charset="-122"/>
              </a:rPr>
              <a:t>智多星</a:t>
            </a:r>
            <a:r>
              <a:rPr lang="en-US" altLang="zh-CN" smtClean="0">
                <a:ea typeface="宋体" charset="-122"/>
              </a:rPr>
              <a:t>")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val hero5 = new HeroNode(3, "</a:t>
            </a:r>
            <a:r>
              <a:rPr lang="zh-CN" altLang="en-US" smtClean="0">
                <a:ea typeface="宋体" charset="-122"/>
              </a:rPr>
              <a:t>吴用</a:t>
            </a:r>
            <a:r>
              <a:rPr lang="en-US" altLang="zh-CN" smtClean="0">
                <a:ea typeface="宋体" charset="-122"/>
              </a:rPr>
              <a:t>~", "</a:t>
            </a:r>
            <a:r>
              <a:rPr lang="zh-CN" altLang="en-US" smtClean="0">
                <a:ea typeface="宋体" charset="-122"/>
              </a:rPr>
              <a:t>智多星</a:t>
            </a:r>
            <a:r>
              <a:rPr lang="en-US" altLang="zh-CN" smtClean="0">
                <a:ea typeface="宋体" charset="-122"/>
              </a:rPr>
              <a:t>~")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    singleLinkedList.insertHeroNode2(hero1)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singleLinkedList.insertHeroNode2(hero2)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singleLinkedList.insertHeroNode2(hero3)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singleLinkedList.insertHeroNode2(hero4)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singleLinkedList.insertHeroNode2(hero5) //</a:t>
            </a:r>
            <a:r>
              <a:rPr lang="zh-CN" altLang="en-US" smtClean="0">
                <a:ea typeface="宋体" charset="-122"/>
              </a:rPr>
              <a:t>会报告重复编号的英雄</a:t>
            </a:r>
          </a:p>
          <a:p>
            <a:pPr eaLnBrk="1" hangingPunct="1"/>
            <a:r>
              <a:rPr lang="zh-CN" altLang="en-US" smtClean="0">
                <a:ea typeface="宋体" charset="-122"/>
              </a:rPr>
              <a:t>    </a:t>
            </a:r>
            <a:r>
              <a:rPr lang="en-US" altLang="zh-CN" smtClean="0">
                <a:ea typeface="宋体" charset="-122"/>
              </a:rPr>
              <a:t>singleLinkedList.listHero()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    singleLinkedList.delHero(2)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println("=====</a:t>
            </a:r>
            <a:r>
              <a:rPr lang="zh-CN" altLang="en-US" smtClean="0">
                <a:ea typeface="宋体" charset="-122"/>
              </a:rPr>
              <a:t>删除后的链表</a:t>
            </a:r>
            <a:r>
              <a:rPr lang="en-US" altLang="zh-CN" smtClean="0">
                <a:ea typeface="宋体" charset="-122"/>
              </a:rPr>
              <a:t>====")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singleLinkedList.listHero()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    val hero6 = new HeroNode(3, "</a:t>
            </a:r>
            <a:r>
              <a:rPr lang="zh-CN" altLang="en-US" smtClean="0">
                <a:ea typeface="宋体" charset="-122"/>
              </a:rPr>
              <a:t>吴用</a:t>
            </a:r>
            <a:r>
              <a:rPr lang="en-US" altLang="zh-CN" smtClean="0">
                <a:ea typeface="宋体" charset="-122"/>
              </a:rPr>
              <a:t>2", "</a:t>
            </a:r>
            <a:r>
              <a:rPr lang="zh-CN" altLang="en-US" smtClean="0">
                <a:ea typeface="宋体" charset="-122"/>
              </a:rPr>
              <a:t>智多星</a:t>
            </a:r>
            <a:r>
              <a:rPr lang="en-US" altLang="zh-CN" smtClean="0">
                <a:ea typeface="宋体" charset="-122"/>
              </a:rPr>
              <a:t>2")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singleLinkedList.updateHero(hero6)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println("</a:t>
            </a:r>
            <a:r>
              <a:rPr lang="zh-CN" altLang="en-US" smtClean="0">
                <a:ea typeface="宋体" charset="-122"/>
              </a:rPr>
              <a:t>修改后的单链表是</a:t>
            </a:r>
            <a:r>
              <a:rPr lang="en-US" altLang="zh-CN" smtClean="0">
                <a:ea typeface="宋体" charset="-122"/>
              </a:rPr>
              <a:t>...")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singleLinkedList.listHero()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  }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}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class SingleLinkedList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//</a:t>
            </a:r>
            <a:r>
              <a:rPr lang="zh-CN" altLang="en-US" smtClean="0">
                <a:ea typeface="宋体" charset="-122"/>
              </a:rPr>
              <a:t>初始化一个头节点</a:t>
            </a:r>
          </a:p>
          <a:p>
            <a:pPr eaLnBrk="1" hangingPunct="1"/>
            <a:r>
              <a:rPr lang="zh-CN" altLang="en-US" smtClean="0">
                <a:ea typeface="宋体" charset="-122"/>
              </a:rPr>
              <a:t>  </a:t>
            </a:r>
            <a:r>
              <a:rPr lang="en-US" altLang="zh-CN" smtClean="0">
                <a:ea typeface="宋体" charset="-122"/>
              </a:rPr>
              <a:t>val head = new HeroNode(0, "", "")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  //</a:t>
            </a:r>
            <a:r>
              <a:rPr lang="zh-CN" altLang="en-US" smtClean="0">
                <a:ea typeface="宋体" charset="-122"/>
              </a:rPr>
              <a:t>显示</a:t>
            </a:r>
            <a:r>
              <a:rPr lang="en-US" altLang="zh-CN" smtClean="0">
                <a:ea typeface="宋体" charset="-122"/>
              </a:rPr>
              <a:t>,</a:t>
            </a:r>
            <a:r>
              <a:rPr lang="zh-CN" altLang="en-US" smtClean="0">
                <a:ea typeface="宋体" charset="-122"/>
              </a:rPr>
              <a:t>所有的英雄</a:t>
            </a:r>
            <a:r>
              <a:rPr lang="en-US" altLang="zh-CN" smtClean="0">
                <a:ea typeface="宋体" charset="-122"/>
              </a:rPr>
              <a:t>,</a:t>
            </a:r>
            <a:r>
              <a:rPr lang="zh-CN" altLang="en-US" smtClean="0">
                <a:ea typeface="宋体" charset="-122"/>
              </a:rPr>
              <a:t>需要链表头</a:t>
            </a:r>
          </a:p>
          <a:p>
            <a:pPr eaLnBrk="1" hangingPunct="1"/>
            <a:r>
              <a:rPr lang="zh-CN" altLang="en-US" smtClean="0">
                <a:ea typeface="宋体" charset="-122"/>
              </a:rPr>
              <a:t>  </a:t>
            </a:r>
            <a:r>
              <a:rPr lang="en-US" altLang="zh-CN" smtClean="0">
                <a:ea typeface="宋体" charset="-122"/>
              </a:rPr>
              <a:t>def listHero(): Unit =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var temp = head.next // temp</a:t>
            </a:r>
            <a:r>
              <a:rPr lang="zh-CN" altLang="en-US" smtClean="0">
                <a:ea typeface="宋体" charset="-122"/>
              </a:rPr>
              <a:t>就是一个跑龙套的</a:t>
            </a:r>
          </a:p>
          <a:p>
            <a:pPr eaLnBrk="1" hangingPunct="1"/>
            <a:r>
              <a:rPr lang="zh-CN" altLang="en-US" smtClean="0">
                <a:ea typeface="宋体" charset="-122"/>
              </a:rPr>
              <a:t>    </a:t>
            </a:r>
            <a:r>
              <a:rPr lang="en-US" altLang="zh-CN" smtClean="0">
                <a:ea typeface="宋体" charset="-122"/>
              </a:rPr>
              <a:t>breakable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while (true)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  if (temp == null)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    break()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  }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  printf("</a:t>
            </a:r>
            <a:r>
              <a:rPr lang="zh-CN" altLang="en-US" smtClean="0">
                <a:ea typeface="宋体" charset="-122"/>
              </a:rPr>
              <a:t>编号</a:t>
            </a:r>
            <a:r>
              <a:rPr lang="en-US" altLang="zh-CN" smtClean="0">
                <a:ea typeface="宋体" charset="-122"/>
              </a:rPr>
              <a:t>=%d </a:t>
            </a:r>
            <a:r>
              <a:rPr lang="zh-CN" altLang="en-US" smtClean="0">
                <a:ea typeface="宋体" charset="-122"/>
              </a:rPr>
              <a:t>名字</a:t>
            </a:r>
            <a:r>
              <a:rPr lang="en-US" altLang="zh-CN" smtClean="0">
                <a:ea typeface="宋体" charset="-122"/>
              </a:rPr>
              <a:t>=%s </a:t>
            </a:r>
            <a:r>
              <a:rPr lang="zh-CN" altLang="en-US" smtClean="0">
                <a:ea typeface="宋体" charset="-122"/>
              </a:rPr>
              <a:t>外号</a:t>
            </a:r>
            <a:r>
              <a:rPr lang="en-US" altLang="zh-CN" smtClean="0">
                <a:ea typeface="宋体" charset="-122"/>
              </a:rPr>
              <a:t>=%s -&gt; \t\n", temp.no, temp.name, temp.nickName)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  temp = temp.next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}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}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}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  //</a:t>
            </a:r>
            <a:r>
              <a:rPr lang="zh-CN" altLang="en-US" smtClean="0">
                <a:ea typeface="宋体" charset="-122"/>
              </a:rPr>
              <a:t>我们认为链表可以一直增长，当然也可以设置大小</a:t>
            </a:r>
          </a:p>
          <a:p>
            <a:pPr eaLnBrk="1" hangingPunct="1"/>
            <a:r>
              <a:rPr lang="zh-CN" altLang="en-US" smtClean="0">
                <a:ea typeface="宋体" charset="-122"/>
              </a:rPr>
              <a:t>  </a:t>
            </a:r>
            <a:r>
              <a:rPr lang="en-US" altLang="zh-CN" smtClean="0">
                <a:ea typeface="宋体" charset="-122"/>
              </a:rPr>
              <a:t>//</a:t>
            </a:r>
            <a:r>
              <a:rPr lang="zh-CN" altLang="en-US" smtClean="0">
                <a:ea typeface="宋体" charset="-122"/>
              </a:rPr>
              <a:t>直接追加到链表尾部</a:t>
            </a:r>
            <a:r>
              <a:rPr lang="en-US" altLang="zh-CN" smtClean="0">
                <a:ea typeface="宋体" charset="-122"/>
              </a:rPr>
              <a:t>, </a:t>
            </a:r>
            <a:r>
              <a:rPr lang="zh-CN" altLang="en-US" smtClean="0">
                <a:ea typeface="宋体" charset="-122"/>
              </a:rPr>
              <a:t>这种方法比较简单</a:t>
            </a:r>
          </a:p>
          <a:p>
            <a:pPr eaLnBrk="1" hangingPunct="1"/>
            <a:r>
              <a:rPr lang="zh-CN" altLang="en-US" smtClean="0">
                <a:ea typeface="宋体" charset="-122"/>
              </a:rPr>
              <a:t>  </a:t>
            </a:r>
            <a:r>
              <a:rPr lang="en-US" altLang="zh-CN" smtClean="0">
                <a:ea typeface="宋体" charset="-122"/>
              </a:rPr>
              <a:t>def insertHeroNode(newHeroNode: HeroNode) = {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    var temp = head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breakable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while (true)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  //</a:t>
            </a:r>
            <a:r>
              <a:rPr lang="zh-CN" altLang="en-US" smtClean="0">
                <a:ea typeface="宋体" charset="-122"/>
              </a:rPr>
              <a:t>如果</a:t>
            </a:r>
            <a:r>
              <a:rPr lang="en-US" altLang="zh-CN" smtClean="0">
                <a:ea typeface="宋体" charset="-122"/>
              </a:rPr>
              <a:t>temp.next == null </a:t>
            </a:r>
            <a:r>
              <a:rPr lang="zh-CN" altLang="en-US" smtClean="0">
                <a:ea typeface="宋体" charset="-122"/>
              </a:rPr>
              <a:t>说明这个就是链表的最后结点了</a:t>
            </a:r>
          </a:p>
          <a:p>
            <a:pPr eaLnBrk="1" hangingPunct="1"/>
            <a:r>
              <a:rPr lang="zh-CN" altLang="en-US" smtClean="0">
                <a:ea typeface="宋体" charset="-122"/>
              </a:rPr>
              <a:t>        </a:t>
            </a:r>
            <a:r>
              <a:rPr lang="en-US" altLang="zh-CN" smtClean="0">
                <a:ea typeface="宋体" charset="-122"/>
              </a:rPr>
              <a:t>if (temp.next == null)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    break()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  }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  temp = temp.next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}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}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//</a:t>
            </a:r>
            <a:r>
              <a:rPr lang="zh-CN" altLang="en-US" smtClean="0">
                <a:ea typeface="宋体" charset="-122"/>
              </a:rPr>
              <a:t>当退出</a:t>
            </a:r>
            <a:r>
              <a:rPr lang="en-US" altLang="zh-CN" smtClean="0">
                <a:ea typeface="宋体" charset="-122"/>
              </a:rPr>
              <a:t>for</a:t>
            </a:r>
            <a:r>
              <a:rPr lang="zh-CN" altLang="en-US" smtClean="0">
                <a:ea typeface="宋体" charset="-122"/>
              </a:rPr>
              <a:t>循环后，</a:t>
            </a:r>
            <a:r>
              <a:rPr lang="en-US" altLang="zh-CN" smtClean="0">
                <a:ea typeface="宋体" charset="-122"/>
              </a:rPr>
              <a:t>temp</a:t>
            </a:r>
            <a:r>
              <a:rPr lang="zh-CN" altLang="en-US" smtClean="0">
                <a:ea typeface="宋体" charset="-122"/>
              </a:rPr>
              <a:t>就到达链表最后</a:t>
            </a:r>
          </a:p>
          <a:p>
            <a:pPr eaLnBrk="1" hangingPunct="1"/>
            <a:r>
              <a:rPr lang="zh-CN" altLang="en-US" smtClean="0">
                <a:ea typeface="宋体" charset="-122"/>
              </a:rPr>
              <a:t>    </a:t>
            </a:r>
            <a:r>
              <a:rPr lang="en-US" altLang="zh-CN" smtClean="0">
                <a:ea typeface="宋体" charset="-122"/>
              </a:rPr>
              <a:t>temp.next = newHeroNode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  }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  //</a:t>
            </a:r>
            <a:r>
              <a:rPr lang="zh-CN" altLang="en-US" smtClean="0">
                <a:ea typeface="宋体" charset="-122"/>
              </a:rPr>
              <a:t>第二种添加方式</a:t>
            </a:r>
            <a:r>
              <a:rPr lang="en-US" altLang="zh-CN" smtClean="0">
                <a:ea typeface="宋体" charset="-122"/>
              </a:rPr>
              <a:t>:.</a:t>
            </a:r>
            <a:r>
              <a:rPr lang="zh-CN" altLang="en-US" smtClean="0">
                <a:ea typeface="宋体" charset="-122"/>
              </a:rPr>
              <a:t>在添加的时候，考虑到英雄的排名</a:t>
            </a:r>
          </a:p>
          <a:p>
            <a:pPr eaLnBrk="1" hangingPunct="1"/>
            <a:r>
              <a:rPr lang="zh-CN" altLang="en-US" smtClean="0">
                <a:ea typeface="宋体" charset="-122"/>
              </a:rPr>
              <a:t>  </a:t>
            </a:r>
            <a:r>
              <a:rPr lang="en-US" altLang="zh-CN" smtClean="0">
                <a:ea typeface="宋体" charset="-122"/>
              </a:rPr>
              <a:t>def insertHeroNode2(newHeroNode: HeroNode) =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//2.</a:t>
            </a:r>
            <a:r>
              <a:rPr lang="zh-CN" altLang="en-US" smtClean="0">
                <a:ea typeface="宋体" charset="-122"/>
              </a:rPr>
              <a:t>在添加的时候，考虑到英雄的排名</a:t>
            </a:r>
          </a:p>
          <a:p>
            <a:pPr eaLnBrk="1" hangingPunct="1"/>
            <a:r>
              <a:rPr lang="zh-CN" altLang="en-US" smtClean="0">
                <a:ea typeface="宋体" charset="-122"/>
              </a:rPr>
              <a:t>    </a:t>
            </a:r>
            <a:r>
              <a:rPr lang="en-US" altLang="zh-CN" smtClean="0">
                <a:ea typeface="宋体" charset="-122"/>
              </a:rPr>
              <a:t>//</a:t>
            </a:r>
            <a:r>
              <a:rPr lang="zh-CN" altLang="en-US" smtClean="0">
                <a:ea typeface="宋体" charset="-122"/>
              </a:rPr>
              <a:t>这里分三种情况考虑添加 </a:t>
            </a:r>
            <a:r>
              <a:rPr lang="en-US" altLang="zh-CN" smtClean="0">
                <a:ea typeface="宋体" charset="-122"/>
              </a:rPr>
              <a:t>(1) </a:t>
            </a:r>
            <a:r>
              <a:rPr lang="zh-CN" altLang="en-US" smtClean="0">
                <a:ea typeface="宋体" charset="-122"/>
              </a:rPr>
              <a:t>空链表 </a:t>
            </a:r>
            <a:r>
              <a:rPr lang="en-US" altLang="zh-CN" smtClean="0">
                <a:ea typeface="宋体" charset="-122"/>
              </a:rPr>
              <a:t>(2) </a:t>
            </a:r>
            <a:r>
              <a:rPr lang="zh-CN" altLang="en-US" smtClean="0">
                <a:ea typeface="宋体" charset="-122"/>
              </a:rPr>
              <a:t>已经是有序链表 </a:t>
            </a:r>
            <a:r>
              <a:rPr lang="en-US" altLang="zh-CN" smtClean="0">
                <a:ea typeface="宋体" charset="-122"/>
              </a:rPr>
              <a:t>(3) </a:t>
            </a:r>
            <a:r>
              <a:rPr lang="zh-CN" altLang="en-US" smtClean="0">
                <a:ea typeface="宋体" charset="-122"/>
              </a:rPr>
              <a:t>中间编号不连续链表</a:t>
            </a:r>
          </a:p>
          <a:p>
            <a:pPr eaLnBrk="1" hangingPunct="1"/>
            <a:endParaRPr lang="zh-CN" altLang="en-US" smtClean="0">
              <a:ea typeface="宋体" charset="-122"/>
            </a:endParaRPr>
          </a:p>
          <a:p>
            <a:pPr eaLnBrk="1" hangingPunct="1"/>
            <a:r>
              <a:rPr lang="zh-CN" altLang="en-US" smtClean="0">
                <a:ea typeface="宋体" charset="-122"/>
              </a:rPr>
              <a:t>    </a:t>
            </a:r>
            <a:r>
              <a:rPr lang="en-US" altLang="zh-CN" smtClean="0">
                <a:ea typeface="宋体" charset="-122"/>
              </a:rPr>
              <a:t>var temp = head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var flag = false //</a:t>
            </a:r>
            <a:r>
              <a:rPr lang="zh-CN" altLang="en-US" smtClean="0">
                <a:ea typeface="宋体" charset="-122"/>
              </a:rPr>
              <a:t>声明一个标志</a:t>
            </a:r>
          </a:p>
          <a:p>
            <a:pPr eaLnBrk="1" hangingPunct="1"/>
            <a:endParaRPr lang="zh-CN" altLang="en-US" smtClean="0">
              <a:ea typeface="宋体" charset="-122"/>
            </a:endParaRPr>
          </a:p>
          <a:p>
            <a:pPr eaLnBrk="1" hangingPunct="1"/>
            <a:r>
              <a:rPr lang="zh-CN" altLang="en-US" smtClean="0">
                <a:ea typeface="宋体" charset="-122"/>
              </a:rPr>
              <a:t>    </a:t>
            </a:r>
            <a:r>
              <a:rPr lang="en-US" altLang="zh-CN" smtClean="0">
                <a:ea typeface="宋体" charset="-122"/>
              </a:rPr>
              <a:t>breakable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while (true)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  if (temp.next == null)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    break() //</a:t>
            </a:r>
            <a:r>
              <a:rPr lang="zh-CN" altLang="en-US" smtClean="0">
                <a:ea typeface="宋体" charset="-122"/>
              </a:rPr>
              <a:t>说明已经找到了链表的最后</a:t>
            </a:r>
          </a:p>
          <a:p>
            <a:pPr eaLnBrk="1" hangingPunct="1"/>
            <a:r>
              <a:rPr lang="zh-CN" altLang="en-US" smtClean="0">
                <a:ea typeface="宋体" charset="-122"/>
              </a:rPr>
              <a:t>        </a:t>
            </a:r>
            <a:r>
              <a:rPr lang="en-US" altLang="zh-CN" smtClean="0">
                <a:ea typeface="宋体" charset="-122"/>
              </a:rPr>
              <a:t>}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  if (temp.next.no &gt; newHeroNode.no)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    break() //newHeroNode</a:t>
            </a:r>
            <a:r>
              <a:rPr lang="zh-CN" altLang="en-US" smtClean="0">
                <a:ea typeface="宋体" charset="-122"/>
              </a:rPr>
              <a:t>就应该加入到</a:t>
            </a:r>
            <a:r>
              <a:rPr lang="en-US" altLang="zh-CN" smtClean="0">
                <a:ea typeface="宋体" charset="-122"/>
              </a:rPr>
              <a:t>temp</a:t>
            </a:r>
            <a:r>
              <a:rPr lang="zh-CN" altLang="en-US" smtClean="0">
                <a:ea typeface="宋体" charset="-122"/>
              </a:rPr>
              <a:t>后</a:t>
            </a:r>
          </a:p>
          <a:p>
            <a:pPr eaLnBrk="1" hangingPunct="1"/>
            <a:r>
              <a:rPr lang="zh-CN" altLang="en-US" smtClean="0">
                <a:ea typeface="宋体" charset="-122"/>
              </a:rPr>
              <a:t>        </a:t>
            </a:r>
            <a:r>
              <a:rPr lang="en-US" altLang="zh-CN" smtClean="0">
                <a:ea typeface="宋体" charset="-122"/>
              </a:rPr>
              <a:t>} else if (temp.next.no == newHeroNode.no)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    //</a:t>
            </a:r>
            <a:r>
              <a:rPr lang="zh-CN" altLang="en-US" smtClean="0">
                <a:ea typeface="宋体" charset="-122"/>
              </a:rPr>
              <a:t>说明已经有这个英雄编号了</a:t>
            </a:r>
          </a:p>
          <a:p>
            <a:pPr eaLnBrk="1" hangingPunct="1"/>
            <a:r>
              <a:rPr lang="zh-CN" altLang="en-US" smtClean="0">
                <a:ea typeface="宋体" charset="-122"/>
              </a:rPr>
              <a:t>          </a:t>
            </a:r>
            <a:r>
              <a:rPr lang="en-US" altLang="zh-CN" smtClean="0">
                <a:ea typeface="宋体" charset="-122"/>
              </a:rPr>
              <a:t>flag = true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  }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  temp = temp.next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}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}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    if (!flag) { //</a:t>
            </a:r>
            <a:r>
              <a:rPr lang="zh-CN" altLang="en-US" smtClean="0">
                <a:ea typeface="宋体" charset="-122"/>
              </a:rPr>
              <a:t>添加的英雄编号没有占用</a:t>
            </a:r>
            <a:r>
              <a:rPr lang="en-US" altLang="zh-CN" smtClean="0">
                <a:ea typeface="宋体" charset="-122"/>
              </a:rPr>
              <a:t>,</a:t>
            </a:r>
            <a:r>
              <a:rPr lang="zh-CN" altLang="en-US" smtClean="0">
                <a:ea typeface="宋体" charset="-122"/>
              </a:rPr>
              <a:t>就插入到</a:t>
            </a:r>
            <a:r>
              <a:rPr lang="en-US" altLang="zh-CN" smtClean="0">
                <a:ea typeface="宋体" charset="-122"/>
              </a:rPr>
              <a:t>temp</a:t>
            </a:r>
            <a:r>
              <a:rPr lang="zh-CN" altLang="en-US" smtClean="0">
                <a:ea typeface="宋体" charset="-122"/>
              </a:rPr>
              <a:t>的后面</a:t>
            </a:r>
          </a:p>
          <a:p>
            <a:pPr eaLnBrk="1" hangingPunct="1"/>
            <a:r>
              <a:rPr lang="zh-CN" altLang="en-US" smtClean="0">
                <a:ea typeface="宋体" charset="-122"/>
              </a:rPr>
              <a:t>      </a:t>
            </a:r>
            <a:r>
              <a:rPr lang="en-US" altLang="zh-CN" smtClean="0">
                <a:ea typeface="宋体" charset="-122"/>
              </a:rPr>
              <a:t>newHeroNode.next = temp.next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temp.next = newHeroNode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} else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printf("</a:t>
            </a:r>
            <a:r>
              <a:rPr lang="zh-CN" altLang="en-US" smtClean="0">
                <a:ea typeface="宋体" charset="-122"/>
              </a:rPr>
              <a:t>编号为</a:t>
            </a:r>
            <a:r>
              <a:rPr lang="en-US" altLang="zh-CN" smtClean="0">
                <a:ea typeface="宋体" charset="-122"/>
              </a:rPr>
              <a:t>%d </a:t>
            </a:r>
            <a:r>
              <a:rPr lang="zh-CN" altLang="en-US" smtClean="0">
                <a:ea typeface="宋体" charset="-122"/>
              </a:rPr>
              <a:t>的英雄已经存在，不能添加了</a:t>
            </a:r>
            <a:r>
              <a:rPr lang="en-US" altLang="zh-CN" smtClean="0">
                <a:ea typeface="宋体" charset="-122"/>
              </a:rPr>
              <a:t>\n", newHeroNode.no)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}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}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  //</a:t>
            </a:r>
            <a:r>
              <a:rPr lang="zh-CN" altLang="en-US" smtClean="0">
                <a:ea typeface="宋体" charset="-122"/>
              </a:rPr>
              <a:t>根据某个</a:t>
            </a:r>
            <a:r>
              <a:rPr lang="en-US" altLang="zh-CN" smtClean="0">
                <a:ea typeface="宋体" charset="-122"/>
              </a:rPr>
              <a:t>id</a:t>
            </a:r>
            <a:r>
              <a:rPr lang="zh-CN" altLang="en-US" smtClean="0">
                <a:ea typeface="宋体" charset="-122"/>
              </a:rPr>
              <a:t>删除英雄</a:t>
            </a:r>
          </a:p>
          <a:p>
            <a:pPr eaLnBrk="1" hangingPunct="1"/>
            <a:r>
              <a:rPr lang="zh-CN" altLang="en-US" smtClean="0">
                <a:ea typeface="宋体" charset="-122"/>
              </a:rPr>
              <a:t>  </a:t>
            </a:r>
            <a:r>
              <a:rPr lang="en-US" altLang="zh-CN" smtClean="0">
                <a:ea typeface="宋体" charset="-122"/>
              </a:rPr>
              <a:t>def delHero(no: Int): Unit =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//</a:t>
            </a:r>
            <a:r>
              <a:rPr lang="zh-CN" altLang="en-US" smtClean="0">
                <a:ea typeface="宋体" charset="-122"/>
              </a:rPr>
              <a:t>注意是判断</a:t>
            </a:r>
            <a:r>
              <a:rPr lang="en-US" altLang="zh-CN" smtClean="0">
                <a:ea typeface="宋体" charset="-122"/>
              </a:rPr>
              <a:t>temp.Next</a:t>
            </a:r>
            <a:r>
              <a:rPr lang="zh-CN" altLang="en-US" smtClean="0">
                <a:ea typeface="宋体" charset="-122"/>
              </a:rPr>
              <a:t>是不是要删除的结点，而不是判断</a:t>
            </a:r>
            <a:r>
              <a:rPr lang="en-US" altLang="zh-CN" smtClean="0">
                <a:ea typeface="宋体" charset="-122"/>
              </a:rPr>
              <a:t>temp</a:t>
            </a:r>
            <a:r>
              <a:rPr lang="zh-CN" altLang="en-US" smtClean="0">
                <a:ea typeface="宋体" charset="-122"/>
              </a:rPr>
              <a:t>是不是要删除的结点</a:t>
            </a:r>
          </a:p>
          <a:p>
            <a:pPr eaLnBrk="1" hangingPunct="1"/>
            <a:r>
              <a:rPr lang="zh-CN" altLang="en-US" smtClean="0">
                <a:ea typeface="宋体" charset="-122"/>
              </a:rPr>
              <a:t>    </a:t>
            </a:r>
            <a:r>
              <a:rPr lang="en-US" altLang="zh-CN" smtClean="0">
                <a:ea typeface="宋体" charset="-122"/>
              </a:rPr>
              <a:t>var temp = head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var flag = false //</a:t>
            </a:r>
            <a:r>
              <a:rPr lang="zh-CN" altLang="en-US" smtClean="0">
                <a:ea typeface="宋体" charset="-122"/>
              </a:rPr>
              <a:t>标志</a:t>
            </a:r>
          </a:p>
          <a:p>
            <a:pPr eaLnBrk="1" hangingPunct="1"/>
            <a:r>
              <a:rPr lang="zh-CN" altLang="en-US" smtClean="0">
                <a:ea typeface="宋体" charset="-122"/>
              </a:rPr>
              <a:t>    </a:t>
            </a:r>
            <a:r>
              <a:rPr lang="en-US" altLang="zh-CN" smtClean="0">
                <a:ea typeface="宋体" charset="-122"/>
              </a:rPr>
              <a:t>breakable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while (true)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  if (temp.next == null)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    break() //</a:t>
            </a:r>
            <a:r>
              <a:rPr lang="zh-CN" altLang="en-US" smtClean="0">
                <a:ea typeface="宋体" charset="-122"/>
              </a:rPr>
              <a:t>没有找到</a:t>
            </a:r>
          </a:p>
          <a:p>
            <a:pPr eaLnBrk="1" hangingPunct="1"/>
            <a:r>
              <a:rPr lang="zh-CN" altLang="en-US" smtClean="0">
                <a:ea typeface="宋体" charset="-122"/>
              </a:rPr>
              <a:t>        </a:t>
            </a:r>
            <a:r>
              <a:rPr lang="en-US" altLang="zh-CN" smtClean="0">
                <a:ea typeface="宋体" charset="-122"/>
              </a:rPr>
              <a:t>}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  if (temp.next.no == no)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    //</a:t>
            </a:r>
            <a:r>
              <a:rPr lang="zh-CN" altLang="en-US" smtClean="0">
                <a:ea typeface="宋体" charset="-122"/>
              </a:rPr>
              <a:t>找到</a:t>
            </a:r>
          </a:p>
          <a:p>
            <a:pPr eaLnBrk="1" hangingPunct="1"/>
            <a:r>
              <a:rPr lang="zh-CN" altLang="en-US" smtClean="0">
                <a:ea typeface="宋体" charset="-122"/>
              </a:rPr>
              <a:t>          </a:t>
            </a:r>
            <a:r>
              <a:rPr lang="en-US" altLang="zh-CN" smtClean="0">
                <a:ea typeface="宋体" charset="-122"/>
              </a:rPr>
              <a:t>flag = true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    break()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  }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  temp = temp.next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}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    }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    if (flag)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temp.next = temp.next.next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} else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printf("</a:t>
            </a:r>
            <a:r>
              <a:rPr lang="zh-CN" altLang="en-US" smtClean="0">
                <a:ea typeface="宋体" charset="-122"/>
              </a:rPr>
              <a:t>你希望删除的编号</a:t>
            </a:r>
            <a:r>
              <a:rPr lang="en-US" altLang="zh-CN" smtClean="0">
                <a:ea typeface="宋体" charset="-122"/>
              </a:rPr>
              <a:t>%d </a:t>
            </a:r>
            <a:r>
              <a:rPr lang="zh-CN" altLang="en-US" smtClean="0">
                <a:ea typeface="宋体" charset="-122"/>
              </a:rPr>
              <a:t>不存在</a:t>
            </a:r>
            <a:r>
              <a:rPr lang="en-US" altLang="zh-CN" smtClean="0">
                <a:ea typeface="宋体" charset="-122"/>
              </a:rPr>
              <a:t>", no)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}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}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  def updateHero(newHero: HeroNode): Unit =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//</a:t>
            </a:r>
            <a:r>
              <a:rPr lang="zh-CN" altLang="en-US" smtClean="0">
                <a:ea typeface="宋体" charset="-122"/>
              </a:rPr>
              <a:t>首先定位这个英雄节点</a:t>
            </a:r>
          </a:p>
          <a:p>
            <a:pPr eaLnBrk="1" hangingPunct="1"/>
            <a:r>
              <a:rPr lang="zh-CN" altLang="en-US" smtClean="0">
                <a:ea typeface="宋体" charset="-122"/>
              </a:rPr>
              <a:t>    </a:t>
            </a:r>
            <a:r>
              <a:rPr lang="en-US" altLang="zh-CN" smtClean="0">
                <a:ea typeface="宋体" charset="-122"/>
              </a:rPr>
              <a:t>var temp = head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breakable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while (true)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  if (temp.next == null) break()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  if (temp.next.no == newHero.no)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    break() //</a:t>
            </a:r>
            <a:r>
              <a:rPr lang="zh-CN" altLang="en-US" smtClean="0">
                <a:ea typeface="宋体" charset="-122"/>
              </a:rPr>
              <a:t>找到了</a:t>
            </a:r>
            <a:r>
              <a:rPr lang="en-US" altLang="zh-CN" smtClean="0">
                <a:ea typeface="宋体" charset="-122"/>
              </a:rPr>
              <a:t>.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  }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  temp = temp.next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}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}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if (temp.next != null)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//</a:t>
            </a:r>
            <a:r>
              <a:rPr lang="zh-CN" altLang="en-US" smtClean="0">
                <a:ea typeface="宋体" charset="-122"/>
              </a:rPr>
              <a:t>找到了可以修改了</a:t>
            </a:r>
            <a:r>
              <a:rPr lang="en-US" altLang="zh-CN" smtClean="0">
                <a:ea typeface="宋体" charset="-122"/>
              </a:rPr>
              <a:t>, </a:t>
            </a:r>
            <a:r>
              <a:rPr lang="zh-CN" altLang="en-US" smtClean="0">
                <a:ea typeface="宋体" charset="-122"/>
              </a:rPr>
              <a:t>直接换结点</a:t>
            </a:r>
          </a:p>
          <a:p>
            <a:pPr eaLnBrk="1" hangingPunct="1"/>
            <a:r>
              <a:rPr lang="zh-CN" altLang="en-US" smtClean="0">
                <a:ea typeface="宋体" charset="-122"/>
              </a:rPr>
              <a:t>      </a:t>
            </a:r>
            <a:r>
              <a:rPr lang="en-US" altLang="zh-CN" smtClean="0">
                <a:ea typeface="宋体" charset="-122"/>
              </a:rPr>
              <a:t>//</a:t>
            </a:r>
            <a:r>
              <a:rPr lang="zh-CN" altLang="en-US" smtClean="0">
                <a:ea typeface="宋体" charset="-122"/>
              </a:rPr>
              <a:t>当然也可以修改具体的字段值，我这里使用的是直接换结点</a:t>
            </a:r>
          </a:p>
          <a:p>
            <a:pPr eaLnBrk="1" hangingPunct="1"/>
            <a:r>
              <a:rPr lang="zh-CN" altLang="en-US" smtClean="0">
                <a:ea typeface="宋体" charset="-122"/>
              </a:rPr>
              <a:t>      </a:t>
            </a:r>
            <a:r>
              <a:rPr lang="en-US" altLang="zh-CN" smtClean="0">
                <a:ea typeface="宋体" charset="-122"/>
              </a:rPr>
              <a:t>//</a:t>
            </a:r>
            <a:r>
              <a:rPr lang="zh-CN" altLang="en-US" smtClean="0">
                <a:ea typeface="宋体" charset="-122"/>
              </a:rPr>
              <a:t>同样，要修改的节点不是</a:t>
            </a:r>
            <a:r>
              <a:rPr lang="en-US" altLang="zh-CN" smtClean="0">
                <a:ea typeface="宋体" charset="-122"/>
              </a:rPr>
              <a:t>temp</a:t>
            </a:r>
            <a:r>
              <a:rPr lang="zh-CN" altLang="en-US" smtClean="0">
                <a:ea typeface="宋体" charset="-122"/>
              </a:rPr>
              <a:t>而是</a:t>
            </a:r>
            <a:r>
              <a:rPr lang="en-US" altLang="zh-CN" smtClean="0">
                <a:ea typeface="宋体" charset="-122"/>
              </a:rPr>
              <a:t>temp.next !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newHero.next = temp.next.next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temp.next = newHero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} else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printf("</a:t>
            </a:r>
            <a:r>
              <a:rPr lang="zh-CN" altLang="en-US" smtClean="0">
                <a:ea typeface="宋体" charset="-122"/>
              </a:rPr>
              <a:t>你要修改的的编号</a:t>
            </a:r>
            <a:r>
              <a:rPr lang="en-US" altLang="zh-CN" smtClean="0">
                <a:ea typeface="宋体" charset="-122"/>
              </a:rPr>
              <a:t>%d</a:t>
            </a:r>
            <a:r>
              <a:rPr lang="zh-CN" altLang="en-US" smtClean="0">
                <a:ea typeface="宋体" charset="-122"/>
              </a:rPr>
              <a:t>不存在</a:t>
            </a:r>
            <a:r>
              <a:rPr lang="en-US" altLang="zh-CN" smtClean="0">
                <a:ea typeface="宋体" charset="-122"/>
              </a:rPr>
              <a:t>\n", newHero.no)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}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}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}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class HeroNode(hNo: Int, hName: String, hNickName: String) {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  val no: Int = hNo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var name: String = hName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var nickName: String = hNickName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var next: HeroNode = null //</a:t>
            </a:r>
            <a:r>
              <a:rPr lang="zh-CN" altLang="en-US" smtClean="0">
                <a:ea typeface="宋体" charset="-122"/>
              </a:rPr>
              <a:t>指向下一个节点</a:t>
            </a:r>
            <a:r>
              <a:rPr lang="en-US" altLang="zh-CN" smtClean="0">
                <a:ea typeface="宋体" charset="-122"/>
              </a:rPr>
              <a:t>.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}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640B4E-3909-4A33-A460-3E537D343403}" type="slidenum">
              <a:rPr lang="zh-CN" altLang="en-US" smtClean="0"/>
              <a:pPr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264014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517525" y="685800"/>
            <a:ext cx="58229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 b="1" smtClean="0">
                <a:ea typeface="宋体" charset="-122"/>
              </a:rPr>
              <a:t>//</a:t>
            </a:r>
            <a:r>
              <a:rPr lang="zh-CN" altLang="en-US" b="1" smtClean="0">
                <a:ea typeface="宋体" charset="-122"/>
              </a:rPr>
              <a:t>最新代码</a:t>
            </a:r>
            <a:endParaRPr lang="en-US" altLang="zh-CN" b="1" smtClean="0">
              <a:ea typeface="宋体" charset="-122"/>
            </a:endParaRPr>
          </a:p>
          <a:p>
            <a:pPr eaLnBrk="1" hangingPunct="1"/>
            <a:endParaRPr lang="en-US" altLang="zh-CN" b="1" smtClean="0">
              <a:ea typeface="宋体" charset="-122"/>
            </a:endParaRPr>
          </a:p>
          <a:p>
            <a:pPr eaLnBrk="1" hangingPunct="1"/>
            <a:r>
              <a:rPr lang="en-US" altLang="zh-CN" b="1" smtClean="0">
                <a:ea typeface="宋体" charset="-122"/>
              </a:rPr>
              <a:t>package com.atguigu.temp.linkedlist</a:t>
            </a:r>
          </a:p>
          <a:p>
            <a:pPr eaLnBrk="1" hangingPunct="1"/>
            <a:endParaRPr lang="en-US" altLang="zh-CN" b="1" smtClean="0">
              <a:ea typeface="宋体" charset="-122"/>
            </a:endParaRPr>
          </a:p>
          <a:p>
            <a:pPr eaLnBrk="1" hangingPunct="1"/>
            <a:r>
              <a:rPr lang="en-US" altLang="zh-CN" b="1" smtClean="0">
                <a:ea typeface="宋体" charset="-122"/>
              </a:rPr>
              <a:t>import scala.util.control.Breaks.{break, breakable}</a:t>
            </a:r>
          </a:p>
          <a:p>
            <a:pPr eaLnBrk="1" hangingPunct="1"/>
            <a:endParaRPr lang="en-US" altLang="zh-CN" b="1" smtClean="0">
              <a:ea typeface="宋体" charset="-122"/>
            </a:endParaRPr>
          </a:p>
          <a:p>
            <a:pPr eaLnBrk="1" hangingPunct="1"/>
            <a:r>
              <a:rPr lang="en-US" altLang="zh-CN" b="1" smtClean="0">
                <a:ea typeface="宋体" charset="-122"/>
              </a:rPr>
              <a:t>object DoubleLinkedListTest {</a:t>
            </a:r>
          </a:p>
          <a:p>
            <a:pPr eaLnBrk="1" hangingPunct="1"/>
            <a:r>
              <a:rPr lang="en-US" altLang="zh-CN" b="1" smtClean="0">
                <a:ea typeface="宋体" charset="-122"/>
              </a:rPr>
              <a:t>  def main(args: Array[String]): Unit = {</a:t>
            </a:r>
          </a:p>
          <a:p>
            <a:pPr eaLnBrk="1" hangingPunct="1"/>
            <a:r>
              <a:rPr lang="en-US" altLang="zh-CN" b="1" smtClean="0">
                <a:ea typeface="宋体" charset="-122"/>
              </a:rPr>
              <a:t>    val hero1 = new HeroNode2(1,"</a:t>
            </a:r>
            <a:r>
              <a:rPr lang="zh-CN" altLang="en-US" b="1" smtClean="0">
                <a:ea typeface="宋体" charset="-122"/>
              </a:rPr>
              <a:t>宋江</a:t>
            </a:r>
            <a:r>
              <a:rPr lang="en-US" altLang="zh-CN" b="1" smtClean="0">
                <a:ea typeface="宋体" charset="-122"/>
              </a:rPr>
              <a:t>","</a:t>
            </a:r>
            <a:r>
              <a:rPr lang="zh-CN" altLang="en-US" b="1" smtClean="0">
                <a:ea typeface="宋体" charset="-122"/>
              </a:rPr>
              <a:t>及时雨</a:t>
            </a:r>
            <a:r>
              <a:rPr lang="en-US" altLang="zh-CN" b="1" smtClean="0">
                <a:ea typeface="宋体" charset="-122"/>
              </a:rPr>
              <a:t>")</a:t>
            </a:r>
          </a:p>
          <a:p>
            <a:pPr eaLnBrk="1" hangingPunct="1"/>
            <a:r>
              <a:rPr lang="en-US" altLang="zh-CN" b="1" smtClean="0">
                <a:ea typeface="宋体" charset="-122"/>
              </a:rPr>
              <a:t>    val hero2 = new HeroNode2(2,"</a:t>
            </a:r>
            <a:r>
              <a:rPr lang="zh-CN" altLang="en-US" b="1" smtClean="0">
                <a:ea typeface="宋体" charset="-122"/>
              </a:rPr>
              <a:t>宋江</a:t>
            </a:r>
            <a:r>
              <a:rPr lang="en-US" altLang="zh-CN" b="1" smtClean="0">
                <a:ea typeface="宋体" charset="-122"/>
              </a:rPr>
              <a:t>2","</a:t>
            </a:r>
            <a:r>
              <a:rPr lang="zh-CN" altLang="en-US" b="1" smtClean="0">
                <a:ea typeface="宋体" charset="-122"/>
              </a:rPr>
              <a:t>及时雨</a:t>
            </a:r>
            <a:r>
              <a:rPr lang="en-US" altLang="zh-CN" b="1" smtClean="0">
                <a:ea typeface="宋体" charset="-122"/>
              </a:rPr>
              <a:t>2")</a:t>
            </a:r>
          </a:p>
          <a:p>
            <a:pPr eaLnBrk="1" hangingPunct="1"/>
            <a:r>
              <a:rPr lang="en-US" altLang="zh-CN" b="1" smtClean="0">
                <a:ea typeface="宋体" charset="-122"/>
              </a:rPr>
              <a:t>    val hero3 = new HeroNode2(4,"</a:t>
            </a:r>
            <a:r>
              <a:rPr lang="zh-CN" altLang="en-US" b="1" smtClean="0">
                <a:ea typeface="宋体" charset="-122"/>
              </a:rPr>
              <a:t>宋江</a:t>
            </a:r>
            <a:r>
              <a:rPr lang="en-US" altLang="zh-CN" b="1" smtClean="0">
                <a:ea typeface="宋体" charset="-122"/>
              </a:rPr>
              <a:t>4","</a:t>
            </a:r>
            <a:r>
              <a:rPr lang="zh-CN" altLang="en-US" b="1" smtClean="0">
                <a:ea typeface="宋体" charset="-122"/>
              </a:rPr>
              <a:t>及时雨</a:t>
            </a:r>
            <a:r>
              <a:rPr lang="en-US" altLang="zh-CN" b="1" smtClean="0">
                <a:ea typeface="宋体" charset="-122"/>
              </a:rPr>
              <a:t>4")</a:t>
            </a:r>
          </a:p>
          <a:p>
            <a:pPr eaLnBrk="1" hangingPunct="1"/>
            <a:r>
              <a:rPr lang="en-US" altLang="zh-CN" b="1" smtClean="0">
                <a:ea typeface="宋体" charset="-122"/>
              </a:rPr>
              <a:t>    val hero6 = new HeroNode2(3,"</a:t>
            </a:r>
            <a:r>
              <a:rPr lang="zh-CN" altLang="en-US" b="1" smtClean="0">
                <a:ea typeface="宋体" charset="-122"/>
              </a:rPr>
              <a:t>宋江</a:t>
            </a:r>
            <a:r>
              <a:rPr lang="en-US" altLang="zh-CN" b="1" smtClean="0">
                <a:ea typeface="宋体" charset="-122"/>
              </a:rPr>
              <a:t>3","</a:t>
            </a:r>
            <a:r>
              <a:rPr lang="zh-CN" altLang="en-US" b="1" smtClean="0">
                <a:ea typeface="宋体" charset="-122"/>
              </a:rPr>
              <a:t>及时雨</a:t>
            </a:r>
            <a:r>
              <a:rPr lang="en-US" altLang="zh-CN" b="1" smtClean="0">
                <a:ea typeface="宋体" charset="-122"/>
              </a:rPr>
              <a:t>3")</a:t>
            </a:r>
          </a:p>
          <a:p>
            <a:pPr eaLnBrk="1" hangingPunct="1"/>
            <a:endParaRPr lang="en-US" altLang="zh-CN" b="1" smtClean="0">
              <a:ea typeface="宋体" charset="-122"/>
            </a:endParaRPr>
          </a:p>
          <a:p>
            <a:pPr eaLnBrk="1" hangingPunct="1"/>
            <a:r>
              <a:rPr lang="en-US" altLang="zh-CN" b="1" smtClean="0">
                <a:ea typeface="宋体" charset="-122"/>
              </a:rPr>
              <a:t>    //</a:t>
            </a:r>
            <a:r>
              <a:rPr lang="zh-CN" altLang="en-US" b="1" smtClean="0">
                <a:ea typeface="宋体" charset="-122"/>
              </a:rPr>
              <a:t>创建</a:t>
            </a:r>
          </a:p>
          <a:p>
            <a:pPr eaLnBrk="1" hangingPunct="1"/>
            <a:r>
              <a:rPr lang="zh-CN" altLang="en-US" b="1" smtClean="0">
                <a:ea typeface="宋体" charset="-122"/>
              </a:rPr>
              <a:t>    </a:t>
            </a:r>
            <a:r>
              <a:rPr lang="en-US" altLang="zh-CN" b="1" smtClean="0">
                <a:ea typeface="宋体" charset="-122"/>
              </a:rPr>
              <a:t>val doubleLinkedList = new DoubleLinkedList</a:t>
            </a:r>
          </a:p>
          <a:p>
            <a:pPr eaLnBrk="1" hangingPunct="1"/>
            <a:r>
              <a:rPr lang="en-US" altLang="zh-CN" b="1" smtClean="0">
                <a:ea typeface="宋体" charset="-122"/>
              </a:rPr>
              <a:t>    doubleLinkedList.add(hero1)</a:t>
            </a:r>
          </a:p>
          <a:p>
            <a:pPr eaLnBrk="1" hangingPunct="1"/>
            <a:r>
              <a:rPr lang="en-US" altLang="zh-CN" b="1" smtClean="0">
                <a:ea typeface="宋体" charset="-122"/>
              </a:rPr>
              <a:t>    doubleLinkedList.add(hero2)</a:t>
            </a:r>
          </a:p>
          <a:p>
            <a:pPr eaLnBrk="1" hangingPunct="1"/>
            <a:r>
              <a:rPr lang="en-US" altLang="zh-CN" b="1" smtClean="0">
                <a:ea typeface="宋体" charset="-122"/>
              </a:rPr>
              <a:t>    doubleLinkedList.add(hero3)</a:t>
            </a:r>
          </a:p>
          <a:p>
            <a:pPr eaLnBrk="1" hangingPunct="1"/>
            <a:r>
              <a:rPr lang="en-US" altLang="zh-CN" b="1" smtClean="0">
                <a:ea typeface="宋体" charset="-122"/>
              </a:rPr>
              <a:t>    doubleLinkedList.add(hero6)</a:t>
            </a:r>
          </a:p>
          <a:p>
            <a:pPr eaLnBrk="1" hangingPunct="1"/>
            <a:endParaRPr lang="en-US" altLang="zh-CN" b="1" smtClean="0">
              <a:ea typeface="宋体" charset="-122"/>
            </a:endParaRPr>
          </a:p>
          <a:p>
            <a:pPr eaLnBrk="1" hangingPunct="1"/>
            <a:r>
              <a:rPr lang="en-US" altLang="zh-CN" b="1" smtClean="0">
                <a:ea typeface="宋体" charset="-122"/>
              </a:rPr>
              <a:t>    doubleLinkedList.list()</a:t>
            </a:r>
          </a:p>
          <a:p>
            <a:pPr eaLnBrk="1" hangingPunct="1"/>
            <a:endParaRPr lang="en-US" altLang="zh-CN" b="1" smtClean="0">
              <a:ea typeface="宋体" charset="-122"/>
            </a:endParaRPr>
          </a:p>
          <a:p>
            <a:pPr eaLnBrk="1" hangingPunct="1"/>
            <a:r>
              <a:rPr lang="en-US" altLang="zh-CN" b="1" smtClean="0">
                <a:ea typeface="宋体" charset="-122"/>
              </a:rPr>
              <a:t>    //</a:t>
            </a:r>
            <a:r>
              <a:rPr lang="zh-CN" altLang="en-US" b="1" smtClean="0">
                <a:ea typeface="宋体" charset="-122"/>
              </a:rPr>
              <a:t>删除中间的节点</a:t>
            </a:r>
          </a:p>
          <a:p>
            <a:pPr eaLnBrk="1" hangingPunct="1"/>
            <a:r>
              <a:rPr lang="zh-CN" altLang="en-US" b="1" smtClean="0">
                <a:ea typeface="宋体" charset="-122"/>
              </a:rPr>
              <a:t>    </a:t>
            </a:r>
            <a:r>
              <a:rPr lang="en-US" altLang="zh-CN" b="1" smtClean="0">
                <a:ea typeface="宋体" charset="-122"/>
              </a:rPr>
              <a:t>doubleLinkedList.del(1)</a:t>
            </a:r>
          </a:p>
          <a:p>
            <a:pPr eaLnBrk="1" hangingPunct="1"/>
            <a:r>
              <a:rPr lang="en-US" altLang="zh-CN" b="1" smtClean="0">
                <a:ea typeface="宋体" charset="-122"/>
              </a:rPr>
              <a:t>    doubleLinkedList.del(2)</a:t>
            </a:r>
          </a:p>
          <a:p>
            <a:pPr eaLnBrk="1" hangingPunct="1"/>
            <a:r>
              <a:rPr lang="en-US" altLang="zh-CN" b="1" smtClean="0">
                <a:ea typeface="宋体" charset="-122"/>
              </a:rPr>
              <a:t>    doubleLinkedList.del(3)</a:t>
            </a:r>
          </a:p>
          <a:p>
            <a:pPr eaLnBrk="1" hangingPunct="1"/>
            <a:r>
              <a:rPr lang="en-US" altLang="zh-CN" b="1" smtClean="0">
                <a:ea typeface="宋体" charset="-122"/>
              </a:rPr>
              <a:t>    doubleLinkedList.del(4)</a:t>
            </a:r>
          </a:p>
          <a:p>
            <a:pPr eaLnBrk="1" hangingPunct="1"/>
            <a:r>
              <a:rPr lang="en-US" altLang="zh-CN" b="1" smtClean="0">
                <a:ea typeface="宋体" charset="-122"/>
              </a:rPr>
              <a:t>    doubleLinkedList.del(5)</a:t>
            </a:r>
          </a:p>
          <a:p>
            <a:pPr eaLnBrk="1" hangingPunct="1"/>
            <a:r>
              <a:rPr lang="en-US" altLang="zh-CN" b="1" smtClean="0">
                <a:ea typeface="宋体" charset="-122"/>
              </a:rPr>
              <a:t>    println("</a:t>
            </a:r>
            <a:r>
              <a:rPr lang="zh-CN" altLang="en-US" b="1" smtClean="0">
                <a:ea typeface="宋体" charset="-122"/>
              </a:rPr>
              <a:t>删除后</a:t>
            </a:r>
            <a:r>
              <a:rPr lang="en-US" altLang="zh-CN" b="1" smtClean="0">
                <a:ea typeface="宋体" charset="-122"/>
              </a:rPr>
              <a:t>~~~")</a:t>
            </a:r>
          </a:p>
          <a:p>
            <a:pPr eaLnBrk="1" hangingPunct="1"/>
            <a:r>
              <a:rPr lang="en-US" altLang="zh-CN" b="1" smtClean="0">
                <a:ea typeface="宋体" charset="-122"/>
              </a:rPr>
              <a:t>    doubleLinkedList.list()</a:t>
            </a:r>
          </a:p>
          <a:p>
            <a:pPr eaLnBrk="1" hangingPunct="1"/>
            <a:r>
              <a:rPr lang="en-US" altLang="zh-CN" b="1" smtClean="0">
                <a:ea typeface="宋体" charset="-122"/>
              </a:rPr>
              <a:t>  }</a:t>
            </a:r>
          </a:p>
          <a:p>
            <a:pPr eaLnBrk="1" hangingPunct="1"/>
            <a:r>
              <a:rPr lang="en-US" altLang="zh-CN" b="1" smtClean="0">
                <a:ea typeface="宋体" charset="-122"/>
              </a:rPr>
              <a:t>}</a:t>
            </a:r>
          </a:p>
          <a:p>
            <a:pPr eaLnBrk="1" hangingPunct="1"/>
            <a:endParaRPr lang="en-US" altLang="zh-CN" b="1" smtClean="0">
              <a:ea typeface="宋体" charset="-122"/>
            </a:endParaRPr>
          </a:p>
          <a:p>
            <a:pPr eaLnBrk="1" hangingPunct="1"/>
            <a:endParaRPr lang="en-US" altLang="zh-CN" b="1" smtClean="0">
              <a:ea typeface="宋体" charset="-122"/>
            </a:endParaRPr>
          </a:p>
          <a:p>
            <a:pPr eaLnBrk="1" hangingPunct="1"/>
            <a:r>
              <a:rPr lang="en-US" altLang="zh-CN" b="1" smtClean="0">
                <a:ea typeface="宋体" charset="-122"/>
              </a:rPr>
              <a:t>class DoubleLinkedList{</a:t>
            </a:r>
          </a:p>
          <a:p>
            <a:pPr eaLnBrk="1" hangingPunct="1"/>
            <a:endParaRPr lang="en-US" altLang="zh-CN" b="1" smtClean="0">
              <a:ea typeface="宋体" charset="-122"/>
            </a:endParaRPr>
          </a:p>
          <a:p>
            <a:pPr eaLnBrk="1" hangingPunct="1"/>
            <a:r>
              <a:rPr lang="en-US" altLang="zh-CN" b="1" smtClean="0">
                <a:ea typeface="宋体" charset="-122"/>
              </a:rPr>
              <a:t>  val head = new HeroNode2(0, "", "")</a:t>
            </a:r>
          </a:p>
          <a:p>
            <a:pPr eaLnBrk="1" hangingPunct="1"/>
            <a:r>
              <a:rPr lang="en-US" altLang="zh-CN" b="1" smtClean="0">
                <a:ea typeface="宋体" charset="-122"/>
              </a:rPr>
              <a:t>  //</a:t>
            </a:r>
            <a:r>
              <a:rPr lang="zh-CN" altLang="en-US" b="1" smtClean="0">
                <a:ea typeface="宋体" charset="-122"/>
              </a:rPr>
              <a:t>添加方法</a:t>
            </a:r>
            <a:r>
              <a:rPr lang="en-US" altLang="zh-CN" b="1" smtClean="0">
                <a:ea typeface="宋体" charset="-122"/>
              </a:rPr>
              <a:t>, </a:t>
            </a:r>
            <a:r>
              <a:rPr lang="zh-CN" altLang="en-US" b="1" smtClean="0">
                <a:ea typeface="宋体" charset="-122"/>
              </a:rPr>
              <a:t>方式</a:t>
            </a:r>
            <a:r>
              <a:rPr lang="en-US" altLang="zh-CN" b="1" smtClean="0">
                <a:ea typeface="宋体" charset="-122"/>
              </a:rPr>
              <a:t>1</a:t>
            </a:r>
            <a:r>
              <a:rPr lang="zh-CN" altLang="en-US" b="1" smtClean="0">
                <a:ea typeface="宋体" charset="-122"/>
              </a:rPr>
              <a:t>：</a:t>
            </a:r>
          </a:p>
          <a:p>
            <a:pPr eaLnBrk="1" hangingPunct="1"/>
            <a:r>
              <a:rPr lang="zh-CN" altLang="en-US" b="1" smtClean="0">
                <a:ea typeface="宋体" charset="-122"/>
              </a:rPr>
              <a:t>  </a:t>
            </a:r>
            <a:r>
              <a:rPr lang="en-US" altLang="zh-CN" b="1" smtClean="0">
                <a:ea typeface="宋体" charset="-122"/>
              </a:rPr>
              <a:t>def add(heroNode: HeroNode2): Unit = {</a:t>
            </a:r>
          </a:p>
          <a:p>
            <a:pPr eaLnBrk="1" hangingPunct="1"/>
            <a:r>
              <a:rPr lang="en-US" altLang="zh-CN" b="1" smtClean="0">
                <a:ea typeface="宋体" charset="-122"/>
              </a:rPr>
              <a:t>    //head </a:t>
            </a:r>
            <a:r>
              <a:rPr lang="zh-CN" altLang="en-US" b="1" smtClean="0">
                <a:ea typeface="宋体" charset="-122"/>
              </a:rPr>
              <a:t>是头结点，不用改变</a:t>
            </a:r>
          </a:p>
          <a:p>
            <a:pPr eaLnBrk="1" hangingPunct="1"/>
            <a:r>
              <a:rPr lang="zh-CN" altLang="en-US" b="1" smtClean="0">
                <a:ea typeface="宋体" charset="-122"/>
              </a:rPr>
              <a:t>    </a:t>
            </a:r>
            <a:r>
              <a:rPr lang="en-US" altLang="zh-CN" b="1" smtClean="0">
                <a:ea typeface="宋体" charset="-122"/>
              </a:rPr>
              <a:t>var temp = head</a:t>
            </a:r>
          </a:p>
          <a:p>
            <a:pPr eaLnBrk="1" hangingPunct="1"/>
            <a:r>
              <a:rPr lang="en-US" altLang="zh-CN" b="1" smtClean="0">
                <a:ea typeface="宋体" charset="-122"/>
              </a:rPr>
              <a:t>    breakable {</a:t>
            </a:r>
          </a:p>
          <a:p>
            <a:pPr eaLnBrk="1" hangingPunct="1"/>
            <a:r>
              <a:rPr lang="en-US" altLang="zh-CN" b="1" smtClean="0">
                <a:ea typeface="宋体" charset="-122"/>
              </a:rPr>
              <a:t>      while (true) {</a:t>
            </a:r>
          </a:p>
          <a:p>
            <a:pPr eaLnBrk="1" hangingPunct="1"/>
            <a:r>
              <a:rPr lang="en-US" altLang="zh-CN" b="1" smtClean="0">
                <a:ea typeface="宋体" charset="-122"/>
              </a:rPr>
              <a:t>        if (temp.next == null) {</a:t>
            </a:r>
          </a:p>
          <a:p>
            <a:pPr eaLnBrk="1" hangingPunct="1"/>
            <a:r>
              <a:rPr lang="en-US" altLang="zh-CN" b="1" smtClean="0">
                <a:ea typeface="宋体" charset="-122"/>
              </a:rPr>
              <a:t>          break()</a:t>
            </a:r>
          </a:p>
          <a:p>
            <a:pPr eaLnBrk="1" hangingPunct="1"/>
            <a:r>
              <a:rPr lang="en-US" altLang="zh-CN" b="1" smtClean="0">
                <a:ea typeface="宋体" charset="-122"/>
              </a:rPr>
              <a:t>        }</a:t>
            </a:r>
          </a:p>
          <a:p>
            <a:pPr eaLnBrk="1" hangingPunct="1"/>
            <a:r>
              <a:rPr lang="en-US" altLang="zh-CN" b="1" smtClean="0">
                <a:ea typeface="宋体" charset="-122"/>
              </a:rPr>
              <a:t>        temp = temp.next</a:t>
            </a:r>
          </a:p>
          <a:p>
            <a:pPr eaLnBrk="1" hangingPunct="1"/>
            <a:r>
              <a:rPr lang="en-US" altLang="zh-CN" b="1" smtClean="0">
                <a:ea typeface="宋体" charset="-122"/>
              </a:rPr>
              <a:t>      }</a:t>
            </a:r>
          </a:p>
          <a:p>
            <a:pPr eaLnBrk="1" hangingPunct="1"/>
            <a:r>
              <a:rPr lang="en-US" altLang="zh-CN" b="1" smtClean="0">
                <a:ea typeface="宋体" charset="-122"/>
              </a:rPr>
              <a:t>    }</a:t>
            </a:r>
          </a:p>
          <a:p>
            <a:pPr eaLnBrk="1" hangingPunct="1"/>
            <a:r>
              <a:rPr lang="en-US" altLang="zh-CN" b="1" smtClean="0">
                <a:ea typeface="宋体" charset="-122"/>
              </a:rPr>
              <a:t>    temp.next = heroNode</a:t>
            </a:r>
          </a:p>
          <a:p>
            <a:pPr eaLnBrk="1" hangingPunct="1"/>
            <a:r>
              <a:rPr lang="en-US" altLang="zh-CN" b="1" smtClean="0">
                <a:ea typeface="宋体" charset="-122"/>
              </a:rPr>
              <a:t>    heroNode.pre = temp</a:t>
            </a:r>
          </a:p>
          <a:p>
            <a:pPr eaLnBrk="1" hangingPunct="1"/>
            <a:r>
              <a:rPr lang="en-US" altLang="zh-CN" b="1" smtClean="0">
                <a:ea typeface="宋体" charset="-122"/>
              </a:rPr>
              <a:t>  }</a:t>
            </a:r>
          </a:p>
          <a:p>
            <a:pPr eaLnBrk="1" hangingPunct="1"/>
            <a:endParaRPr lang="en-US" altLang="zh-CN" b="1" smtClean="0">
              <a:ea typeface="宋体" charset="-122"/>
            </a:endParaRPr>
          </a:p>
          <a:p>
            <a:pPr eaLnBrk="1" hangingPunct="1"/>
            <a:r>
              <a:rPr lang="en-US" altLang="zh-CN" b="1" smtClean="0">
                <a:ea typeface="宋体" charset="-122"/>
              </a:rPr>
              <a:t>  //</a:t>
            </a:r>
            <a:r>
              <a:rPr lang="zh-CN" altLang="en-US" b="1" smtClean="0">
                <a:ea typeface="宋体" charset="-122"/>
              </a:rPr>
              <a:t>显示单链表</a:t>
            </a:r>
          </a:p>
          <a:p>
            <a:pPr eaLnBrk="1" hangingPunct="1"/>
            <a:r>
              <a:rPr lang="zh-CN" altLang="en-US" b="1" smtClean="0">
                <a:ea typeface="宋体" charset="-122"/>
              </a:rPr>
              <a:t>  </a:t>
            </a:r>
            <a:r>
              <a:rPr lang="en-US" altLang="zh-CN" b="1" smtClean="0">
                <a:ea typeface="宋体" charset="-122"/>
              </a:rPr>
              <a:t>def list(): Unit = {</a:t>
            </a:r>
          </a:p>
          <a:p>
            <a:pPr eaLnBrk="1" hangingPunct="1"/>
            <a:r>
              <a:rPr lang="en-US" altLang="zh-CN" b="1" smtClean="0">
                <a:ea typeface="宋体" charset="-122"/>
              </a:rPr>
              <a:t>    println("~~</a:t>
            </a:r>
            <a:r>
              <a:rPr lang="zh-CN" altLang="en-US" b="1" smtClean="0">
                <a:ea typeface="宋体" charset="-122"/>
              </a:rPr>
              <a:t>双向链表显示</a:t>
            </a:r>
            <a:r>
              <a:rPr lang="en-US" altLang="zh-CN" b="1" smtClean="0">
                <a:ea typeface="宋体" charset="-122"/>
              </a:rPr>
              <a:t>~~")</a:t>
            </a:r>
          </a:p>
          <a:p>
            <a:pPr eaLnBrk="1" hangingPunct="1"/>
            <a:r>
              <a:rPr lang="en-US" altLang="zh-CN" b="1" smtClean="0">
                <a:ea typeface="宋体" charset="-122"/>
              </a:rPr>
              <a:t>    var temp = head.next</a:t>
            </a:r>
          </a:p>
          <a:p>
            <a:pPr eaLnBrk="1" hangingPunct="1"/>
            <a:r>
              <a:rPr lang="en-US" altLang="zh-CN" b="1" smtClean="0">
                <a:ea typeface="宋体" charset="-122"/>
              </a:rPr>
              <a:t>    breakable {</a:t>
            </a:r>
          </a:p>
          <a:p>
            <a:pPr eaLnBrk="1" hangingPunct="1"/>
            <a:r>
              <a:rPr lang="en-US" altLang="zh-CN" b="1" smtClean="0">
                <a:ea typeface="宋体" charset="-122"/>
              </a:rPr>
              <a:t>      while (true) {</a:t>
            </a:r>
          </a:p>
          <a:p>
            <a:pPr eaLnBrk="1" hangingPunct="1"/>
            <a:r>
              <a:rPr lang="en-US" altLang="zh-CN" b="1" smtClean="0">
                <a:ea typeface="宋体" charset="-122"/>
              </a:rPr>
              <a:t>        if (temp == null) {</a:t>
            </a:r>
          </a:p>
          <a:p>
            <a:pPr eaLnBrk="1" hangingPunct="1"/>
            <a:r>
              <a:rPr lang="en-US" altLang="zh-CN" b="1" smtClean="0">
                <a:ea typeface="宋体" charset="-122"/>
              </a:rPr>
              <a:t>          break()</a:t>
            </a:r>
          </a:p>
          <a:p>
            <a:pPr eaLnBrk="1" hangingPunct="1"/>
            <a:r>
              <a:rPr lang="en-US" altLang="zh-CN" b="1" smtClean="0">
                <a:ea typeface="宋体" charset="-122"/>
              </a:rPr>
              <a:t>        }</a:t>
            </a:r>
          </a:p>
          <a:p>
            <a:pPr eaLnBrk="1" hangingPunct="1"/>
            <a:r>
              <a:rPr lang="en-US" altLang="zh-CN" b="1" smtClean="0">
                <a:ea typeface="宋体" charset="-122"/>
              </a:rPr>
              <a:t>        printf("</a:t>
            </a:r>
            <a:r>
              <a:rPr lang="zh-CN" altLang="en-US" b="1" smtClean="0">
                <a:ea typeface="宋体" charset="-122"/>
              </a:rPr>
              <a:t>当前节点信息 </a:t>
            </a:r>
            <a:r>
              <a:rPr lang="en-US" altLang="zh-CN" b="1" smtClean="0">
                <a:ea typeface="宋体" charset="-122"/>
              </a:rPr>
              <a:t>no=%d name=%s nickname=%s\n",</a:t>
            </a:r>
          </a:p>
          <a:p>
            <a:pPr eaLnBrk="1" hangingPunct="1"/>
            <a:r>
              <a:rPr lang="en-US" altLang="zh-CN" b="1" smtClean="0">
                <a:ea typeface="宋体" charset="-122"/>
              </a:rPr>
              <a:t>          temp.no, temp.name, temp.nickName)</a:t>
            </a:r>
          </a:p>
          <a:p>
            <a:pPr eaLnBrk="1" hangingPunct="1"/>
            <a:r>
              <a:rPr lang="en-US" altLang="zh-CN" b="1" smtClean="0">
                <a:ea typeface="宋体" charset="-122"/>
              </a:rPr>
              <a:t>        temp = temp.next</a:t>
            </a:r>
          </a:p>
          <a:p>
            <a:pPr eaLnBrk="1" hangingPunct="1"/>
            <a:r>
              <a:rPr lang="en-US" altLang="zh-CN" b="1" smtClean="0">
                <a:ea typeface="宋体" charset="-122"/>
              </a:rPr>
              <a:t>      }</a:t>
            </a:r>
          </a:p>
          <a:p>
            <a:pPr eaLnBrk="1" hangingPunct="1"/>
            <a:r>
              <a:rPr lang="en-US" altLang="zh-CN" b="1" smtClean="0">
                <a:ea typeface="宋体" charset="-122"/>
              </a:rPr>
              <a:t>    }</a:t>
            </a:r>
          </a:p>
          <a:p>
            <a:pPr eaLnBrk="1" hangingPunct="1"/>
            <a:r>
              <a:rPr lang="en-US" altLang="zh-CN" b="1" smtClean="0">
                <a:ea typeface="宋体" charset="-122"/>
              </a:rPr>
              <a:t>  }</a:t>
            </a:r>
          </a:p>
          <a:p>
            <a:pPr eaLnBrk="1" hangingPunct="1"/>
            <a:endParaRPr lang="en-US" altLang="zh-CN" b="1" smtClean="0">
              <a:ea typeface="宋体" charset="-122"/>
            </a:endParaRPr>
          </a:p>
          <a:p>
            <a:pPr eaLnBrk="1" hangingPunct="1"/>
            <a:r>
              <a:rPr lang="en-US" altLang="zh-CN" b="1" smtClean="0">
                <a:ea typeface="宋体" charset="-122"/>
              </a:rPr>
              <a:t>  //</a:t>
            </a:r>
            <a:r>
              <a:rPr lang="zh-CN" altLang="en-US" b="1" smtClean="0">
                <a:ea typeface="宋体" charset="-122"/>
              </a:rPr>
              <a:t>删除比较麻烦，需要注意</a:t>
            </a:r>
          </a:p>
          <a:p>
            <a:pPr eaLnBrk="1" hangingPunct="1"/>
            <a:r>
              <a:rPr lang="zh-CN" altLang="en-US" b="1" smtClean="0">
                <a:ea typeface="宋体" charset="-122"/>
              </a:rPr>
              <a:t>  </a:t>
            </a:r>
            <a:r>
              <a:rPr lang="en-US" altLang="zh-CN" b="1" smtClean="0">
                <a:ea typeface="宋体" charset="-122"/>
              </a:rPr>
              <a:t>//</a:t>
            </a:r>
            <a:r>
              <a:rPr lang="zh-CN" altLang="en-US" b="1" smtClean="0">
                <a:ea typeface="宋体" charset="-122"/>
              </a:rPr>
              <a:t>思路</a:t>
            </a:r>
            <a:r>
              <a:rPr lang="en-US" altLang="zh-CN" b="1" smtClean="0">
                <a:ea typeface="宋体" charset="-122"/>
              </a:rPr>
              <a:t>:</a:t>
            </a:r>
          </a:p>
          <a:p>
            <a:pPr eaLnBrk="1" hangingPunct="1"/>
            <a:r>
              <a:rPr lang="en-US" altLang="zh-CN" b="1" smtClean="0">
                <a:ea typeface="宋体" charset="-122"/>
              </a:rPr>
              <a:t>  def del(no:Int): Unit = {</a:t>
            </a:r>
          </a:p>
          <a:p>
            <a:pPr eaLnBrk="1" hangingPunct="1"/>
            <a:r>
              <a:rPr lang="en-US" altLang="zh-CN" b="1" smtClean="0">
                <a:ea typeface="宋体" charset="-122"/>
              </a:rPr>
              <a:t>    var temp = head.next //</a:t>
            </a:r>
            <a:r>
              <a:rPr lang="zh-CN" altLang="en-US" b="1" smtClean="0">
                <a:ea typeface="宋体" charset="-122"/>
              </a:rPr>
              <a:t>要删除的就是</a:t>
            </a:r>
            <a:r>
              <a:rPr lang="en-US" altLang="zh-CN" b="1" smtClean="0">
                <a:ea typeface="宋体" charset="-122"/>
              </a:rPr>
              <a:t>temp</a:t>
            </a:r>
          </a:p>
          <a:p>
            <a:pPr eaLnBrk="1" hangingPunct="1"/>
            <a:r>
              <a:rPr lang="en-US" altLang="zh-CN" b="1" smtClean="0">
                <a:ea typeface="宋体" charset="-122"/>
              </a:rPr>
              <a:t>    var flag = false</a:t>
            </a:r>
          </a:p>
          <a:p>
            <a:pPr eaLnBrk="1" hangingPunct="1"/>
            <a:r>
              <a:rPr lang="en-US" altLang="zh-CN" b="1" smtClean="0">
                <a:ea typeface="宋体" charset="-122"/>
              </a:rPr>
              <a:t>    breakable {</a:t>
            </a:r>
          </a:p>
          <a:p>
            <a:pPr eaLnBrk="1" hangingPunct="1"/>
            <a:r>
              <a:rPr lang="en-US" altLang="zh-CN" b="1" smtClean="0">
                <a:ea typeface="宋体" charset="-122"/>
              </a:rPr>
              <a:t>      while (true) {</a:t>
            </a:r>
          </a:p>
          <a:p>
            <a:pPr eaLnBrk="1" hangingPunct="1"/>
            <a:r>
              <a:rPr lang="en-US" altLang="zh-CN" b="1" smtClean="0">
                <a:ea typeface="宋体" charset="-122"/>
              </a:rPr>
              <a:t>        if (temp == null) {</a:t>
            </a:r>
          </a:p>
          <a:p>
            <a:pPr eaLnBrk="1" hangingPunct="1"/>
            <a:r>
              <a:rPr lang="en-US" altLang="zh-CN" b="1" smtClean="0">
                <a:ea typeface="宋体" charset="-122"/>
              </a:rPr>
              <a:t>          break()</a:t>
            </a:r>
          </a:p>
          <a:p>
            <a:pPr eaLnBrk="1" hangingPunct="1"/>
            <a:r>
              <a:rPr lang="en-US" altLang="zh-CN" b="1" smtClean="0">
                <a:ea typeface="宋体" charset="-122"/>
              </a:rPr>
              <a:t>        }</a:t>
            </a:r>
          </a:p>
          <a:p>
            <a:pPr eaLnBrk="1" hangingPunct="1"/>
            <a:r>
              <a:rPr lang="en-US" altLang="zh-CN" b="1" smtClean="0">
                <a:ea typeface="宋体" charset="-122"/>
              </a:rPr>
              <a:t>        if (temp.no == no) {</a:t>
            </a:r>
          </a:p>
          <a:p>
            <a:pPr eaLnBrk="1" hangingPunct="1"/>
            <a:r>
              <a:rPr lang="en-US" altLang="zh-CN" b="1" smtClean="0">
                <a:ea typeface="宋体" charset="-122"/>
              </a:rPr>
              <a:t>          //</a:t>
            </a:r>
            <a:r>
              <a:rPr lang="zh-CN" altLang="en-US" b="1" smtClean="0">
                <a:ea typeface="宋体" charset="-122"/>
              </a:rPr>
              <a:t>找到了</a:t>
            </a:r>
          </a:p>
          <a:p>
            <a:pPr eaLnBrk="1" hangingPunct="1"/>
            <a:r>
              <a:rPr lang="zh-CN" altLang="en-US" b="1" smtClean="0">
                <a:ea typeface="宋体" charset="-122"/>
              </a:rPr>
              <a:t>          </a:t>
            </a:r>
            <a:r>
              <a:rPr lang="en-US" altLang="zh-CN" b="1" smtClean="0">
                <a:ea typeface="宋体" charset="-122"/>
              </a:rPr>
              <a:t>flag = true</a:t>
            </a:r>
          </a:p>
          <a:p>
            <a:pPr eaLnBrk="1" hangingPunct="1"/>
            <a:r>
              <a:rPr lang="en-US" altLang="zh-CN" b="1" smtClean="0">
                <a:ea typeface="宋体" charset="-122"/>
              </a:rPr>
              <a:t>          break()</a:t>
            </a:r>
          </a:p>
          <a:p>
            <a:pPr eaLnBrk="1" hangingPunct="1"/>
            <a:r>
              <a:rPr lang="en-US" altLang="zh-CN" b="1" smtClean="0">
                <a:ea typeface="宋体" charset="-122"/>
              </a:rPr>
              <a:t>        }</a:t>
            </a:r>
          </a:p>
          <a:p>
            <a:pPr eaLnBrk="1" hangingPunct="1"/>
            <a:r>
              <a:rPr lang="en-US" altLang="zh-CN" b="1" smtClean="0">
                <a:ea typeface="宋体" charset="-122"/>
              </a:rPr>
              <a:t>        temp = temp.next</a:t>
            </a:r>
          </a:p>
          <a:p>
            <a:pPr eaLnBrk="1" hangingPunct="1"/>
            <a:r>
              <a:rPr lang="en-US" altLang="zh-CN" b="1" smtClean="0">
                <a:ea typeface="宋体" charset="-122"/>
              </a:rPr>
              <a:t>      }</a:t>
            </a:r>
          </a:p>
          <a:p>
            <a:pPr eaLnBrk="1" hangingPunct="1"/>
            <a:r>
              <a:rPr lang="en-US" altLang="zh-CN" b="1" smtClean="0">
                <a:ea typeface="宋体" charset="-122"/>
              </a:rPr>
              <a:t>    }</a:t>
            </a:r>
          </a:p>
          <a:p>
            <a:pPr eaLnBrk="1" hangingPunct="1"/>
            <a:r>
              <a:rPr lang="en-US" altLang="zh-CN" b="1" smtClean="0">
                <a:ea typeface="宋体" charset="-122"/>
              </a:rPr>
              <a:t>    if (flag) { //</a:t>
            </a:r>
            <a:r>
              <a:rPr lang="zh-CN" altLang="en-US" b="1" smtClean="0">
                <a:ea typeface="宋体" charset="-122"/>
              </a:rPr>
              <a:t>找到</a:t>
            </a:r>
          </a:p>
          <a:p>
            <a:pPr eaLnBrk="1" hangingPunct="1"/>
            <a:r>
              <a:rPr lang="zh-CN" altLang="en-US" b="1" smtClean="0">
                <a:ea typeface="宋体" charset="-122"/>
              </a:rPr>
              <a:t>      </a:t>
            </a:r>
            <a:r>
              <a:rPr lang="en-US" altLang="zh-CN" b="1" smtClean="0">
                <a:ea typeface="宋体" charset="-122"/>
              </a:rPr>
              <a:t>//temp.next = temp.next.next</a:t>
            </a:r>
          </a:p>
          <a:p>
            <a:pPr eaLnBrk="1" hangingPunct="1"/>
            <a:r>
              <a:rPr lang="en-US" altLang="zh-CN" b="1" smtClean="0">
                <a:ea typeface="宋体" charset="-122"/>
              </a:rPr>
              <a:t>      temp.pre.next = temp.next</a:t>
            </a:r>
          </a:p>
          <a:p>
            <a:pPr eaLnBrk="1" hangingPunct="1"/>
            <a:r>
              <a:rPr lang="en-US" altLang="zh-CN" b="1" smtClean="0">
                <a:ea typeface="宋体" charset="-122"/>
              </a:rPr>
              <a:t>      if (temp.next != null) {</a:t>
            </a:r>
          </a:p>
          <a:p>
            <a:pPr eaLnBrk="1" hangingPunct="1"/>
            <a:r>
              <a:rPr lang="en-US" altLang="zh-CN" b="1" smtClean="0">
                <a:ea typeface="宋体" charset="-122"/>
              </a:rPr>
              <a:t>        temp.next.pre = temp.pre</a:t>
            </a:r>
          </a:p>
          <a:p>
            <a:pPr eaLnBrk="1" hangingPunct="1"/>
            <a:r>
              <a:rPr lang="en-US" altLang="zh-CN" b="1" smtClean="0">
                <a:ea typeface="宋体" charset="-122"/>
              </a:rPr>
              <a:t>      }</a:t>
            </a:r>
          </a:p>
          <a:p>
            <a:pPr eaLnBrk="1" hangingPunct="1"/>
            <a:r>
              <a:rPr lang="en-US" altLang="zh-CN" b="1" smtClean="0">
                <a:ea typeface="宋体" charset="-122"/>
              </a:rPr>
              <a:t>    }else{</a:t>
            </a:r>
          </a:p>
          <a:p>
            <a:pPr eaLnBrk="1" hangingPunct="1"/>
            <a:r>
              <a:rPr lang="en-US" altLang="zh-CN" b="1" smtClean="0">
                <a:ea typeface="宋体" charset="-122"/>
              </a:rPr>
              <a:t>      printf("</a:t>
            </a:r>
            <a:r>
              <a:rPr lang="zh-CN" altLang="en-US" b="1" smtClean="0">
                <a:ea typeface="宋体" charset="-122"/>
              </a:rPr>
              <a:t>你删除的</a:t>
            </a:r>
            <a:r>
              <a:rPr lang="en-US" altLang="zh-CN" b="1" smtClean="0">
                <a:ea typeface="宋体" charset="-122"/>
              </a:rPr>
              <a:t>no=%d </a:t>
            </a:r>
            <a:r>
              <a:rPr lang="zh-CN" altLang="en-US" b="1" smtClean="0">
                <a:ea typeface="宋体" charset="-122"/>
              </a:rPr>
              <a:t>的节点不存在，无法删除</a:t>
            </a:r>
            <a:r>
              <a:rPr lang="en-US" altLang="zh-CN" b="1" smtClean="0">
                <a:ea typeface="宋体" charset="-122"/>
              </a:rPr>
              <a:t>\n", no)</a:t>
            </a:r>
          </a:p>
          <a:p>
            <a:pPr eaLnBrk="1" hangingPunct="1"/>
            <a:r>
              <a:rPr lang="en-US" altLang="zh-CN" b="1" smtClean="0">
                <a:ea typeface="宋体" charset="-122"/>
              </a:rPr>
              <a:t>    }</a:t>
            </a:r>
          </a:p>
          <a:p>
            <a:pPr eaLnBrk="1" hangingPunct="1"/>
            <a:r>
              <a:rPr lang="en-US" altLang="zh-CN" b="1" smtClean="0">
                <a:ea typeface="宋体" charset="-122"/>
              </a:rPr>
              <a:t>  }</a:t>
            </a:r>
          </a:p>
          <a:p>
            <a:pPr eaLnBrk="1" hangingPunct="1"/>
            <a:endParaRPr lang="en-US" altLang="zh-CN" b="1" smtClean="0">
              <a:ea typeface="宋体" charset="-122"/>
            </a:endParaRPr>
          </a:p>
          <a:p>
            <a:pPr eaLnBrk="1" hangingPunct="1"/>
            <a:r>
              <a:rPr lang="en-US" altLang="zh-CN" b="1" smtClean="0">
                <a:ea typeface="宋体" charset="-122"/>
              </a:rPr>
              <a:t>}</a:t>
            </a:r>
          </a:p>
          <a:p>
            <a:pPr eaLnBrk="1" hangingPunct="1"/>
            <a:endParaRPr lang="en-US" altLang="zh-CN" b="1" smtClean="0">
              <a:ea typeface="宋体" charset="-122"/>
            </a:endParaRPr>
          </a:p>
          <a:p>
            <a:pPr eaLnBrk="1" hangingPunct="1"/>
            <a:endParaRPr lang="en-US" altLang="zh-CN" b="1" smtClean="0">
              <a:ea typeface="宋体" charset="-122"/>
            </a:endParaRPr>
          </a:p>
          <a:p>
            <a:pPr eaLnBrk="1" hangingPunct="1"/>
            <a:endParaRPr lang="en-US" altLang="zh-CN" b="1" smtClean="0">
              <a:ea typeface="宋体" charset="-122"/>
            </a:endParaRPr>
          </a:p>
          <a:p>
            <a:pPr eaLnBrk="1" hangingPunct="1"/>
            <a:r>
              <a:rPr lang="en-US" altLang="zh-CN" b="1" smtClean="0">
                <a:ea typeface="宋体" charset="-122"/>
              </a:rPr>
              <a:t>class HeroNode2(hNo: Int, hName: String, hNickName: String) {</a:t>
            </a:r>
          </a:p>
          <a:p>
            <a:pPr eaLnBrk="1" hangingPunct="1"/>
            <a:r>
              <a:rPr lang="en-US" altLang="zh-CN" b="1" smtClean="0">
                <a:ea typeface="宋体" charset="-122"/>
              </a:rPr>
              <a:t>  var no: Int = hNo</a:t>
            </a:r>
          </a:p>
          <a:p>
            <a:pPr eaLnBrk="1" hangingPunct="1"/>
            <a:r>
              <a:rPr lang="en-US" altLang="zh-CN" b="1" smtClean="0">
                <a:ea typeface="宋体" charset="-122"/>
              </a:rPr>
              <a:t>  var name: String = hName</a:t>
            </a:r>
          </a:p>
          <a:p>
            <a:pPr eaLnBrk="1" hangingPunct="1"/>
            <a:r>
              <a:rPr lang="en-US" altLang="zh-CN" b="1" smtClean="0">
                <a:ea typeface="宋体" charset="-122"/>
              </a:rPr>
              <a:t>  var nickName: String = hNickName</a:t>
            </a:r>
          </a:p>
          <a:p>
            <a:pPr eaLnBrk="1" hangingPunct="1"/>
            <a:r>
              <a:rPr lang="en-US" altLang="zh-CN" b="1" smtClean="0">
                <a:ea typeface="宋体" charset="-122"/>
              </a:rPr>
              <a:t>  var next: HeroNode2 = null</a:t>
            </a:r>
          </a:p>
          <a:p>
            <a:pPr eaLnBrk="1" hangingPunct="1"/>
            <a:r>
              <a:rPr lang="en-US" altLang="zh-CN" b="1" smtClean="0">
                <a:ea typeface="宋体" charset="-122"/>
              </a:rPr>
              <a:t>  var pre:HeroNode2 = null</a:t>
            </a:r>
          </a:p>
          <a:p>
            <a:pPr eaLnBrk="1" hangingPunct="1"/>
            <a:r>
              <a:rPr lang="en-US" altLang="zh-CN" b="1" smtClean="0">
                <a:ea typeface="宋体" charset="-122"/>
              </a:rPr>
              <a:t>}</a:t>
            </a:r>
          </a:p>
          <a:p>
            <a:pPr eaLnBrk="1" hangingPunct="1"/>
            <a:endParaRPr lang="en-US" altLang="zh-CN" b="1" smtClean="0">
              <a:ea typeface="宋体" charset="-122"/>
            </a:endParaRPr>
          </a:p>
          <a:p>
            <a:pPr eaLnBrk="1" hangingPunct="1"/>
            <a:r>
              <a:rPr lang="en-US" altLang="zh-CN" b="1" smtClean="0">
                <a:ea typeface="宋体" charset="-122"/>
              </a:rPr>
              <a:t>//==================</a:t>
            </a:r>
          </a:p>
          <a:p>
            <a:pPr eaLnBrk="1" hangingPunct="1"/>
            <a:r>
              <a:rPr lang="zh-CN" altLang="en-US" b="1" smtClean="0">
                <a:ea typeface="宋体" charset="-122"/>
              </a:rPr>
              <a:t>新版代码</a:t>
            </a:r>
            <a:r>
              <a:rPr lang="zh-CN" altLang="en-US" smtClean="0">
                <a:ea typeface="宋体" charset="-122"/>
              </a:rPr>
              <a:t>：</a:t>
            </a:r>
            <a:endParaRPr lang="en-US" altLang="zh-CN" smtClean="0">
              <a:ea typeface="宋体" charset="-122"/>
            </a:endParaRP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package com.atguigu.temp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import util.control.Breaks._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object DoubleLinkedListTest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def main(args: Array[String]): Unit = {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    //</a:t>
            </a:r>
            <a:r>
              <a:rPr lang="zh-CN" altLang="en-US" smtClean="0">
                <a:ea typeface="宋体" charset="-122"/>
              </a:rPr>
              <a:t>声明链表</a:t>
            </a:r>
            <a:r>
              <a:rPr lang="en-US" altLang="zh-CN" smtClean="0">
                <a:ea typeface="宋体" charset="-122"/>
              </a:rPr>
              <a:t>,</a:t>
            </a:r>
            <a:r>
              <a:rPr lang="zh-CN" altLang="en-US" smtClean="0">
                <a:ea typeface="宋体" charset="-122"/>
              </a:rPr>
              <a:t>带一个头结点，头结点不保存具体的数据，就是表示这个链表的表头</a:t>
            </a:r>
            <a:r>
              <a:rPr lang="en-US" altLang="zh-CN" smtClean="0">
                <a:ea typeface="宋体" charset="-122"/>
              </a:rPr>
              <a:t>.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val doubleLinkedList = new DoubleLinkedList()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    val hero1 = new HeroNode2(1, "</a:t>
            </a:r>
            <a:r>
              <a:rPr lang="zh-CN" altLang="en-US" smtClean="0">
                <a:ea typeface="宋体" charset="-122"/>
              </a:rPr>
              <a:t>宋江</a:t>
            </a:r>
            <a:r>
              <a:rPr lang="en-US" altLang="zh-CN" smtClean="0">
                <a:ea typeface="宋体" charset="-122"/>
              </a:rPr>
              <a:t>~", "</a:t>
            </a:r>
            <a:r>
              <a:rPr lang="zh-CN" altLang="en-US" smtClean="0">
                <a:ea typeface="宋体" charset="-122"/>
              </a:rPr>
              <a:t>及时雨</a:t>
            </a:r>
            <a:r>
              <a:rPr lang="en-US" altLang="zh-CN" smtClean="0">
                <a:ea typeface="宋体" charset="-122"/>
              </a:rPr>
              <a:t>")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val hero2 = new HeroNode2(2, "</a:t>
            </a:r>
            <a:r>
              <a:rPr lang="zh-CN" altLang="en-US" smtClean="0">
                <a:ea typeface="宋体" charset="-122"/>
              </a:rPr>
              <a:t>卢俊义</a:t>
            </a:r>
            <a:r>
              <a:rPr lang="en-US" altLang="zh-CN" smtClean="0">
                <a:ea typeface="宋体" charset="-122"/>
              </a:rPr>
              <a:t>", "</a:t>
            </a:r>
            <a:r>
              <a:rPr lang="zh-CN" altLang="en-US" smtClean="0">
                <a:ea typeface="宋体" charset="-122"/>
              </a:rPr>
              <a:t>玉麒麟</a:t>
            </a:r>
            <a:r>
              <a:rPr lang="en-US" altLang="zh-CN" smtClean="0">
                <a:ea typeface="宋体" charset="-122"/>
              </a:rPr>
              <a:t>")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val hero3 = new HeroNode2(10, "</a:t>
            </a:r>
            <a:r>
              <a:rPr lang="zh-CN" altLang="en-US" smtClean="0">
                <a:ea typeface="宋体" charset="-122"/>
              </a:rPr>
              <a:t>林冲</a:t>
            </a:r>
            <a:r>
              <a:rPr lang="en-US" altLang="zh-CN" smtClean="0">
                <a:ea typeface="宋体" charset="-122"/>
              </a:rPr>
              <a:t>", "</a:t>
            </a:r>
            <a:r>
              <a:rPr lang="zh-CN" altLang="en-US" smtClean="0">
                <a:ea typeface="宋体" charset="-122"/>
              </a:rPr>
              <a:t>豹子头</a:t>
            </a:r>
            <a:r>
              <a:rPr lang="en-US" altLang="zh-CN" smtClean="0">
                <a:ea typeface="宋体" charset="-122"/>
              </a:rPr>
              <a:t>")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val hero4 = new HeroNode2(3, "</a:t>
            </a:r>
            <a:r>
              <a:rPr lang="zh-CN" altLang="en-US" smtClean="0">
                <a:ea typeface="宋体" charset="-122"/>
              </a:rPr>
              <a:t>吴用</a:t>
            </a:r>
            <a:r>
              <a:rPr lang="en-US" altLang="zh-CN" smtClean="0">
                <a:ea typeface="宋体" charset="-122"/>
              </a:rPr>
              <a:t>", "</a:t>
            </a:r>
            <a:r>
              <a:rPr lang="zh-CN" altLang="en-US" smtClean="0">
                <a:ea typeface="宋体" charset="-122"/>
              </a:rPr>
              <a:t>智多星</a:t>
            </a:r>
            <a:r>
              <a:rPr lang="en-US" altLang="zh-CN" smtClean="0">
                <a:ea typeface="宋体" charset="-122"/>
              </a:rPr>
              <a:t>")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val hero5 = new HeroNode2(3, "</a:t>
            </a:r>
            <a:r>
              <a:rPr lang="zh-CN" altLang="en-US" smtClean="0">
                <a:ea typeface="宋体" charset="-122"/>
              </a:rPr>
              <a:t>吴用</a:t>
            </a:r>
            <a:r>
              <a:rPr lang="en-US" altLang="zh-CN" smtClean="0">
                <a:ea typeface="宋体" charset="-122"/>
              </a:rPr>
              <a:t>~", "</a:t>
            </a:r>
            <a:r>
              <a:rPr lang="zh-CN" altLang="en-US" smtClean="0">
                <a:ea typeface="宋体" charset="-122"/>
              </a:rPr>
              <a:t>智多星</a:t>
            </a:r>
            <a:r>
              <a:rPr lang="en-US" altLang="zh-CN" smtClean="0">
                <a:ea typeface="宋体" charset="-122"/>
              </a:rPr>
              <a:t>~")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doubleLinkedList.insertHeroNode2(hero1)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doubleLinkedList.insertHeroNode2(hero2)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doubleLinkedList.insertHeroNode2(hero3)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doubleLinkedList.insertHeroNode2(hero4)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doubleLinkedList.insertHeroNode2(hero5)//</a:t>
            </a:r>
            <a:r>
              <a:rPr lang="zh-CN" altLang="en-US" smtClean="0">
                <a:ea typeface="宋体" charset="-122"/>
              </a:rPr>
              <a:t>会报告重复编号的英雄</a:t>
            </a:r>
          </a:p>
          <a:p>
            <a:pPr eaLnBrk="1" hangingPunct="1"/>
            <a:endParaRPr lang="zh-CN" altLang="en-US" smtClean="0">
              <a:ea typeface="宋体" charset="-122"/>
            </a:endParaRPr>
          </a:p>
          <a:p>
            <a:pPr eaLnBrk="1" hangingPunct="1"/>
            <a:r>
              <a:rPr lang="zh-CN" altLang="en-US" smtClean="0">
                <a:ea typeface="宋体" charset="-122"/>
              </a:rPr>
              <a:t>    </a:t>
            </a:r>
            <a:r>
              <a:rPr lang="en-US" altLang="zh-CN" smtClean="0">
                <a:ea typeface="宋体" charset="-122"/>
              </a:rPr>
              <a:t>doubleLinkedList.listHeros()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    doubleLinkedList.delHero(3)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println("\n---</a:t>
            </a:r>
            <a:r>
              <a:rPr lang="zh-CN" altLang="en-US" smtClean="0">
                <a:ea typeface="宋体" charset="-122"/>
              </a:rPr>
              <a:t>删除了</a:t>
            </a:r>
            <a:r>
              <a:rPr lang="en-US" altLang="zh-CN" smtClean="0">
                <a:ea typeface="宋体" charset="-122"/>
              </a:rPr>
              <a:t>3---")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doubleLinkedList.listHeros()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    doubleLinkedList.delHero(10)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println("\n---</a:t>
            </a:r>
            <a:r>
              <a:rPr lang="zh-CN" altLang="en-US" smtClean="0">
                <a:ea typeface="宋体" charset="-122"/>
              </a:rPr>
              <a:t>删除了</a:t>
            </a:r>
            <a:r>
              <a:rPr lang="en-US" altLang="zh-CN" smtClean="0">
                <a:ea typeface="宋体" charset="-122"/>
              </a:rPr>
              <a:t>10---")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doubleLinkedList.listHeros()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    val hero6 =  new HeroNode2(11, "</a:t>
            </a:r>
            <a:r>
              <a:rPr lang="zh-CN" altLang="en-US" smtClean="0">
                <a:ea typeface="宋体" charset="-122"/>
              </a:rPr>
              <a:t>鲁智深</a:t>
            </a:r>
            <a:r>
              <a:rPr lang="en-US" altLang="zh-CN" smtClean="0">
                <a:ea typeface="宋体" charset="-122"/>
              </a:rPr>
              <a:t>", "</a:t>
            </a:r>
            <a:r>
              <a:rPr lang="zh-CN" altLang="en-US" smtClean="0">
                <a:ea typeface="宋体" charset="-122"/>
              </a:rPr>
              <a:t>花和尚</a:t>
            </a:r>
            <a:r>
              <a:rPr lang="en-US" altLang="zh-CN" smtClean="0">
                <a:ea typeface="宋体" charset="-122"/>
              </a:rPr>
              <a:t>")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doubleLinkedList.insertHeroNode2(hero6)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println("\n</a:t>
            </a:r>
            <a:r>
              <a:rPr lang="zh-CN" altLang="en-US" smtClean="0">
                <a:ea typeface="宋体" charset="-122"/>
              </a:rPr>
              <a:t>增加了一个英雄</a:t>
            </a:r>
            <a:r>
              <a:rPr lang="en-US" altLang="zh-CN" smtClean="0">
                <a:ea typeface="宋体" charset="-122"/>
              </a:rPr>
              <a:t>")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doubleLinkedList.listHeros()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    doubleLinkedList.delHero(1)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println("\n---</a:t>
            </a:r>
            <a:r>
              <a:rPr lang="zh-CN" altLang="en-US" smtClean="0">
                <a:ea typeface="宋体" charset="-122"/>
              </a:rPr>
              <a:t>删除了</a:t>
            </a:r>
            <a:r>
              <a:rPr lang="en-US" altLang="zh-CN" smtClean="0">
                <a:ea typeface="宋体" charset="-122"/>
              </a:rPr>
              <a:t>1---")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doubleLinkedList.listHeros()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}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}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class DoubleLinkedList {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  //</a:t>
            </a:r>
            <a:r>
              <a:rPr lang="zh-CN" altLang="en-US" smtClean="0">
                <a:ea typeface="宋体" charset="-122"/>
              </a:rPr>
              <a:t>初始化一个头节点</a:t>
            </a:r>
          </a:p>
          <a:p>
            <a:pPr eaLnBrk="1" hangingPunct="1"/>
            <a:r>
              <a:rPr lang="zh-CN" altLang="en-US" smtClean="0">
                <a:ea typeface="宋体" charset="-122"/>
              </a:rPr>
              <a:t>  </a:t>
            </a:r>
            <a:r>
              <a:rPr lang="en-US" altLang="zh-CN" smtClean="0">
                <a:ea typeface="宋体" charset="-122"/>
              </a:rPr>
              <a:t>val head = new HeroNode2(0, "", "")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  //</a:t>
            </a:r>
            <a:r>
              <a:rPr lang="zh-CN" altLang="en-US" smtClean="0">
                <a:ea typeface="宋体" charset="-122"/>
              </a:rPr>
              <a:t>方法，遍历链表</a:t>
            </a:r>
          </a:p>
          <a:p>
            <a:pPr eaLnBrk="1" hangingPunct="1"/>
            <a:r>
              <a:rPr lang="zh-CN" altLang="en-US" smtClean="0">
                <a:ea typeface="宋体" charset="-122"/>
              </a:rPr>
              <a:t>  </a:t>
            </a:r>
            <a:r>
              <a:rPr lang="en-US" altLang="zh-CN" smtClean="0">
                <a:ea typeface="宋体" charset="-122"/>
              </a:rPr>
              <a:t>//</a:t>
            </a:r>
            <a:r>
              <a:rPr lang="zh-CN" altLang="en-US" smtClean="0">
                <a:ea typeface="宋体" charset="-122"/>
              </a:rPr>
              <a:t>显示</a:t>
            </a:r>
            <a:r>
              <a:rPr lang="en-US" altLang="zh-CN" smtClean="0">
                <a:ea typeface="宋体" charset="-122"/>
              </a:rPr>
              <a:t>,</a:t>
            </a:r>
            <a:r>
              <a:rPr lang="zh-CN" altLang="en-US" smtClean="0">
                <a:ea typeface="宋体" charset="-122"/>
              </a:rPr>
              <a:t>所有的英雄</a:t>
            </a:r>
            <a:r>
              <a:rPr lang="en-US" altLang="zh-CN" smtClean="0">
                <a:ea typeface="宋体" charset="-122"/>
              </a:rPr>
              <a:t>,</a:t>
            </a:r>
            <a:r>
              <a:rPr lang="zh-CN" altLang="en-US" smtClean="0">
                <a:ea typeface="宋体" charset="-122"/>
              </a:rPr>
              <a:t>需要链表头</a:t>
            </a:r>
          </a:p>
          <a:p>
            <a:pPr eaLnBrk="1" hangingPunct="1"/>
            <a:r>
              <a:rPr lang="zh-CN" altLang="en-US" smtClean="0">
                <a:ea typeface="宋体" charset="-122"/>
              </a:rPr>
              <a:t>  </a:t>
            </a:r>
            <a:r>
              <a:rPr lang="en-US" altLang="zh-CN" smtClean="0">
                <a:ea typeface="宋体" charset="-122"/>
              </a:rPr>
              <a:t>def listHeros(): Unit =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var temp = head.next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breakable{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while (true)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  if (temp == null)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    break()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  }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  printf("\n~~</a:t>
            </a:r>
            <a:r>
              <a:rPr lang="zh-CN" altLang="en-US" smtClean="0">
                <a:ea typeface="宋体" charset="-122"/>
              </a:rPr>
              <a:t>编号</a:t>
            </a:r>
            <a:r>
              <a:rPr lang="en-US" altLang="zh-CN" smtClean="0">
                <a:ea typeface="宋体" charset="-122"/>
              </a:rPr>
              <a:t>=%d </a:t>
            </a:r>
            <a:r>
              <a:rPr lang="zh-CN" altLang="en-US" smtClean="0">
                <a:ea typeface="宋体" charset="-122"/>
              </a:rPr>
              <a:t>名字</a:t>
            </a:r>
            <a:r>
              <a:rPr lang="en-US" altLang="zh-CN" smtClean="0">
                <a:ea typeface="宋体" charset="-122"/>
              </a:rPr>
              <a:t>=%s </a:t>
            </a:r>
            <a:r>
              <a:rPr lang="zh-CN" altLang="en-US" smtClean="0">
                <a:ea typeface="宋体" charset="-122"/>
              </a:rPr>
              <a:t>外号</a:t>
            </a:r>
            <a:r>
              <a:rPr lang="en-US" altLang="zh-CN" smtClean="0">
                <a:ea typeface="宋体" charset="-122"/>
              </a:rPr>
              <a:t>=%s -&gt; \t", temp.no, temp.name, temp.nickName)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  temp = temp.next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}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}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}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  //</a:t>
            </a:r>
            <a:r>
              <a:rPr lang="zh-CN" altLang="en-US" smtClean="0">
                <a:ea typeface="宋体" charset="-122"/>
              </a:rPr>
              <a:t>我们认为链表可以一直增长，当然也可以设置大小</a:t>
            </a:r>
            <a:r>
              <a:rPr lang="en-US" altLang="zh-CN" smtClean="0">
                <a:ea typeface="宋体" charset="-122"/>
              </a:rPr>
              <a:t>.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def insertHeroNode(newHeroNode : HeroNode2) =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var temp = head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breakable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while (true)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  if (temp.next == null)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    break()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  }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  temp = temp.next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}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}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temp.next = newHeroNode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newHeroNode.pre = temp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}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  //</a:t>
            </a:r>
            <a:r>
              <a:rPr lang="zh-CN" altLang="en-US" smtClean="0">
                <a:ea typeface="宋体" charset="-122"/>
              </a:rPr>
              <a:t>安</a:t>
            </a:r>
            <a:r>
              <a:rPr lang="en-US" altLang="zh-CN" smtClean="0">
                <a:ea typeface="宋体" charset="-122"/>
              </a:rPr>
              <a:t>no</a:t>
            </a:r>
            <a:r>
              <a:rPr lang="zh-CN" altLang="en-US" smtClean="0">
                <a:ea typeface="宋体" charset="-122"/>
              </a:rPr>
              <a:t>的从小到大排序的方式插入</a:t>
            </a:r>
            <a:r>
              <a:rPr lang="en-US" altLang="zh-CN" smtClean="0">
                <a:ea typeface="宋体" charset="-122"/>
              </a:rPr>
              <a:t>.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def insertHeroNode2(newHeroNode : HeroNode2) =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var temp = head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var isExist = false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if (temp.next == null)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//</a:t>
            </a:r>
            <a:r>
              <a:rPr lang="zh-CN" altLang="en-US" smtClean="0">
                <a:ea typeface="宋体" charset="-122"/>
              </a:rPr>
              <a:t>说明这是一个空链表</a:t>
            </a:r>
          </a:p>
          <a:p>
            <a:pPr eaLnBrk="1" hangingPunct="1"/>
            <a:r>
              <a:rPr lang="zh-CN" altLang="en-US" smtClean="0">
                <a:ea typeface="宋体" charset="-122"/>
              </a:rPr>
              <a:t>      </a:t>
            </a:r>
            <a:r>
              <a:rPr lang="en-US" altLang="zh-CN" smtClean="0">
                <a:ea typeface="宋体" charset="-122"/>
              </a:rPr>
              <a:t>temp.next = newHeroNode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newHeroNode.pre = temp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} else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breakable{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  while (true)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    if (temp.next == null)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      break()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    }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    if (temp.next.no &gt; newHeroNode.no)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      break() //</a:t>
            </a:r>
            <a:r>
              <a:rPr lang="zh-CN" altLang="en-US" smtClean="0">
                <a:ea typeface="宋体" charset="-122"/>
              </a:rPr>
              <a:t>找到位置</a:t>
            </a:r>
            <a:r>
              <a:rPr lang="en-US" altLang="zh-CN" smtClean="0">
                <a:ea typeface="宋体" charset="-122"/>
              </a:rPr>
              <a:t>,</a:t>
            </a:r>
            <a:r>
              <a:rPr lang="zh-CN" altLang="en-US" smtClean="0">
                <a:ea typeface="宋体" charset="-122"/>
              </a:rPr>
              <a:t>就应该插入到</a:t>
            </a:r>
            <a:r>
              <a:rPr lang="en-US" altLang="zh-CN" smtClean="0">
                <a:ea typeface="宋体" charset="-122"/>
              </a:rPr>
              <a:t>temp</a:t>
            </a:r>
            <a:r>
              <a:rPr lang="zh-CN" altLang="en-US" smtClean="0">
                <a:ea typeface="宋体" charset="-122"/>
              </a:rPr>
              <a:t>这个结点的后面</a:t>
            </a:r>
          </a:p>
          <a:p>
            <a:pPr eaLnBrk="1" hangingPunct="1"/>
            <a:r>
              <a:rPr lang="zh-CN" altLang="en-US" smtClean="0">
                <a:ea typeface="宋体" charset="-122"/>
              </a:rPr>
              <a:t>          </a:t>
            </a:r>
            <a:r>
              <a:rPr lang="en-US" altLang="zh-CN" smtClean="0">
                <a:ea typeface="宋体" charset="-122"/>
              </a:rPr>
              <a:t>} else if (temp.next.no == newHeroNode.no)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      isExist = true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      printf("</a:t>
            </a:r>
            <a:r>
              <a:rPr lang="zh-CN" altLang="en-US" smtClean="0">
                <a:ea typeface="宋体" charset="-122"/>
              </a:rPr>
              <a:t>不能添加重复的编号英雄</a:t>
            </a:r>
            <a:r>
              <a:rPr lang="en-US" altLang="zh-CN" smtClean="0">
                <a:ea typeface="宋体" charset="-122"/>
              </a:rPr>
              <a:t>%d", newHeroNode.no)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      break()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    }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    temp = temp.next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  }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}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      if (!isExist)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  //</a:t>
            </a:r>
            <a:r>
              <a:rPr lang="zh-CN" altLang="en-US" smtClean="0">
                <a:ea typeface="宋体" charset="-122"/>
              </a:rPr>
              <a:t>你会发现，可以和上面的空链表情况整合在一起了</a:t>
            </a:r>
            <a:r>
              <a:rPr lang="en-US" altLang="zh-CN" smtClean="0">
                <a:ea typeface="宋体" charset="-122"/>
              </a:rPr>
              <a:t>.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  //</a:t>
            </a:r>
            <a:r>
              <a:rPr lang="zh-CN" altLang="en-US" smtClean="0">
                <a:ea typeface="宋体" charset="-122"/>
              </a:rPr>
              <a:t>所以上面的代码还可以优化一把，请同学们自己完成</a:t>
            </a:r>
          </a:p>
          <a:p>
            <a:pPr eaLnBrk="1" hangingPunct="1"/>
            <a:r>
              <a:rPr lang="zh-CN" altLang="en-US" smtClean="0">
                <a:ea typeface="宋体" charset="-122"/>
              </a:rPr>
              <a:t>        </a:t>
            </a:r>
            <a:r>
              <a:rPr lang="en-US" altLang="zh-CN" smtClean="0">
                <a:ea typeface="宋体" charset="-122"/>
              </a:rPr>
              <a:t>newHeroNode.next = temp.next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  newHeroNode.pre = temp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  temp.next = newHeroNode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  if (newHeroNode.next != null)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    newHeroNode.next.pre = newHeroNode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  }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}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}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}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  //</a:t>
            </a:r>
            <a:r>
              <a:rPr lang="zh-CN" altLang="en-US" smtClean="0">
                <a:ea typeface="宋体" charset="-122"/>
              </a:rPr>
              <a:t>按照某个</a:t>
            </a:r>
            <a:r>
              <a:rPr lang="en-US" altLang="zh-CN" smtClean="0">
                <a:ea typeface="宋体" charset="-122"/>
              </a:rPr>
              <a:t>id</a:t>
            </a:r>
            <a:r>
              <a:rPr lang="zh-CN" altLang="en-US" smtClean="0">
                <a:ea typeface="宋体" charset="-122"/>
              </a:rPr>
              <a:t>删除英雄</a:t>
            </a:r>
          </a:p>
          <a:p>
            <a:pPr eaLnBrk="1" hangingPunct="1"/>
            <a:r>
              <a:rPr lang="zh-CN" altLang="en-US" smtClean="0">
                <a:ea typeface="宋体" charset="-122"/>
              </a:rPr>
              <a:t>  </a:t>
            </a:r>
            <a:r>
              <a:rPr lang="en-US" altLang="zh-CN" smtClean="0">
                <a:ea typeface="宋体" charset="-122"/>
              </a:rPr>
              <a:t>def delHero(no:Int): Unit = {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    //</a:t>
            </a:r>
            <a:r>
              <a:rPr lang="zh-CN" altLang="en-US" smtClean="0">
                <a:ea typeface="宋体" charset="-122"/>
              </a:rPr>
              <a:t>注意对双向链表而言，可以直接判断</a:t>
            </a:r>
            <a:r>
              <a:rPr lang="en-US" altLang="zh-CN" smtClean="0">
                <a:ea typeface="宋体" charset="-122"/>
              </a:rPr>
              <a:t>temp</a:t>
            </a:r>
            <a:r>
              <a:rPr lang="zh-CN" altLang="en-US" smtClean="0">
                <a:ea typeface="宋体" charset="-122"/>
              </a:rPr>
              <a:t>是不是要删除的结点</a:t>
            </a:r>
          </a:p>
          <a:p>
            <a:pPr eaLnBrk="1" hangingPunct="1"/>
            <a:r>
              <a:rPr lang="zh-CN" altLang="en-US" smtClean="0">
                <a:ea typeface="宋体" charset="-122"/>
              </a:rPr>
              <a:t>    </a:t>
            </a:r>
            <a:r>
              <a:rPr lang="en-US" altLang="zh-CN" smtClean="0">
                <a:ea typeface="宋体" charset="-122"/>
              </a:rPr>
              <a:t>var temp = head.next //</a:t>
            </a:r>
            <a:r>
              <a:rPr lang="zh-CN" altLang="en-US" smtClean="0">
                <a:ea typeface="宋体" charset="-122"/>
              </a:rPr>
              <a:t>注意这里是 </a:t>
            </a:r>
            <a:r>
              <a:rPr lang="en-US" altLang="zh-CN" smtClean="0">
                <a:ea typeface="宋体" charset="-122"/>
              </a:rPr>
              <a:t>temp := head.Next,</a:t>
            </a:r>
            <a:r>
              <a:rPr lang="zh-CN" altLang="en-US" smtClean="0">
                <a:ea typeface="宋体" charset="-122"/>
              </a:rPr>
              <a:t>不是 </a:t>
            </a:r>
            <a:r>
              <a:rPr lang="en-US" altLang="zh-CN" smtClean="0">
                <a:ea typeface="宋体" charset="-122"/>
              </a:rPr>
              <a:t>temp := head!!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if (temp == null)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printf("</a:t>
            </a:r>
            <a:r>
              <a:rPr lang="zh-CN" altLang="en-US" smtClean="0">
                <a:ea typeface="宋体" charset="-122"/>
              </a:rPr>
              <a:t>是个空链表</a:t>
            </a:r>
            <a:r>
              <a:rPr lang="en-US" altLang="zh-CN" smtClean="0">
                <a:ea typeface="宋体" charset="-122"/>
              </a:rPr>
              <a:t>,</a:t>
            </a:r>
            <a:r>
              <a:rPr lang="zh-CN" altLang="en-US" smtClean="0">
                <a:ea typeface="宋体" charset="-122"/>
              </a:rPr>
              <a:t>你删除的</a:t>
            </a:r>
            <a:r>
              <a:rPr lang="en-US" altLang="zh-CN" smtClean="0">
                <a:ea typeface="宋体" charset="-122"/>
              </a:rPr>
              <a:t>%d</a:t>
            </a:r>
            <a:r>
              <a:rPr lang="zh-CN" altLang="en-US" smtClean="0">
                <a:ea typeface="宋体" charset="-122"/>
              </a:rPr>
              <a:t>不存在</a:t>
            </a:r>
            <a:r>
              <a:rPr lang="en-US" altLang="zh-CN" smtClean="0">
                <a:ea typeface="宋体" charset="-122"/>
              </a:rPr>
              <a:t>", no)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return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}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//</a:t>
            </a:r>
            <a:r>
              <a:rPr lang="zh-CN" altLang="en-US" smtClean="0">
                <a:ea typeface="宋体" charset="-122"/>
              </a:rPr>
              <a:t>直接找到这个结点</a:t>
            </a:r>
            <a:r>
              <a:rPr lang="en-US" altLang="zh-CN" smtClean="0">
                <a:ea typeface="宋体" charset="-122"/>
              </a:rPr>
              <a:t>,</a:t>
            </a:r>
            <a:r>
              <a:rPr lang="zh-CN" altLang="en-US" smtClean="0">
                <a:ea typeface="宋体" charset="-122"/>
              </a:rPr>
              <a:t>然后自己删除自己</a:t>
            </a:r>
          </a:p>
          <a:p>
            <a:pPr eaLnBrk="1" hangingPunct="1"/>
            <a:r>
              <a:rPr lang="zh-CN" altLang="en-US" smtClean="0">
                <a:ea typeface="宋体" charset="-122"/>
              </a:rPr>
              <a:t>    </a:t>
            </a:r>
            <a:r>
              <a:rPr lang="en-US" altLang="zh-CN" smtClean="0">
                <a:ea typeface="宋体" charset="-122"/>
              </a:rPr>
              <a:t>breakable{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while (true)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  if (temp==null || temp.no == no)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    break()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  }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  temp = temp.next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}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}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    if (temp != null) { //</a:t>
            </a:r>
            <a:r>
              <a:rPr lang="zh-CN" altLang="en-US" smtClean="0">
                <a:ea typeface="宋体" charset="-122"/>
              </a:rPr>
              <a:t>说明找到了</a:t>
            </a:r>
            <a:r>
              <a:rPr lang="en-US" altLang="zh-CN" smtClean="0">
                <a:ea typeface="宋体" charset="-122"/>
              </a:rPr>
              <a:t>.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//</a:t>
            </a:r>
            <a:r>
              <a:rPr lang="zh-CN" altLang="en-US" smtClean="0">
                <a:ea typeface="宋体" charset="-122"/>
              </a:rPr>
              <a:t>删除自己</a:t>
            </a:r>
          </a:p>
          <a:p>
            <a:pPr eaLnBrk="1" hangingPunct="1"/>
            <a:r>
              <a:rPr lang="zh-CN" altLang="en-US" smtClean="0">
                <a:ea typeface="宋体" charset="-122"/>
              </a:rPr>
              <a:t>      </a:t>
            </a:r>
            <a:r>
              <a:rPr lang="en-US" altLang="zh-CN" smtClean="0">
                <a:ea typeface="宋体" charset="-122"/>
              </a:rPr>
              <a:t>temp.pre.next = temp.next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if (temp.next != null) { //</a:t>
            </a:r>
            <a:r>
              <a:rPr lang="zh-CN" altLang="en-US" smtClean="0">
                <a:ea typeface="宋体" charset="-122"/>
              </a:rPr>
              <a:t>有必要加上这个条件</a:t>
            </a:r>
          </a:p>
          <a:p>
            <a:pPr eaLnBrk="1" hangingPunct="1"/>
            <a:r>
              <a:rPr lang="zh-CN" altLang="en-US" smtClean="0">
                <a:ea typeface="宋体" charset="-122"/>
              </a:rPr>
              <a:t>        </a:t>
            </a:r>
            <a:r>
              <a:rPr lang="en-US" altLang="zh-CN" smtClean="0">
                <a:ea typeface="宋体" charset="-122"/>
              </a:rPr>
              <a:t>temp.next.pre = temp.pre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}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}else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printf("</a:t>
            </a:r>
            <a:r>
              <a:rPr lang="zh-CN" altLang="en-US" smtClean="0">
                <a:ea typeface="宋体" charset="-122"/>
              </a:rPr>
              <a:t>你删除的</a:t>
            </a:r>
            <a:r>
              <a:rPr lang="en-US" altLang="zh-CN" smtClean="0">
                <a:ea typeface="宋体" charset="-122"/>
              </a:rPr>
              <a:t>%d</a:t>
            </a:r>
            <a:r>
              <a:rPr lang="zh-CN" altLang="en-US" smtClean="0">
                <a:ea typeface="宋体" charset="-122"/>
              </a:rPr>
              <a:t>不存在</a:t>
            </a:r>
            <a:r>
              <a:rPr lang="en-US" altLang="zh-CN" smtClean="0">
                <a:ea typeface="宋体" charset="-122"/>
              </a:rPr>
              <a:t>", no)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}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  }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  //</a:t>
            </a:r>
            <a:r>
              <a:rPr lang="zh-CN" altLang="en-US" smtClean="0">
                <a:ea typeface="宋体" charset="-122"/>
              </a:rPr>
              <a:t>更新节点自己完成即可</a:t>
            </a:r>
            <a:r>
              <a:rPr lang="en-US" altLang="zh-CN" smtClean="0">
                <a:ea typeface="宋体" charset="-122"/>
              </a:rPr>
              <a:t>...//</a:t>
            </a:r>
            <a:r>
              <a:rPr lang="zh-CN" altLang="en-US" smtClean="0">
                <a:ea typeface="宋体" charset="-122"/>
              </a:rPr>
              <a:t>参考</a:t>
            </a:r>
            <a:r>
              <a:rPr lang="en-US" altLang="zh-CN" smtClean="0">
                <a:ea typeface="宋体" charset="-122"/>
              </a:rPr>
              <a:t>go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}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class HeroNode2(hNo: Int, hName: String, hNickName: String)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val no: Int = hNo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var name: String = hName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var nickName: String = hNickName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var next: HeroNode2 = null //</a:t>
            </a:r>
            <a:r>
              <a:rPr lang="zh-CN" altLang="en-US" smtClean="0">
                <a:ea typeface="宋体" charset="-122"/>
              </a:rPr>
              <a:t>指向后节点</a:t>
            </a:r>
            <a:r>
              <a:rPr lang="en-US" altLang="zh-CN" smtClean="0">
                <a:ea typeface="宋体" charset="-122"/>
              </a:rPr>
              <a:t>.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var pre: HeroNode2 = null //</a:t>
            </a:r>
            <a:r>
              <a:rPr lang="zh-CN" altLang="en-US" smtClean="0">
                <a:ea typeface="宋体" charset="-122"/>
              </a:rPr>
              <a:t>指向前一个节点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}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640B4E-3909-4A33-A460-3E537D343403}" type="slidenum">
              <a:rPr lang="zh-CN" altLang="en-US" smtClean="0"/>
              <a:pPr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264014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517525" y="685800"/>
            <a:ext cx="58229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altLang="zh-CN" smtClean="0">
              <a:ea typeface="宋体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640B4E-3909-4A33-A460-3E537D343403}" type="slidenum">
              <a:rPr lang="zh-CN" altLang="en-US" smtClean="0"/>
              <a:pPr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264014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517525" y="685800"/>
            <a:ext cx="58229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altLang="zh-CN" smtClean="0">
              <a:ea typeface="宋体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640B4E-3909-4A33-A460-3E537D343403}" type="slidenum">
              <a:rPr lang="zh-CN" altLang="en-US" smtClean="0"/>
              <a:pPr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264014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517525" y="685800"/>
            <a:ext cx="58229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smtClean="0">
                <a:ea typeface="宋体" charset="-122"/>
              </a:rPr>
              <a:t>代码</a:t>
            </a:r>
            <a:endParaRPr lang="en-US" altLang="zh-CN" smtClean="0">
              <a:ea typeface="宋体" charset="-122"/>
            </a:endParaRP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package com.atguigu.temp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import util.control.Breaks._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object Josephu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def main(args: Array[String]): Unit =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val boyGame = new BoyGame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boyGame.addBoy(7)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boyGame.showBoy()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boyGame.countBoy(5, 3, 7)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  }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}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class Boy(bNo: Int)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val no = bNo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var next: Boy = null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}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class BoyGame {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  //</a:t>
            </a:r>
            <a:r>
              <a:rPr lang="zh-CN" altLang="en-US" smtClean="0">
                <a:ea typeface="宋体" charset="-122"/>
              </a:rPr>
              <a:t>初始化一个</a:t>
            </a:r>
            <a:r>
              <a:rPr lang="en-US" altLang="zh-CN" smtClean="0">
                <a:ea typeface="宋体" charset="-122"/>
              </a:rPr>
              <a:t>, next = null, </a:t>
            </a:r>
            <a:r>
              <a:rPr lang="zh-CN" altLang="en-US" smtClean="0">
                <a:ea typeface="宋体" charset="-122"/>
              </a:rPr>
              <a:t>表示没有小孩</a:t>
            </a:r>
          </a:p>
          <a:p>
            <a:pPr eaLnBrk="1" hangingPunct="1"/>
            <a:r>
              <a:rPr lang="zh-CN" altLang="en-US" smtClean="0">
                <a:ea typeface="宋体" charset="-122"/>
              </a:rPr>
              <a:t>  </a:t>
            </a:r>
            <a:r>
              <a:rPr lang="en-US" altLang="zh-CN" smtClean="0">
                <a:ea typeface="宋体" charset="-122"/>
              </a:rPr>
              <a:t>var first: Boy = new Boy(-1)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  //</a:t>
            </a:r>
            <a:r>
              <a:rPr lang="zh-CN" altLang="en-US" smtClean="0">
                <a:ea typeface="宋体" charset="-122"/>
              </a:rPr>
              <a:t>添加小孩到游戏</a:t>
            </a:r>
          </a:p>
          <a:p>
            <a:pPr eaLnBrk="1" hangingPunct="1"/>
            <a:r>
              <a:rPr lang="zh-CN" altLang="en-US" smtClean="0">
                <a:ea typeface="宋体" charset="-122"/>
              </a:rPr>
              <a:t>  </a:t>
            </a:r>
            <a:r>
              <a:rPr lang="en-US" altLang="zh-CN" smtClean="0">
                <a:ea typeface="宋体" charset="-122"/>
              </a:rPr>
              <a:t>def addBoy(nums: Int): Unit = {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    if (nums &lt; 1)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println("</a:t>
            </a:r>
            <a:r>
              <a:rPr lang="zh-CN" altLang="en-US" smtClean="0">
                <a:ea typeface="宋体" charset="-122"/>
              </a:rPr>
              <a:t>不能小于</a:t>
            </a:r>
            <a:r>
              <a:rPr lang="en-US" altLang="zh-CN" smtClean="0">
                <a:ea typeface="宋体" charset="-122"/>
              </a:rPr>
              <a:t>1")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return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}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var curBoy: Boy = null // </a:t>
            </a:r>
            <a:r>
              <a:rPr lang="zh-CN" altLang="en-US" smtClean="0">
                <a:ea typeface="宋体" charset="-122"/>
              </a:rPr>
              <a:t>这个作为辅助</a:t>
            </a:r>
          </a:p>
          <a:p>
            <a:pPr eaLnBrk="1" hangingPunct="1"/>
            <a:r>
              <a:rPr lang="zh-CN" altLang="en-US" smtClean="0">
                <a:ea typeface="宋体" charset="-122"/>
              </a:rPr>
              <a:t>    </a:t>
            </a:r>
            <a:r>
              <a:rPr lang="en-US" altLang="zh-CN" smtClean="0">
                <a:ea typeface="宋体" charset="-122"/>
              </a:rPr>
              <a:t>for (i &lt;- 1 to nums) { //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val boy = new Boy(i)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if (i == 1) { //</a:t>
            </a:r>
            <a:r>
              <a:rPr lang="zh-CN" altLang="en-US" smtClean="0">
                <a:ea typeface="宋体" charset="-122"/>
              </a:rPr>
              <a:t>第一个小孩</a:t>
            </a:r>
          </a:p>
          <a:p>
            <a:pPr eaLnBrk="1" hangingPunct="1"/>
            <a:r>
              <a:rPr lang="zh-CN" altLang="en-US" smtClean="0">
                <a:ea typeface="宋体" charset="-122"/>
              </a:rPr>
              <a:t>        </a:t>
            </a:r>
            <a:r>
              <a:rPr lang="en-US" altLang="zh-CN" smtClean="0">
                <a:ea typeface="宋体" charset="-122"/>
              </a:rPr>
              <a:t>first = boy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  first.next = first //</a:t>
            </a:r>
            <a:r>
              <a:rPr lang="zh-CN" altLang="en-US" smtClean="0">
                <a:ea typeface="宋体" charset="-122"/>
              </a:rPr>
              <a:t>形成环形</a:t>
            </a:r>
          </a:p>
          <a:p>
            <a:pPr eaLnBrk="1" hangingPunct="1"/>
            <a:r>
              <a:rPr lang="zh-CN" altLang="en-US" smtClean="0">
                <a:ea typeface="宋体" charset="-122"/>
              </a:rPr>
              <a:t>        </a:t>
            </a:r>
            <a:r>
              <a:rPr lang="en-US" altLang="zh-CN" smtClean="0">
                <a:ea typeface="宋体" charset="-122"/>
              </a:rPr>
              <a:t>//</a:t>
            </a:r>
            <a:r>
              <a:rPr lang="zh-CN" altLang="en-US" smtClean="0">
                <a:ea typeface="宋体" charset="-122"/>
              </a:rPr>
              <a:t>让</a:t>
            </a:r>
            <a:r>
              <a:rPr lang="en-US" altLang="zh-CN" smtClean="0">
                <a:ea typeface="宋体" charset="-122"/>
              </a:rPr>
              <a:t>curBoy</a:t>
            </a:r>
            <a:r>
              <a:rPr lang="zh-CN" altLang="en-US" smtClean="0">
                <a:ea typeface="宋体" charset="-122"/>
              </a:rPr>
              <a:t>指向第一个人，备用</a:t>
            </a:r>
            <a:r>
              <a:rPr lang="en-US" altLang="zh-CN" smtClean="0">
                <a:ea typeface="宋体" charset="-122"/>
              </a:rPr>
              <a:t>.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  curBoy = first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} else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  curBoy.next = boy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  boy.next = first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  curBoy = boy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}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}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  }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  def showBoy(): Unit =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if (this.first.next == null)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println("</a:t>
            </a:r>
            <a:r>
              <a:rPr lang="zh-CN" altLang="en-US" smtClean="0">
                <a:ea typeface="宋体" charset="-122"/>
              </a:rPr>
              <a:t>没有显示的人</a:t>
            </a:r>
            <a:r>
              <a:rPr lang="en-US" altLang="zh-CN" smtClean="0">
                <a:ea typeface="宋体" charset="-122"/>
              </a:rPr>
              <a:t>")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return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}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var cur = first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breakable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//</a:t>
            </a:r>
            <a:r>
              <a:rPr lang="zh-CN" altLang="en-US" smtClean="0">
                <a:ea typeface="宋体" charset="-122"/>
              </a:rPr>
              <a:t>判断是不是到最后</a:t>
            </a:r>
            <a:r>
              <a:rPr lang="en-US" altLang="zh-CN" smtClean="0">
                <a:ea typeface="宋体" charset="-122"/>
              </a:rPr>
              <a:t>.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while (true)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  if (cur.next == first)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    //</a:t>
            </a:r>
            <a:r>
              <a:rPr lang="zh-CN" altLang="en-US" smtClean="0">
                <a:ea typeface="宋体" charset="-122"/>
              </a:rPr>
              <a:t>到最后一个节点</a:t>
            </a:r>
          </a:p>
          <a:p>
            <a:pPr eaLnBrk="1" hangingPunct="1"/>
            <a:r>
              <a:rPr lang="zh-CN" altLang="en-US" smtClean="0">
                <a:ea typeface="宋体" charset="-122"/>
              </a:rPr>
              <a:t>          </a:t>
            </a:r>
            <a:r>
              <a:rPr lang="en-US" altLang="zh-CN" smtClean="0">
                <a:ea typeface="宋体" charset="-122"/>
              </a:rPr>
              <a:t>break()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  }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  printf("</a:t>
            </a:r>
            <a:r>
              <a:rPr lang="zh-CN" altLang="en-US" smtClean="0">
                <a:ea typeface="宋体" charset="-122"/>
              </a:rPr>
              <a:t>小孩的编号</a:t>
            </a:r>
            <a:r>
              <a:rPr lang="en-US" altLang="zh-CN" smtClean="0">
                <a:ea typeface="宋体" charset="-122"/>
              </a:rPr>
              <a:t>=%d\n", cur.no)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  cur = cur.next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}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}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//</a:t>
            </a:r>
            <a:r>
              <a:rPr lang="zh-CN" altLang="en-US" smtClean="0">
                <a:ea typeface="宋体" charset="-122"/>
              </a:rPr>
              <a:t>最后这个小孩输出</a:t>
            </a:r>
          </a:p>
          <a:p>
            <a:pPr eaLnBrk="1" hangingPunct="1"/>
            <a:r>
              <a:rPr lang="zh-CN" altLang="en-US" smtClean="0">
                <a:ea typeface="宋体" charset="-122"/>
              </a:rPr>
              <a:t>    </a:t>
            </a:r>
            <a:r>
              <a:rPr lang="en-US" altLang="zh-CN" smtClean="0">
                <a:ea typeface="宋体" charset="-122"/>
              </a:rPr>
              <a:t>printf("</a:t>
            </a:r>
            <a:r>
              <a:rPr lang="zh-CN" altLang="en-US" smtClean="0">
                <a:ea typeface="宋体" charset="-122"/>
              </a:rPr>
              <a:t>小孩的编号</a:t>
            </a:r>
            <a:r>
              <a:rPr lang="en-US" altLang="zh-CN" smtClean="0">
                <a:ea typeface="宋体" charset="-122"/>
              </a:rPr>
              <a:t>=%d \n", cur.no)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}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  //</a:t>
            </a:r>
            <a:r>
              <a:rPr lang="zh-CN" altLang="en-US" smtClean="0">
                <a:ea typeface="宋体" charset="-122"/>
              </a:rPr>
              <a:t>开始完成数数出局的处理</a:t>
            </a:r>
          </a:p>
          <a:p>
            <a:pPr eaLnBrk="1" hangingPunct="1"/>
            <a:r>
              <a:rPr lang="zh-CN" altLang="en-US" smtClean="0">
                <a:ea typeface="宋体" charset="-122"/>
              </a:rPr>
              <a:t>  </a:t>
            </a:r>
            <a:r>
              <a:rPr lang="en-US" altLang="zh-CN" smtClean="0">
                <a:ea typeface="宋体" charset="-122"/>
              </a:rPr>
              <a:t>//startNo: </a:t>
            </a:r>
            <a:r>
              <a:rPr lang="zh-CN" altLang="en-US" smtClean="0">
                <a:ea typeface="宋体" charset="-122"/>
              </a:rPr>
              <a:t>从第几个小孩开始数</a:t>
            </a:r>
          </a:p>
          <a:p>
            <a:pPr eaLnBrk="1" hangingPunct="1"/>
            <a:r>
              <a:rPr lang="zh-CN" altLang="en-US" smtClean="0">
                <a:ea typeface="宋体" charset="-122"/>
              </a:rPr>
              <a:t>  </a:t>
            </a:r>
            <a:r>
              <a:rPr lang="en-US" altLang="zh-CN" smtClean="0">
                <a:ea typeface="宋体" charset="-122"/>
              </a:rPr>
              <a:t>//countNum: </a:t>
            </a:r>
            <a:r>
              <a:rPr lang="zh-CN" altLang="en-US" smtClean="0">
                <a:ea typeface="宋体" charset="-122"/>
              </a:rPr>
              <a:t>数几个</a:t>
            </a:r>
          </a:p>
          <a:p>
            <a:pPr eaLnBrk="1" hangingPunct="1"/>
            <a:r>
              <a:rPr lang="zh-CN" altLang="en-US" smtClean="0">
                <a:ea typeface="宋体" charset="-122"/>
              </a:rPr>
              <a:t>  </a:t>
            </a:r>
            <a:r>
              <a:rPr lang="en-US" altLang="zh-CN" smtClean="0">
                <a:ea typeface="宋体" charset="-122"/>
              </a:rPr>
              <a:t>//nums: </a:t>
            </a:r>
            <a:r>
              <a:rPr lang="zh-CN" altLang="en-US" smtClean="0">
                <a:ea typeface="宋体" charset="-122"/>
              </a:rPr>
              <a:t>一共有多少个小孩</a:t>
            </a:r>
          </a:p>
          <a:p>
            <a:pPr eaLnBrk="1" hangingPunct="1"/>
            <a:r>
              <a:rPr lang="zh-CN" altLang="en-US" smtClean="0">
                <a:ea typeface="宋体" charset="-122"/>
              </a:rPr>
              <a:t>  </a:t>
            </a:r>
            <a:r>
              <a:rPr lang="en-US" altLang="zh-CN" smtClean="0">
                <a:ea typeface="宋体" charset="-122"/>
              </a:rPr>
              <a:t>def countBoy(startNo: Int, countNum: Int, nums: Int): Unit =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if (first.next == null || startNo &gt; nums || startNo &lt; 0)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printf("</a:t>
            </a:r>
            <a:r>
              <a:rPr lang="zh-CN" altLang="en-US" smtClean="0">
                <a:ea typeface="宋体" charset="-122"/>
              </a:rPr>
              <a:t>参数不对，无法完成</a:t>
            </a:r>
            <a:r>
              <a:rPr lang="en-US" altLang="zh-CN" smtClean="0">
                <a:ea typeface="宋体" charset="-122"/>
              </a:rPr>
              <a:t>\n")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return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}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//</a:t>
            </a:r>
            <a:r>
              <a:rPr lang="zh-CN" altLang="en-US" smtClean="0">
                <a:ea typeface="宋体" charset="-122"/>
              </a:rPr>
              <a:t>找到环形链表的最后</a:t>
            </a:r>
            <a:r>
              <a:rPr lang="en-US" altLang="zh-CN" smtClean="0">
                <a:ea typeface="宋体" charset="-122"/>
              </a:rPr>
              <a:t>, </a:t>
            </a:r>
            <a:r>
              <a:rPr lang="zh-CN" altLang="en-US" smtClean="0">
                <a:ea typeface="宋体" charset="-122"/>
              </a:rPr>
              <a:t>和前面的</a:t>
            </a:r>
            <a:r>
              <a:rPr lang="en-US" altLang="zh-CN" smtClean="0">
                <a:ea typeface="宋体" charset="-122"/>
              </a:rPr>
              <a:t>helper</a:t>
            </a:r>
            <a:r>
              <a:rPr lang="zh-CN" altLang="en-US" smtClean="0">
                <a:ea typeface="宋体" charset="-122"/>
              </a:rPr>
              <a:t>作用类似</a:t>
            </a:r>
          </a:p>
          <a:p>
            <a:pPr eaLnBrk="1" hangingPunct="1"/>
            <a:r>
              <a:rPr lang="zh-CN" altLang="en-US" smtClean="0">
                <a:ea typeface="宋体" charset="-122"/>
              </a:rPr>
              <a:t>    </a:t>
            </a:r>
            <a:r>
              <a:rPr lang="en-US" altLang="zh-CN" smtClean="0">
                <a:ea typeface="宋体" charset="-122"/>
              </a:rPr>
              <a:t>var tail = first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breakable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while (true)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  if (tail.next == first)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    break()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  }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  tail = tail.next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}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}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//</a:t>
            </a:r>
            <a:r>
              <a:rPr lang="zh-CN" altLang="en-US" smtClean="0">
                <a:ea typeface="宋体" charset="-122"/>
              </a:rPr>
              <a:t>开始数数</a:t>
            </a:r>
            <a:r>
              <a:rPr lang="en-US" altLang="zh-CN" smtClean="0">
                <a:ea typeface="宋体" charset="-122"/>
              </a:rPr>
              <a:t>,</a:t>
            </a:r>
            <a:r>
              <a:rPr lang="zh-CN" altLang="en-US" smtClean="0">
                <a:ea typeface="宋体" charset="-122"/>
              </a:rPr>
              <a:t>找到从哪个小孩开始数，因为</a:t>
            </a:r>
            <a:r>
              <a:rPr lang="en-US" altLang="zh-CN" smtClean="0">
                <a:ea typeface="宋体" charset="-122"/>
              </a:rPr>
              <a:t>first</a:t>
            </a:r>
            <a:r>
              <a:rPr lang="zh-CN" altLang="en-US" smtClean="0">
                <a:ea typeface="宋体" charset="-122"/>
              </a:rPr>
              <a:t>本身就在第一个孩子节点上</a:t>
            </a:r>
          </a:p>
          <a:p>
            <a:pPr eaLnBrk="1" hangingPunct="1"/>
            <a:r>
              <a:rPr lang="zh-CN" altLang="en-US" smtClean="0">
                <a:ea typeface="宋体" charset="-122"/>
              </a:rPr>
              <a:t>    </a:t>
            </a:r>
            <a:r>
              <a:rPr lang="en-US" altLang="zh-CN" smtClean="0">
                <a:ea typeface="宋体" charset="-122"/>
              </a:rPr>
              <a:t>//</a:t>
            </a:r>
            <a:r>
              <a:rPr lang="zh-CN" altLang="en-US" smtClean="0">
                <a:ea typeface="宋体" charset="-122"/>
              </a:rPr>
              <a:t>因此指针移动的次数应该是 </a:t>
            </a:r>
            <a:r>
              <a:rPr lang="en-US" altLang="zh-CN" smtClean="0">
                <a:ea typeface="宋体" charset="-122"/>
              </a:rPr>
              <a:t>startNo -1 </a:t>
            </a:r>
            <a:r>
              <a:rPr lang="zh-CN" altLang="en-US" smtClean="0">
                <a:ea typeface="宋体" charset="-122"/>
              </a:rPr>
              <a:t>次</a:t>
            </a:r>
          </a:p>
          <a:p>
            <a:pPr eaLnBrk="1" hangingPunct="1"/>
            <a:r>
              <a:rPr lang="zh-CN" altLang="en-US" smtClean="0">
                <a:ea typeface="宋体" charset="-122"/>
              </a:rPr>
              <a:t>    </a:t>
            </a:r>
            <a:r>
              <a:rPr lang="en-US" altLang="zh-CN" smtClean="0">
                <a:ea typeface="宋体" charset="-122"/>
              </a:rPr>
              <a:t>for (i &lt;- 0 until startNo - 1)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first = first.next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tail = tail.next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}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//fmt.Printf("tail</a:t>
            </a:r>
            <a:r>
              <a:rPr lang="zh-CN" altLang="en-US" smtClean="0">
                <a:ea typeface="宋体" charset="-122"/>
              </a:rPr>
              <a:t>编号是</a:t>
            </a:r>
            <a:r>
              <a:rPr lang="en-US" altLang="zh-CN" smtClean="0">
                <a:ea typeface="宋体" charset="-122"/>
              </a:rPr>
              <a:t>%v. first </a:t>
            </a:r>
            <a:r>
              <a:rPr lang="zh-CN" altLang="en-US" smtClean="0">
                <a:ea typeface="宋体" charset="-122"/>
              </a:rPr>
              <a:t>编号为 </a:t>
            </a:r>
            <a:r>
              <a:rPr lang="en-US" altLang="zh-CN" smtClean="0">
                <a:ea typeface="宋体" charset="-122"/>
              </a:rPr>
              <a:t>%v", tail.No, first.No)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breakable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while (true)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  //</a:t>
            </a:r>
            <a:r>
              <a:rPr lang="zh-CN" altLang="en-US" smtClean="0">
                <a:ea typeface="宋体" charset="-122"/>
              </a:rPr>
              <a:t>开始数</a:t>
            </a:r>
            <a:r>
              <a:rPr lang="en-US" altLang="zh-CN" smtClean="0">
                <a:ea typeface="宋体" charset="-122"/>
              </a:rPr>
              <a:t>,</a:t>
            </a:r>
            <a:r>
              <a:rPr lang="zh-CN" altLang="en-US" smtClean="0">
                <a:ea typeface="宋体" charset="-122"/>
              </a:rPr>
              <a:t>并判断是否只有一个了</a:t>
            </a:r>
            <a:r>
              <a:rPr lang="en-US" altLang="zh-CN" smtClean="0">
                <a:ea typeface="宋体" charset="-122"/>
              </a:rPr>
              <a:t>.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  if (tail == first)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    break()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  }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  //</a:t>
            </a:r>
            <a:r>
              <a:rPr lang="zh-CN" altLang="en-US" smtClean="0">
                <a:ea typeface="宋体" charset="-122"/>
              </a:rPr>
              <a:t>一直以</a:t>
            </a:r>
            <a:r>
              <a:rPr lang="en-US" altLang="zh-CN" smtClean="0">
                <a:ea typeface="宋体" charset="-122"/>
              </a:rPr>
              <a:t>first</a:t>
            </a:r>
            <a:r>
              <a:rPr lang="zh-CN" altLang="en-US" smtClean="0">
                <a:ea typeface="宋体" charset="-122"/>
              </a:rPr>
              <a:t>为标准找</a:t>
            </a:r>
          </a:p>
          <a:p>
            <a:pPr eaLnBrk="1" hangingPunct="1"/>
            <a:r>
              <a:rPr lang="zh-CN" altLang="en-US" smtClean="0">
                <a:ea typeface="宋体" charset="-122"/>
              </a:rPr>
              <a:t>        </a:t>
            </a:r>
            <a:r>
              <a:rPr lang="en-US" altLang="zh-CN" smtClean="0">
                <a:ea typeface="宋体" charset="-122"/>
              </a:rPr>
              <a:t>for (i &lt;- 0 until countNum - 1)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    first = first.next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    tail = tail.next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  }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  //</a:t>
            </a:r>
            <a:r>
              <a:rPr lang="zh-CN" altLang="en-US" smtClean="0">
                <a:ea typeface="宋体" charset="-122"/>
              </a:rPr>
              <a:t>把</a:t>
            </a:r>
            <a:r>
              <a:rPr lang="en-US" altLang="zh-CN" smtClean="0">
                <a:ea typeface="宋体" charset="-122"/>
              </a:rPr>
              <a:t>fisrt</a:t>
            </a:r>
            <a:r>
              <a:rPr lang="zh-CN" altLang="en-US" smtClean="0">
                <a:ea typeface="宋体" charset="-122"/>
              </a:rPr>
              <a:t>指向的小孩节点，删除</a:t>
            </a:r>
            <a:r>
              <a:rPr lang="en-US" altLang="zh-CN" smtClean="0">
                <a:ea typeface="宋体" charset="-122"/>
              </a:rPr>
              <a:t>.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  printf("</a:t>
            </a:r>
            <a:r>
              <a:rPr lang="zh-CN" altLang="en-US" smtClean="0">
                <a:ea typeface="宋体" charset="-122"/>
              </a:rPr>
              <a:t>编号为</a:t>
            </a:r>
            <a:r>
              <a:rPr lang="en-US" altLang="zh-CN" smtClean="0">
                <a:ea typeface="宋体" charset="-122"/>
              </a:rPr>
              <a:t>%d</a:t>
            </a:r>
            <a:r>
              <a:rPr lang="zh-CN" altLang="en-US" smtClean="0">
                <a:ea typeface="宋体" charset="-122"/>
              </a:rPr>
              <a:t>的小孩出局</a:t>
            </a:r>
            <a:r>
              <a:rPr lang="en-US" altLang="zh-CN" smtClean="0">
                <a:ea typeface="宋体" charset="-122"/>
              </a:rPr>
              <a:t>\n", first.no)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  first = first.next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  tail.next = first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}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}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printf("</a:t>
            </a:r>
            <a:r>
              <a:rPr lang="zh-CN" altLang="en-US" smtClean="0">
                <a:ea typeface="宋体" charset="-122"/>
              </a:rPr>
              <a:t>留下的人的编号是</a:t>
            </a:r>
            <a:r>
              <a:rPr lang="en-US" altLang="zh-CN" smtClean="0">
                <a:ea typeface="宋体" charset="-122"/>
              </a:rPr>
              <a:t>=%d", tail.no)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}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}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640B4E-3909-4A33-A460-3E537D343403}" type="slidenum">
              <a:rPr lang="zh-CN" altLang="en-US" smtClean="0"/>
              <a:pPr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264014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517525" y="685800"/>
            <a:ext cx="58229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宋体" charset="-122"/>
              </a:rPr>
              <a:t>package com.atguigu.temp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import util.control.Breaks._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object Josephu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def main(args: Array[String]): Unit =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val boyGame = new BoyGame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boyGame.addBoy(7)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boyGame.showBoy()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boyGame.countBoy(5, 3, 7)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  }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}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class Boy(bNo: Int)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val no = bNo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var next: Boy = null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}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class BoyGame {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  //</a:t>
            </a:r>
            <a:r>
              <a:rPr lang="zh-CN" altLang="en-US" smtClean="0">
                <a:ea typeface="宋体" charset="-122"/>
              </a:rPr>
              <a:t>初始化一个</a:t>
            </a:r>
            <a:r>
              <a:rPr lang="en-US" altLang="zh-CN" smtClean="0">
                <a:ea typeface="宋体" charset="-122"/>
              </a:rPr>
              <a:t>, next = null, </a:t>
            </a:r>
            <a:r>
              <a:rPr lang="zh-CN" altLang="en-US" smtClean="0">
                <a:ea typeface="宋体" charset="-122"/>
              </a:rPr>
              <a:t>表示没有小孩</a:t>
            </a:r>
          </a:p>
          <a:p>
            <a:pPr eaLnBrk="1" hangingPunct="1"/>
            <a:r>
              <a:rPr lang="zh-CN" altLang="en-US" smtClean="0">
                <a:ea typeface="宋体" charset="-122"/>
              </a:rPr>
              <a:t>  </a:t>
            </a:r>
            <a:r>
              <a:rPr lang="en-US" altLang="zh-CN" smtClean="0">
                <a:ea typeface="宋体" charset="-122"/>
              </a:rPr>
              <a:t>var first: Boy = new Boy(-1)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  //</a:t>
            </a:r>
            <a:r>
              <a:rPr lang="zh-CN" altLang="en-US" smtClean="0">
                <a:ea typeface="宋体" charset="-122"/>
              </a:rPr>
              <a:t>添加小孩到游戏</a:t>
            </a:r>
          </a:p>
          <a:p>
            <a:pPr eaLnBrk="1" hangingPunct="1"/>
            <a:r>
              <a:rPr lang="zh-CN" altLang="en-US" smtClean="0">
                <a:ea typeface="宋体" charset="-122"/>
              </a:rPr>
              <a:t>  </a:t>
            </a:r>
            <a:r>
              <a:rPr lang="en-US" altLang="zh-CN" smtClean="0">
                <a:ea typeface="宋体" charset="-122"/>
              </a:rPr>
              <a:t>def addBoy(nums: Int): Unit = {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    if (nums &lt; 1)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println("</a:t>
            </a:r>
            <a:r>
              <a:rPr lang="zh-CN" altLang="en-US" smtClean="0">
                <a:ea typeface="宋体" charset="-122"/>
              </a:rPr>
              <a:t>不能小于</a:t>
            </a:r>
            <a:r>
              <a:rPr lang="en-US" altLang="zh-CN" smtClean="0">
                <a:ea typeface="宋体" charset="-122"/>
              </a:rPr>
              <a:t>1")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return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}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var curBoy: Boy = null // </a:t>
            </a:r>
            <a:r>
              <a:rPr lang="zh-CN" altLang="en-US" smtClean="0">
                <a:ea typeface="宋体" charset="-122"/>
              </a:rPr>
              <a:t>这个作为辅助</a:t>
            </a:r>
          </a:p>
          <a:p>
            <a:pPr eaLnBrk="1" hangingPunct="1"/>
            <a:r>
              <a:rPr lang="zh-CN" altLang="en-US" smtClean="0">
                <a:ea typeface="宋体" charset="-122"/>
              </a:rPr>
              <a:t>    </a:t>
            </a:r>
            <a:r>
              <a:rPr lang="en-US" altLang="zh-CN" smtClean="0">
                <a:ea typeface="宋体" charset="-122"/>
              </a:rPr>
              <a:t>for (i &lt;- 1 to nums) { //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val boy = new Boy(i)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if (i == 1) { //</a:t>
            </a:r>
            <a:r>
              <a:rPr lang="zh-CN" altLang="en-US" smtClean="0">
                <a:ea typeface="宋体" charset="-122"/>
              </a:rPr>
              <a:t>第一个小孩</a:t>
            </a:r>
          </a:p>
          <a:p>
            <a:pPr eaLnBrk="1" hangingPunct="1"/>
            <a:r>
              <a:rPr lang="zh-CN" altLang="en-US" smtClean="0">
                <a:ea typeface="宋体" charset="-122"/>
              </a:rPr>
              <a:t>        </a:t>
            </a:r>
            <a:r>
              <a:rPr lang="en-US" altLang="zh-CN" smtClean="0">
                <a:ea typeface="宋体" charset="-122"/>
              </a:rPr>
              <a:t>first = boy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  first.next = first //</a:t>
            </a:r>
            <a:r>
              <a:rPr lang="zh-CN" altLang="en-US" smtClean="0">
                <a:ea typeface="宋体" charset="-122"/>
              </a:rPr>
              <a:t>形成环形</a:t>
            </a:r>
          </a:p>
          <a:p>
            <a:pPr eaLnBrk="1" hangingPunct="1"/>
            <a:r>
              <a:rPr lang="zh-CN" altLang="en-US" smtClean="0">
                <a:ea typeface="宋体" charset="-122"/>
              </a:rPr>
              <a:t>        </a:t>
            </a:r>
            <a:r>
              <a:rPr lang="en-US" altLang="zh-CN" smtClean="0">
                <a:ea typeface="宋体" charset="-122"/>
              </a:rPr>
              <a:t>//</a:t>
            </a:r>
            <a:r>
              <a:rPr lang="zh-CN" altLang="en-US" smtClean="0">
                <a:ea typeface="宋体" charset="-122"/>
              </a:rPr>
              <a:t>让</a:t>
            </a:r>
            <a:r>
              <a:rPr lang="en-US" altLang="zh-CN" smtClean="0">
                <a:ea typeface="宋体" charset="-122"/>
              </a:rPr>
              <a:t>curBoy</a:t>
            </a:r>
            <a:r>
              <a:rPr lang="zh-CN" altLang="en-US" smtClean="0">
                <a:ea typeface="宋体" charset="-122"/>
              </a:rPr>
              <a:t>指向第一个人，备用</a:t>
            </a:r>
            <a:r>
              <a:rPr lang="en-US" altLang="zh-CN" smtClean="0">
                <a:ea typeface="宋体" charset="-122"/>
              </a:rPr>
              <a:t>.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  curBoy = first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} else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  curBoy.next = boy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  boy.next = first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  curBoy = boy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}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}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  }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  def showBoy(): Unit =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if (this.first.next == null)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println("</a:t>
            </a:r>
            <a:r>
              <a:rPr lang="zh-CN" altLang="en-US" smtClean="0">
                <a:ea typeface="宋体" charset="-122"/>
              </a:rPr>
              <a:t>没有显示的人</a:t>
            </a:r>
            <a:r>
              <a:rPr lang="en-US" altLang="zh-CN" smtClean="0">
                <a:ea typeface="宋体" charset="-122"/>
              </a:rPr>
              <a:t>")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return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}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var cur = first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breakable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//</a:t>
            </a:r>
            <a:r>
              <a:rPr lang="zh-CN" altLang="en-US" smtClean="0">
                <a:ea typeface="宋体" charset="-122"/>
              </a:rPr>
              <a:t>判断是不是到最后</a:t>
            </a:r>
            <a:r>
              <a:rPr lang="en-US" altLang="zh-CN" smtClean="0">
                <a:ea typeface="宋体" charset="-122"/>
              </a:rPr>
              <a:t>.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while (true)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  if (cur.next == first)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    //</a:t>
            </a:r>
            <a:r>
              <a:rPr lang="zh-CN" altLang="en-US" smtClean="0">
                <a:ea typeface="宋体" charset="-122"/>
              </a:rPr>
              <a:t>到最后一个节点</a:t>
            </a:r>
          </a:p>
          <a:p>
            <a:pPr eaLnBrk="1" hangingPunct="1"/>
            <a:r>
              <a:rPr lang="zh-CN" altLang="en-US" smtClean="0">
                <a:ea typeface="宋体" charset="-122"/>
              </a:rPr>
              <a:t>          </a:t>
            </a:r>
            <a:r>
              <a:rPr lang="en-US" altLang="zh-CN" smtClean="0">
                <a:ea typeface="宋体" charset="-122"/>
              </a:rPr>
              <a:t>break()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  }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  printf("</a:t>
            </a:r>
            <a:r>
              <a:rPr lang="zh-CN" altLang="en-US" smtClean="0">
                <a:ea typeface="宋体" charset="-122"/>
              </a:rPr>
              <a:t>小孩的编号</a:t>
            </a:r>
            <a:r>
              <a:rPr lang="en-US" altLang="zh-CN" smtClean="0">
                <a:ea typeface="宋体" charset="-122"/>
              </a:rPr>
              <a:t>=%d\n", cur.no)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  cur = cur.next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}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}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//</a:t>
            </a:r>
            <a:r>
              <a:rPr lang="zh-CN" altLang="en-US" smtClean="0">
                <a:ea typeface="宋体" charset="-122"/>
              </a:rPr>
              <a:t>最后这个小孩输出</a:t>
            </a:r>
          </a:p>
          <a:p>
            <a:pPr eaLnBrk="1" hangingPunct="1"/>
            <a:r>
              <a:rPr lang="zh-CN" altLang="en-US" smtClean="0">
                <a:ea typeface="宋体" charset="-122"/>
              </a:rPr>
              <a:t>    </a:t>
            </a:r>
            <a:r>
              <a:rPr lang="en-US" altLang="zh-CN" smtClean="0">
                <a:ea typeface="宋体" charset="-122"/>
              </a:rPr>
              <a:t>printf("</a:t>
            </a:r>
            <a:r>
              <a:rPr lang="zh-CN" altLang="en-US" smtClean="0">
                <a:ea typeface="宋体" charset="-122"/>
              </a:rPr>
              <a:t>小孩的编号</a:t>
            </a:r>
            <a:r>
              <a:rPr lang="en-US" altLang="zh-CN" smtClean="0">
                <a:ea typeface="宋体" charset="-122"/>
              </a:rPr>
              <a:t>=%d \n", cur.no)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}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  //</a:t>
            </a:r>
            <a:r>
              <a:rPr lang="zh-CN" altLang="en-US" smtClean="0">
                <a:ea typeface="宋体" charset="-122"/>
              </a:rPr>
              <a:t>开始完成数数出局的处理</a:t>
            </a:r>
          </a:p>
          <a:p>
            <a:pPr eaLnBrk="1" hangingPunct="1"/>
            <a:r>
              <a:rPr lang="zh-CN" altLang="en-US" smtClean="0">
                <a:ea typeface="宋体" charset="-122"/>
              </a:rPr>
              <a:t>  </a:t>
            </a:r>
            <a:r>
              <a:rPr lang="en-US" altLang="zh-CN" smtClean="0">
                <a:ea typeface="宋体" charset="-122"/>
              </a:rPr>
              <a:t>//startNo: </a:t>
            </a:r>
            <a:r>
              <a:rPr lang="zh-CN" altLang="en-US" smtClean="0">
                <a:ea typeface="宋体" charset="-122"/>
              </a:rPr>
              <a:t>从第几个小孩开始数</a:t>
            </a:r>
          </a:p>
          <a:p>
            <a:pPr eaLnBrk="1" hangingPunct="1"/>
            <a:r>
              <a:rPr lang="zh-CN" altLang="en-US" smtClean="0">
                <a:ea typeface="宋体" charset="-122"/>
              </a:rPr>
              <a:t>  </a:t>
            </a:r>
            <a:r>
              <a:rPr lang="en-US" altLang="zh-CN" smtClean="0">
                <a:ea typeface="宋体" charset="-122"/>
              </a:rPr>
              <a:t>//countNum: </a:t>
            </a:r>
            <a:r>
              <a:rPr lang="zh-CN" altLang="en-US" smtClean="0">
                <a:ea typeface="宋体" charset="-122"/>
              </a:rPr>
              <a:t>数几个</a:t>
            </a:r>
          </a:p>
          <a:p>
            <a:pPr eaLnBrk="1" hangingPunct="1"/>
            <a:r>
              <a:rPr lang="zh-CN" altLang="en-US" smtClean="0">
                <a:ea typeface="宋体" charset="-122"/>
              </a:rPr>
              <a:t>  </a:t>
            </a:r>
            <a:r>
              <a:rPr lang="en-US" altLang="zh-CN" smtClean="0">
                <a:ea typeface="宋体" charset="-122"/>
              </a:rPr>
              <a:t>//nums: </a:t>
            </a:r>
            <a:r>
              <a:rPr lang="zh-CN" altLang="en-US" smtClean="0">
                <a:ea typeface="宋体" charset="-122"/>
              </a:rPr>
              <a:t>一共有多少个小孩</a:t>
            </a:r>
          </a:p>
          <a:p>
            <a:pPr eaLnBrk="1" hangingPunct="1"/>
            <a:r>
              <a:rPr lang="zh-CN" altLang="en-US" smtClean="0">
                <a:ea typeface="宋体" charset="-122"/>
              </a:rPr>
              <a:t>  </a:t>
            </a:r>
            <a:r>
              <a:rPr lang="en-US" altLang="zh-CN" smtClean="0">
                <a:ea typeface="宋体" charset="-122"/>
              </a:rPr>
              <a:t>def countBoy(startNo: Int, countNum: Int, nums: Int): Unit =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if (first.next == null || startNo &gt; nums || startNo &lt; 0)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printf("</a:t>
            </a:r>
            <a:r>
              <a:rPr lang="zh-CN" altLang="en-US" smtClean="0">
                <a:ea typeface="宋体" charset="-122"/>
              </a:rPr>
              <a:t>参数不对，无法完成</a:t>
            </a:r>
            <a:r>
              <a:rPr lang="en-US" altLang="zh-CN" smtClean="0">
                <a:ea typeface="宋体" charset="-122"/>
              </a:rPr>
              <a:t>\n")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return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}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//</a:t>
            </a:r>
            <a:r>
              <a:rPr lang="zh-CN" altLang="en-US" smtClean="0">
                <a:ea typeface="宋体" charset="-122"/>
              </a:rPr>
              <a:t>找到环形链表的最后</a:t>
            </a:r>
            <a:r>
              <a:rPr lang="en-US" altLang="zh-CN" smtClean="0">
                <a:ea typeface="宋体" charset="-122"/>
              </a:rPr>
              <a:t>, </a:t>
            </a:r>
            <a:r>
              <a:rPr lang="zh-CN" altLang="en-US" smtClean="0">
                <a:ea typeface="宋体" charset="-122"/>
              </a:rPr>
              <a:t>和前面的</a:t>
            </a:r>
            <a:r>
              <a:rPr lang="en-US" altLang="zh-CN" smtClean="0">
                <a:ea typeface="宋体" charset="-122"/>
              </a:rPr>
              <a:t>helper</a:t>
            </a:r>
            <a:r>
              <a:rPr lang="zh-CN" altLang="en-US" smtClean="0">
                <a:ea typeface="宋体" charset="-122"/>
              </a:rPr>
              <a:t>作用类似</a:t>
            </a:r>
          </a:p>
          <a:p>
            <a:pPr eaLnBrk="1" hangingPunct="1"/>
            <a:r>
              <a:rPr lang="zh-CN" altLang="en-US" smtClean="0">
                <a:ea typeface="宋体" charset="-122"/>
              </a:rPr>
              <a:t>    </a:t>
            </a:r>
            <a:r>
              <a:rPr lang="en-US" altLang="zh-CN" smtClean="0">
                <a:ea typeface="宋体" charset="-122"/>
              </a:rPr>
              <a:t>var tail = first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breakable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while (true)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  if (tail.next == first)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    break()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  }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  tail = tail.next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}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}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//</a:t>
            </a:r>
            <a:r>
              <a:rPr lang="zh-CN" altLang="en-US" smtClean="0">
                <a:ea typeface="宋体" charset="-122"/>
              </a:rPr>
              <a:t>开始数数</a:t>
            </a:r>
            <a:r>
              <a:rPr lang="en-US" altLang="zh-CN" smtClean="0">
                <a:ea typeface="宋体" charset="-122"/>
              </a:rPr>
              <a:t>,</a:t>
            </a:r>
            <a:r>
              <a:rPr lang="zh-CN" altLang="en-US" smtClean="0">
                <a:ea typeface="宋体" charset="-122"/>
              </a:rPr>
              <a:t>找到从哪个小孩开始数，因为</a:t>
            </a:r>
            <a:r>
              <a:rPr lang="en-US" altLang="zh-CN" smtClean="0">
                <a:ea typeface="宋体" charset="-122"/>
              </a:rPr>
              <a:t>first</a:t>
            </a:r>
            <a:r>
              <a:rPr lang="zh-CN" altLang="en-US" smtClean="0">
                <a:ea typeface="宋体" charset="-122"/>
              </a:rPr>
              <a:t>本身就在第一个孩子节点上</a:t>
            </a:r>
          </a:p>
          <a:p>
            <a:pPr eaLnBrk="1" hangingPunct="1"/>
            <a:r>
              <a:rPr lang="zh-CN" altLang="en-US" smtClean="0">
                <a:ea typeface="宋体" charset="-122"/>
              </a:rPr>
              <a:t>    </a:t>
            </a:r>
            <a:r>
              <a:rPr lang="en-US" altLang="zh-CN" smtClean="0">
                <a:ea typeface="宋体" charset="-122"/>
              </a:rPr>
              <a:t>//</a:t>
            </a:r>
            <a:r>
              <a:rPr lang="zh-CN" altLang="en-US" smtClean="0">
                <a:ea typeface="宋体" charset="-122"/>
              </a:rPr>
              <a:t>因此指针移动的次数应该是 </a:t>
            </a:r>
            <a:r>
              <a:rPr lang="en-US" altLang="zh-CN" smtClean="0">
                <a:ea typeface="宋体" charset="-122"/>
              </a:rPr>
              <a:t>startNo -1 </a:t>
            </a:r>
            <a:r>
              <a:rPr lang="zh-CN" altLang="en-US" smtClean="0">
                <a:ea typeface="宋体" charset="-122"/>
              </a:rPr>
              <a:t>次</a:t>
            </a:r>
          </a:p>
          <a:p>
            <a:pPr eaLnBrk="1" hangingPunct="1"/>
            <a:r>
              <a:rPr lang="zh-CN" altLang="en-US" smtClean="0">
                <a:ea typeface="宋体" charset="-122"/>
              </a:rPr>
              <a:t>    </a:t>
            </a:r>
            <a:r>
              <a:rPr lang="en-US" altLang="zh-CN" smtClean="0">
                <a:ea typeface="宋体" charset="-122"/>
              </a:rPr>
              <a:t>for (i &lt;- 0 until startNo - 1)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first = first.next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tail = tail.next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}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//fmt.Printf("tail</a:t>
            </a:r>
            <a:r>
              <a:rPr lang="zh-CN" altLang="en-US" smtClean="0">
                <a:ea typeface="宋体" charset="-122"/>
              </a:rPr>
              <a:t>编号是</a:t>
            </a:r>
            <a:r>
              <a:rPr lang="en-US" altLang="zh-CN" smtClean="0">
                <a:ea typeface="宋体" charset="-122"/>
              </a:rPr>
              <a:t>%v. first </a:t>
            </a:r>
            <a:r>
              <a:rPr lang="zh-CN" altLang="en-US" smtClean="0">
                <a:ea typeface="宋体" charset="-122"/>
              </a:rPr>
              <a:t>编号为 </a:t>
            </a:r>
            <a:r>
              <a:rPr lang="en-US" altLang="zh-CN" smtClean="0">
                <a:ea typeface="宋体" charset="-122"/>
              </a:rPr>
              <a:t>%v", tail.No, first.No)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breakable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while (true)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  //</a:t>
            </a:r>
            <a:r>
              <a:rPr lang="zh-CN" altLang="en-US" smtClean="0">
                <a:ea typeface="宋体" charset="-122"/>
              </a:rPr>
              <a:t>开始数</a:t>
            </a:r>
            <a:r>
              <a:rPr lang="en-US" altLang="zh-CN" smtClean="0">
                <a:ea typeface="宋体" charset="-122"/>
              </a:rPr>
              <a:t>,</a:t>
            </a:r>
            <a:r>
              <a:rPr lang="zh-CN" altLang="en-US" smtClean="0">
                <a:ea typeface="宋体" charset="-122"/>
              </a:rPr>
              <a:t>并判断是否只有一个了</a:t>
            </a:r>
            <a:r>
              <a:rPr lang="en-US" altLang="zh-CN" smtClean="0">
                <a:ea typeface="宋体" charset="-122"/>
              </a:rPr>
              <a:t>.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  if (tail == first)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    break()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  }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  //</a:t>
            </a:r>
            <a:r>
              <a:rPr lang="zh-CN" altLang="en-US" smtClean="0">
                <a:ea typeface="宋体" charset="-122"/>
              </a:rPr>
              <a:t>一直以</a:t>
            </a:r>
            <a:r>
              <a:rPr lang="en-US" altLang="zh-CN" smtClean="0">
                <a:ea typeface="宋体" charset="-122"/>
              </a:rPr>
              <a:t>first</a:t>
            </a:r>
            <a:r>
              <a:rPr lang="zh-CN" altLang="en-US" smtClean="0">
                <a:ea typeface="宋体" charset="-122"/>
              </a:rPr>
              <a:t>为标准找</a:t>
            </a:r>
          </a:p>
          <a:p>
            <a:pPr eaLnBrk="1" hangingPunct="1"/>
            <a:r>
              <a:rPr lang="zh-CN" altLang="en-US" smtClean="0">
                <a:ea typeface="宋体" charset="-122"/>
              </a:rPr>
              <a:t>        </a:t>
            </a:r>
            <a:r>
              <a:rPr lang="en-US" altLang="zh-CN" smtClean="0">
                <a:ea typeface="宋体" charset="-122"/>
              </a:rPr>
              <a:t>for (i &lt;- 0 until countNum - 1)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    first = first.next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    tail = tail.next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  }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  //</a:t>
            </a:r>
            <a:r>
              <a:rPr lang="zh-CN" altLang="en-US" smtClean="0">
                <a:ea typeface="宋体" charset="-122"/>
              </a:rPr>
              <a:t>把</a:t>
            </a:r>
            <a:r>
              <a:rPr lang="en-US" altLang="zh-CN" smtClean="0">
                <a:ea typeface="宋体" charset="-122"/>
              </a:rPr>
              <a:t>fisrt</a:t>
            </a:r>
            <a:r>
              <a:rPr lang="zh-CN" altLang="en-US" smtClean="0">
                <a:ea typeface="宋体" charset="-122"/>
              </a:rPr>
              <a:t>指向的小孩节点，删除</a:t>
            </a:r>
            <a:r>
              <a:rPr lang="en-US" altLang="zh-CN" smtClean="0">
                <a:ea typeface="宋体" charset="-122"/>
              </a:rPr>
              <a:t>.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  printf("</a:t>
            </a:r>
            <a:r>
              <a:rPr lang="zh-CN" altLang="en-US" smtClean="0">
                <a:ea typeface="宋体" charset="-122"/>
              </a:rPr>
              <a:t>编号为</a:t>
            </a:r>
            <a:r>
              <a:rPr lang="en-US" altLang="zh-CN" smtClean="0">
                <a:ea typeface="宋体" charset="-122"/>
              </a:rPr>
              <a:t>%d</a:t>
            </a:r>
            <a:r>
              <a:rPr lang="zh-CN" altLang="en-US" smtClean="0">
                <a:ea typeface="宋体" charset="-122"/>
              </a:rPr>
              <a:t>的小孩出局</a:t>
            </a:r>
            <a:r>
              <a:rPr lang="en-US" altLang="zh-CN" smtClean="0">
                <a:ea typeface="宋体" charset="-122"/>
              </a:rPr>
              <a:t>\n", first.no)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  first = first.next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  tail.next = first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}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}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printf("</a:t>
            </a:r>
            <a:r>
              <a:rPr lang="zh-CN" altLang="en-US" smtClean="0">
                <a:ea typeface="宋体" charset="-122"/>
              </a:rPr>
              <a:t>留下的人的编号是</a:t>
            </a:r>
            <a:r>
              <a:rPr lang="en-US" altLang="zh-CN" smtClean="0">
                <a:ea typeface="宋体" charset="-122"/>
              </a:rPr>
              <a:t>=%d", tail.no)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}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}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640B4E-3909-4A33-A460-3E537D343403}" type="slidenum">
              <a:rPr lang="zh-CN" altLang="en-US" smtClean="0"/>
              <a:pPr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264014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517525" y="685800"/>
            <a:ext cx="58229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altLang="zh-CN" smtClean="0">
              <a:ea typeface="宋体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640B4E-3909-4A33-A460-3E537D343403}" type="slidenum">
              <a:rPr lang="zh-CN" altLang="en-US" smtClean="0"/>
              <a:pPr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264014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517525" y="685800"/>
            <a:ext cx="58229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altLang="zh-CN" smtClean="0">
              <a:ea typeface="宋体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640B4E-3909-4A33-A460-3E537D343403}" type="slidenum">
              <a:rPr lang="zh-CN" altLang="en-US" smtClean="0"/>
              <a:pPr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264014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517525" y="685800"/>
            <a:ext cx="58229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altLang="zh-CN" smtClean="0">
              <a:ea typeface="宋体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640B4E-3909-4A33-A460-3E537D343403}" type="slidenum">
              <a:rPr lang="zh-CN" altLang="en-US" smtClean="0"/>
              <a:pPr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26401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517525" y="685800"/>
            <a:ext cx="58229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b="1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640B4E-3909-4A33-A460-3E537D343403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264014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517525" y="685800"/>
            <a:ext cx="58229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altLang="zh-CN" smtClean="0">
              <a:ea typeface="宋体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640B4E-3909-4A33-A460-3E537D343403}" type="slidenum">
              <a:rPr lang="zh-CN" altLang="en-US" smtClean="0"/>
              <a:pPr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264014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517525" y="685800"/>
            <a:ext cx="58229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smtClean="0">
                <a:ea typeface="宋体" charset="-122"/>
              </a:rPr>
              <a:t>数组模拟栈的思路和步骤</a:t>
            </a:r>
            <a:r>
              <a:rPr lang="en-US" altLang="zh-CN" smtClean="0">
                <a:ea typeface="宋体" charset="-122"/>
              </a:rPr>
              <a:t>:</a:t>
            </a:r>
          </a:p>
          <a:p>
            <a:pPr algn="l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kumimoji="1" lang="zh-CN" altLang="en-US" sz="1200" b="1" smtClean="0">
                <a:latin typeface="Times New Roman" pitchFamily="18" charset="0"/>
                <a:ea typeface="宋体" pitchFamily="2" charset="-122"/>
              </a:rPr>
              <a:t>接下来要说明在堆栈中是如何对数据做存取。将数据输入至堆栈中称为“</a:t>
            </a:r>
            <a:r>
              <a:rPr kumimoji="1" lang="en-US" altLang="zh-CN" sz="1200" b="1" smtClean="0">
                <a:latin typeface="Times New Roman" pitchFamily="18" charset="0"/>
                <a:ea typeface="宋体" pitchFamily="2" charset="-122"/>
              </a:rPr>
              <a:t>Push”</a:t>
            </a:r>
            <a:r>
              <a:rPr kumimoji="1" lang="zh-CN" altLang="en-US" sz="1200" b="1" smtClean="0">
                <a:latin typeface="Times New Roman" pitchFamily="18" charset="0"/>
                <a:ea typeface="宋体" pitchFamily="2" charset="-122"/>
              </a:rPr>
              <a:t>压栈，</a:t>
            </a:r>
            <a:r>
              <a:rPr kumimoji="1" lang="en-US" altLang="zh-CN" sz="1200" b="1" smtClean="0">
                <a:latin typeface="Times New Roman" pitchFamily="18" charset="0"/>
                <a:ea typeface="宋体" pitchFamily="2" charset="-122"/>
              </a:rPr>
              <a:t>Push</a:t>
            </a:r>
            <a:r>
              <a:rPr kumimoji="1" lang="zh-CN" altLang="en-US" sz="1200" b="1" smtClean="0">
                <a:latin typeface="Times New Roman" pitchFamily="18" charset="0"/>
                <a:ea typeface="宋体" pitchFamily="2" charset="-122"/>
              </a:rPr>
              <a:t>的处理主要有两个步骤：</a:t>
            </a:r>
            <a:endParaRPr kumimoji="1" lang="en-US" altLang="zh-CN" sz="1200" b="1" smtClean="0">
              <a:latin typeface="Times New Roman" pitchFamily="18" charset="0"/>
              <a:ea typeface="宋体" pitchFamily="2" charset="-122"/>
            </a:endParaRPr>
          </a:p>
          <a:p>
            <a:pPr algn="l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kumimoji="1" lang="en-US" altLang="zh-CN" sz="1200" b="1" smtClean="0">
                <a:latin typeface="Times New Roman" pitchFamily="18" charset="0"/>
                <a:ea typeface="宋体" pitchFamily="2" charset="-122"/>
              </a:rPr>
              <a:t>(1)top</a:t>
            </a:r>
            <a:r>
              <a:rPr kumimoji="1" lang="en-US" altLang="zh-CN" sz="1200" b="1" baseline="0" smtClean="0">
                <a:latin typeface="Times New Roman" pitchFamily="18" charset="0"/>
                <a:ea typeface="宋体" pitchFamily="2" charset="-122"/>
              </a:rPr>
              <a:t> </a:t>
            </a:r>
            <a:r>
              <a:rPr kumimoji="1" lang="zh-CN" altLang="en-US" sz="1200" b="1" baseline="0" smtClean="0">
                <a:latin typeface="Times New Roman" pitchFamily="18" charset="0"/>
                <a:ea typeface="宋体" pitchFamily="2" charset="-122"/>
              </a:rPr>
              <a:t>初始化为</a:t>
            </a:r>
            <a:r>
              <a:rPr kumimoji="1" lang="en-US" altLang="zh-CN" sz="1200" b="1" baseline="0" smtClean="0">
                <a:latin typeface="Times New Roman" pitchFamily="18" charset="0"/>
                <a:ea typeface="宋体" pitchFamily="2" charset="-122"/>
              </a:rPr>
              <a:t>-1 </a:t>
            </a:r>
          </a:p>
          <a:p>
            <a:pPr algn="l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kumimoji="1" lang="en-US" altLang="zh-CN" sz="1200" b="1" baseline="0" smtClean="0">
                <a:latin typeface="Times New Roman" pitchFamily="18" charset="0"/>
                <a:ea typeface="宋体" pitchFamily="2" charset="-122"/>
              </a:rPr>
              <a:t>(2)top </a:t>
            </a:r>
            <a:r>
              <a:rPr kumimoji="1" lang="zh-CN" altLang="en-US" sz="1200" b="1" baseline="0" smtClean="0">
                <a:latin typeface="Times New Roman" pitchFamily="18" charset="0"/>
                <a:ea typeface="宋体" pitchFamily="2" charset="-122"/>
              </a:rPr>
              <a:t>等于</a:t>
            </a:r>
            <a:r>
              <a:rPr kumimoji="1" lang="en-US" altLang="zh-CN" sz="1200" b="1" baseline="0" smtClean="0">
                <a:latin typeface="Times New Roman" pitchFamily="18" charset="0"/>
                <a:ea typeface="宋体" pitchFamily="2" charset="-122"/>
              </a:rPr>
              <a:t>-1,</a:t>
            </a:r>
            <a:r>
              <a:rPr kumimoji="1" lang="zh-CN" altLang="en-US" sz="1200" b="1" baseline="0" smtClean="0">
                <a:latin typeface="Times New Roman" pitchFamily="18" charset="0"/>
                <a:ea typeface="宋体" pitchFamily="2" charset="-122"/>
              </a:rPr>
              <a:t>表示栈空</a:t>
            </a:r>
            <a:endParaRPr kumimoji="1" lang="en-US" altLang="zh-CN" sz="1200" b="1" baseline="0" smtClean="0">
              <a:latin typeface="Times New Roman" pitchFamily="18" charset="0"/>
              <a:ea typeface="宋体" pitchFamily="2" charset="-122"/>
            </a:endParaRPr>
          </a:p>
          <a:p>
            <a:pPr algn="l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kumimoji="1" lang="en-US" altLang="zh-CN" sz="1200" b="1" baseline="0" smtClean="0">
                <a:latin typeface="Times New Roman" pitchFamily="18" charset="0"/>
                <a:ea typeface="宋体" pitchFamily="2" charset="-122"/>
              </a:rPr>
              <a:t>(3)top </a:t>
            </a:r>
            <a:r>
              <a:rPr kumimoji="1" lang="zh-CN" altLang="en-US" sz="1200" b="1" baseline="0" smtClean="0">
                <a:latin typeface="Times New Roman" pitchFamily="18" charset="0"/>
                <a:ea typeface="宋体" pitchFamily="2" charset="-122"/>
              </a:rPr>
              <a:t>等于 </a:t>
            </a:r>
            <a:r>
              <a:rPr kumimoji="1" lang="en-US" altLang="zh-CN" sz="1200" b="1" baseline="0" smtClean="0">
                <a:latin typeface="Times New Roman" pitchFamily="18" charset="0"/>
                <a:ea typeface="宋体" pitchFamily="2" charset="-122"/>
              </a:rPr>
              <a:t>maxTop - 1</a:t>
            </a:r>
            <a:r>
              <a:rPr kumimoji="1" lang="zh-CN" altLang="en-US" sz="1200" b="1" baseline="0" smtClean="0">
                <a:latin typeface="Times New Roman" pitchFamily="18" charset="0"/>
                <a:ea typeface="宋体" pitchFamily="2" charset="-122"/>
              </a:rPr>
              <a:t>表示栈满</a:t>
            </a:r>
            <a:endParaRPr kumimoji="1" lang="en-US" altLang="zh-CN" sz="1200" b="1" baseline="0" smtClean="0">
              <a:latin typeface="Times New Roman" pitchFamily="18" charset="0"/>
              <a:ea typeface="宋体" pitchFamily="2" charset="-122"/>
            </a:endParaRPr>
          </a:p>
          <a:p>
            <a:pPr algn="l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kumimoji="1" lang="en-US" altLang="zh-CN" sz="1200" b="1" baseline="0" smtClean="0">
                <a:latin typeface="Times New Roman" pitchFamily="18" charset="0"/>
                <a:ea typeface="宋体" pitchFamily="2" charset="-122"/>
              </a:rPr>
              <a:t>(4)Push </a:t>
            </a:r>
            <a:r>
              <a:rPr kumimoji="1" lang="zh-CN" altLang="en-US" sz="1200" b="1" baseline="0" smtClean="0">
                <a:latin typeface="Times New Roman" pitchFamily="18" charset="0"/>
                <a:ea typeface="宋体" pitchFamily="2" charset="-122"/>
              </a:rPr>
              <a:t>表示入栈</a:t>
            </a:r>
            <a:endParaRPr kumimoji="1" lang="en-US" altLang="zh-CN" sz="1200" b="1" baseline="0" smtClean="0">
              <a:latin typeface="Times New Roman" pitchFamily="18" charset="0"/>
              <a:ea typeface="宋体" pitchFamily="2" charset="-122"/>
            </a:endParaRPr>
          </a:p>
          <a:p>
            <a:pPr algn="l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kumimoji="1" lang="en-US" altLang="zh-CN" sz="1200" b="1" baseline="0" smtClean="0">
                <a:latin typeface="Times New Roman" pitchFamily="18" charset="0"/>
                <a:ea typeface="宋体" pitchFamily="2" charset="-122"/>
              </a:rPr>
              <a:t>(5)Pop</a:t>
            </a:r>
            <a:r>
              <a:rPr kumimoji="1" lang="zh-CN" altLang="en-US" sz="1200" b="1" baseline="0" smtClean="0">
                <a:latin typeface="Times New Roman" pitchFamily="18" charset="0"/>
                <a:ea typeface="宋体" pitchFamily="2" charset="-122"/>
              </a:rPr>
              <a:t>表示出栈</a:t>
            </a:r>
            <a:endParaRPr kumimoji="1" lang="zh-CN" altLang="en-US" sz="1200" b="1" smtClean="0">
              <a:latin typeface="Times New Roman" pitchFamily="18" charset="0"/>
              <a:ea typeface="宋体" pitchFamily="2" charset="-122"/>
            </a:endParaRP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endParaRPr kumimoji="1" lang="en-US" altLang="zh-CN" sz="1200" b="1" smtClean="0">
              <a:latin typeface="Times New Roman" pitchFamily="18" charset="0"/>
              <a:ea typeface="宋体" pitchFamily="2" charset="-122"/>
            </a:endParaRP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kumimoji="1" lang="en-US" altLang="zh-CN" sz="1200" b="1" smtClean="0">
                <a:latin typeface="Times New Roman" pitchFamily="18" charset="0"/>
                <a:ea typeface="宋体" pitchFamily="2" charset="-122"/>
              </a:rPr>
              <a:t>//</a:t>
            </a:r>
            <a:r>
              <a:rPr kumimoji="1" lang="zh-CN" altLang="en-US" sz="1200" b="1" smtClean="0">
                <a:latin typeface="Times New Roman" pitchFamily="18" charset="0"/>
                <a:ea typeface="宋体" pitchFamily="2" charset="-122"/>
              </a:rPr>
              <a:t>最新代码</a:t>
            </a:r>
            <a:endParaRPr kumimoji="1" lang="en-US" altLang="zh-CN" sz="1200" b="1" smtClean="0">
              <a:latin typeface="Times New Roman" pitchFamily="18" charset="0"/>
              <a:ea typeface="宋体" pitchFamily="2" charset="-122"/>
            </a:endParaRP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endParaRPr kumimoji="1" lang="en-US" altLang="zh-CN" sz="1200" b="1" smtClean="0">
              <a:latin typeface="Times New Roman" pitchFamily="18" charset="0"/>
              <a:ea typeface="宋体" pitchFamily="2" charset="-122"/>
            </a:endParaRP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kumimoji="1" lang="en-US" altLang="zh-CN" sz="1200" b="1" smtClean="0">
                <a:latin typeface="Times New Roman" pitchFamily="18" charset="0"/>
                <a:ea typeface="宋体" pitchFamily="2" charset="-122"/>
              </a:rPr>
              <a:t>package com.atguigu.temp.stack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endParaRPr kumimoji="1" lang="en-US" altLang="zh-CN" sz="1200" b="1" smtClean="0">
              <a:latin typeface="Times New Roman" pitchFamily="18" charset="0"/>
              <a:ea typeface="宋体" pitchFamily="2" charset="-122"/>
            </a:endParaRP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kumimoji="1" lang="en-US" altLang="zh-CN" sz="1200" b="1" smtClean="0">
                <a:latin typeface="Times New Roman" pitchFamily="18" charset="0"/>
                <a:ea typeface="宋体" pitchFamily="2" charset="-122"/>
              </a:rPr>
              <a:t>import scala.io.StdIn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endParaRPr kumimoji="1" lang="en-US" altLang="zh-CN" sz="1200" b="1" smtClean="0">
              <a:latin typeface="Times New Roman" pitchFamily="18" charset="0"/>
              <a:ea typeface="宋体" pitchFamily="2" charset="-122"/>
            </a:endParaRP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kumimoji="1" lang="en-US" altLang="zh-CN" sz="1200" b="1" smtClean="0">
                <a:latin typeface="Times New Roman" pitchFamily="18" charset="0"/>
                <a:ea typeface="宋体" pitchFamily="2" charset="-122"/>
              </a:rPr>
              <a:t>object ArrayStackDemo {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kumimoji="1" lang="en-US" altLang="zh-CN" sz="1200" b="1" smtClean="0">
                <a:latin typeface="Times New Roman" pitchFamily="18" charset="0"/>
                <a:ea typeface="宋体" pitchFamily="2" charset="-122"/>
              </a:rPr>
              <a:t>  def main(args: Array[String]): Unit = {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kumimoji="1" lang="en-US" altLang="zh-CN" sz="1200" b="1" smtClean="0">
                <a:latin typeface="Times New Roman" pitchFamily="18" charset="0"/>
                <a:ea typeface="宋体" pitchFamily="2" charset="-122"/>
              </a:rPr>
              <a:t>    val arrayStack = new ArrayStack(3)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endParaRPr kumimoji="1" lang="en-US" altLang="zh-CN" sz="1200" b="1" smtClean="0">
              <a:latin typeface="Times New Roman" pitchFamily="18" charset="0"/>
              <a:ea typeface="宋体" pitchFamily="2" charset="-122"/>
            </a:endParaRP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kumimoji="1" lang="en-US" altLang="zh-CN" sz="1200" b="1" smtClean="0">
                <a:latin typeface="Times New Roman" pitchFamily="18" charset="0"/>
                <a:ea typeface="宋体" pitchFamily="2" charset="-122"/>
              </a:rPr>
              <a:t>    var key = ""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endParaRPr kumimoji="1" lang="en-US" altLang="zh-CN" sz="1200" b="1" smtClean="0">
              <a:latin typeface="Times New Roman" pitchFamily="18" charset="0"/>
              <a:ea typeface="宋体" pitchFamily="2" charset="-122"/>
            </a:endParaRP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kumimoji="1" lang="en-US" altLang="zh-CN" sz="1200" b="1" smtClean="0">
                <a:latin typeface="Times New Roman" pitchFamily="18" charset="0"/>
                <a:ea typeface="宋体" pitchFamily="2" charset="-122"/>
              </a:rPr>
              <a:t>    while (true) {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kumimoji="1" lang="en-US" altLang="zh-CN" sz="1200" b="1" smtClean="0">
                <a:latin typeface="Times New Roman" pitchFamily="18" charset="0"/>
                <a:ea typeface="宋体" pitchFamily="2" charset="-122"/>
              </a:rPr>
              <a:t>      println("push: </a:t>
            </a:r>
            <a:r>
              <a:rPr kumimoji="1" lang="zh-CN" altLang="en-US" sz="1200" b="1" smtClean="0">
                <a:latin typeface="Times New Roman" pitchFamily="18" charset="0"/>
                <a:ea typeface="宋体" pitchFamily="2" charset="-122"/>
              </a:rPr>
              <a:t>表示入栈</a:t>
            </a:r>
            <a:r>
              <a:rPr kumimoji="1" lang="en-US" altLang="zh-CN" sz="1200" b="1" smtClean="0">
                <a:latin typeface="Times New Roman" pitchFamily="18" charset="0"/>
                <a:ea typeface="宋体" pitchFamily="2" charset="-122"/>
              </a:rPr>
              <a:t>")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kumimoji="1" lang="en-US" altLang="zh-CN" sz="1200" b="1" smtClean="0">
                <a:latin typeface="Times New Roman" pitchFamily="18" charset="0"/>
                <a:ea typeface="宋体" pitchFamily="2" charset="-122"/>
              </a:rPr>
              <a:t>      println("pop:  </a:t>
            </a:r>
            <a:r>
              <a:rPr kumimoji="1" lang="zh-CN" altLang="en-US" sz="1200" b="1" smtClean="0">
                <a:latin typeface="Times New Roman" pitchFamily="18" charset="0"/>
                <a:ea typeface="宋体" pitchFamily="2" charset="-122"/>
              </a:rPr>
              <a:t>表示出栈</a:t>
            </a:r>
            <a:r>
              <a:rPr kumimoji="1" lang="en-US" altLang="zh-CN" sz="1200" b="1" smtClean="0">
                <a:latin typeface="Times New Roman" pitchFamily="18" charset="0"/>
                <a:ea typeface="宋体" pitchFamily="2" charset="-122"/>
              </a:rPr>
              <a:t>")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kumimoji="1" lang="en-US" altLang="zh-CN" sz="1200" b="1" smtClean="0">
                <a:latin typeface="Times New Roman" pitchFamily="18" charset="0"/>
                <a:ea typeface="宋体" pitchFamily="2" charset="-122"/>
              </a:rPr>
              <a:t>      println("list: </a:t>
            </a:r>
            <a:r>
              <a:rPr kumimoji="1" lang="zh-CN" altLang="en-US" sz="1200" b="1" smtClean="0">
                <a:latin typeface="Times New Roman" pitchFamily="18" charset="0"/>
                <a:ea typeface="宋体" pitchFamily="2" charset="-122"/>
              </a:rPr>
              <a:t>表示显示栈</a:t>
            </a:r>
            <a:r>
              <a:rPr kumimoji="1" lang="en-US" altLang="zh-CN" sz="1200" b="1" smtClean="0">
                <a:latin typeface="Times New Roman" pitchFamily="18" charset="0"/>
                <a:ea typeface="宋体" pitchFamily="2" charset="-122"/>
              </a:rPr>
              <a:t>")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kumimoji="1" lang="en-US" altLang="zh-CN" sz="1200" b="1" smtClean="0">
                <a:latin typeface="Times New Roman" pitchFamily="18" charset="0"/>
                <a:ea typeface="宋体" pitchFamily="2" charset="-122"/>
              </a:rPr>
              <a:t>      println("exit: </a:t>
            </a:r>
            <a:r>
              <a:rPr kumimoji="1" lang="zh-CN" altLang="en-US" sz="1200" b="1" smtClean="0">
                <a:latin typeface="Times New Roman" pitchFamily="18" charset="0"/>
                <a:ea typeface="宋体" pitchFamily="2" charset="-122"/>
              </a:rPr>
              <a:t>表示退出</a:t>
            </a:r>
            <a:r>
              <a:rPr kumimoji="1" lang="en-US" altLang="zh-CN" sz="1200" b="1" smtClean="0">
                <a:latin typeface="Times New Roman" pitchFamily="18" charset="0"/>
                <a:ea typeface="宋体" pitchFamily="2" charset="-122"/>
              </a:rPr>
              <a:t>")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kumimoji="1" lang="en-US" altLang="zh-CN" sz="1200" b="1" smtClean="0">
                <a:latin typeface="Times New Roman" pitchFamily="18" charset="0"/>
                <a:ea typeface="宋体" pitchFamily="2" charset="-122"/>
              </a:rPr>
              <a:t>      key = StdIn.readLine()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kumimoji="1" lang="en-US" altLang="zh-CN" sz="1200" b="1" smtClean="0">
                <a:latin typeface="Times New Roman" pitchFamily="18" charset="0"/>
                <a:ea typeface="宋体" pitchFamily="2" charset="-122"/>
              </a:rPr>
              <a:t>      key match {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kumimoji="1" lang="en-US" altLang="zh-CN" sz="1200" b="1" smtClean="0">
                <a:latin typeface="Times New Roman" pitchFamily="18" charset="0"/>
                <a:ea typeface="宋体" pitchFamily="2" charset="-122"/>
              </a:rPr>
              <a:t>        case "push" =&gt; {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kumimoji="1" lang="en-US" altLang="zh-CN" sz="1200" b="1" smtClean="0">
                <a:latin typeface="Times New Roman" pitchFamily="18" charset="0"/>
                <a:ea typeface="宋体" pitchFamily="2" charset="-122"/>
              </a:rPr>
              <a:t>          val value = StdIn.readInt()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kumimoji="1" lang="en-US" altLang="zh-CN" sz="1200" b="1" smtClean="0">
                <a:latin typeface="Times New Roman" pitchFamily="18" charset="0"/>
                <a:ea typeface="宋体" pitchFamily="2" charset="-122"/>
              </a:rPr>
              <a:t>          arrayStack.push(value)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kumimoji="1" lang="en-US" altLang="zh-CN" sz="1200" b="1" smtClean="0">
                <a:latin typeface="Times New Roman" pitchFamily="18" charset="0"/>
                <a:ea typeface="宋体" pitchFamily="2" charset="-122"/>
              </a:rPr>
              <a:t>        }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kumimoji="1" lang="en-US" altLang="zh-CN" sz="1200" b="1" smtClean="0">
                <a:latin typeface="Times New Roman" pitchFamily="18" charset="0"/>
                <a:ea typeface="宋体" pitchFamily="2" charset="-122"/>
              </a:rPr>
              <a:t>        case "pop" =&gt; {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kumimoji="1" lang="en-US" altLang="zh-CN" sz="1200" b="1" smtClean="0">
                <a:latin typeface="Times New Roman" pitchFamily="18" charset="0"/>
                <a:ea typeface="宋体" pitchFamily="2" charset="-122"/>
              </a:rPr>
              <a:t>          val res = arrayStack.pop()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kumimoji="1" lang="en-US" altLang="zh-CN" sz="1200" b="1" smtClean="0">
                <a:latin typeface="Times New Roman" pitchFamily="18" charset="0"/>
                <a:ea typeface="宋体" pitchFamily="2" charset="-122"/>
              </a:rPr>
              <a:t>          if (res.isInstanceOf[Exception]) {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kumimoji="1" lang="en-US" altLang="zh-CN" sz="1200" b="1" smtClean="0">
                <a:latin typeface="Times New Roman" pitchFamily="18" charset="0"/>
                <a:ea typeface="宋体" pitchFamily="2" charset="-122"/>
              </a:rPr>
              <a:t>            println(res.asInstanceOf[Exception].getMessage)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kumimoji="1" lang="en-US" altLang="zh-CN" sz="1200" b="1" smtClean="0">
                <a:latin typeface="Times New Roman" pitchFamily="18" charset="0"/>
                <a:ea typeface="宋体" pitchFamily="2" charset="-122"/>
              </a:rPr>
              <a:t>          }else {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kumimoji="1" lang="en-US" altLang="zh-CN" sz="1200" b="1" smtClean="0">
                <a:latin typeface="Times New Roman" pitchFamily="18" charset="0"/>
                <a:ea typeface="宋体" pitchFamily="2" charset="-122"/>
              </a:rPr>
              <a:t>            println("</a:t>
            </a:r>
            <a:r>
              <a:rPr kumimoji="1" lang="zh-CN" altLang="en-US" sz="1200" b="1" smtClean="0">
                <a:latin typeface="Times New Roman" pitchFamily="18" charset="0"/>
                <a:ea typeface="宋体" pitchFamily="2" charset="-122"/>
              </a:rPr>
              <a:t>出栈的数据为</a:t>
            </a:r>
            <a:r>
              <a:rPr kumimoji="1" lang="en-US" altLang="zh-CN" sz="1200" b="1" smtClean="0">
                <a:latin typeface="Times New Roman" pitchFamily="18" charset="0"/>
                <a:ea typeface="宋体" pitchFamily="2" charset="-122"/>
              </a:rPr>
              <a:t>" + res)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kumimoji="1" lang="en-US" altLang="zh-CN" sz="1200" b="1" smtClean="0">
                <a:latin typeface="Times New Roman" pitchFamily="18" charset="0"/>
                <a:ea typeface="宋体" pitchFamily="2" charset="-122"/>
              </a:rPr>
              <a:t>          }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kumimoji="1" lang="en-US" altLang="zh-CN" sz="1200" b="1" smtClean="0">
                <a:latin typeface="Times New Roman" pitchFamily="18" charset="0"/>
                <a:ea typeface="宋体" pitchFamily="2" charset="-122"/>
              </a:rPr>
              <a:t>        }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kumimoji="1" lang="en-US" altLang="zh-CN" sz="1200" b="1" smtClean="0">
                <a:latin typeface="Times New Roman" pitchFamily="18" charset="0"/>
                <a:ea typeface="宋体" pitchFamily="2" charset="-122"/>
              </a:rPr>
              <a:t>        case "list" =&gt; arrayStack.list()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kumimoji="1" lang="en-US" altLang="zh-CN" sz="1200" b="1" smtClean="0">
                <a:latin typeface="Times New Roman" pitchFamily="18" charset="0"/>
                <a:ea typeface="宋体" pitchFamily="2" charset="-122"/>
              </a:rPr>
              <a:t>        case "exit" =&gt; System.exit(0)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kumimoji="1" lang="en-US" altLang="zh-CN" sz="1200" b="1" smtClean="0">
                <a:latin typeface="Times New Roman" pitchFamily="18" charset="0"/>
                <a:ea typeface="宋体" pitchFamily="2" charset="-122"/>
              </a:rPr>
              <a:t>      }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kumimoji="1" lang="en-US" altLang="zh-CN" sz="1200" b="1" smtClean="0">
                <a:latin typeface="Times New Roman" pitchFamily="18" charset="0"/>
                <a:ea typeface="宋体" pitchFamily="2" charset="-122"/>
              </a:rPr>
              <a:t>    }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endParaRPr kumimoji="1" lang="en-US" altLang="zh-CN" sz="1200" b="1" smtClean="0">
              <a:latin typeface="Times New Roman" pitchFamily="18" charset="0"/>
              <a:ea typeface="宋体" pitchFamily="2" charset="-122"/>
            </a:endParaRP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endParaRPr kumimoji="1" lang="en-US" altLang="zh-CN" sz="1200" b="1" smtClean="0">
              <a:latin typeface="Times New Roman" pitchFamily="18" charset="0"/>
              <a:ea typeface="宋体" pitchFamily="2" charset="-122"/>
            </a:endParaRP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kumimoji="1" lang="en-US" altLang="zh-CN" sz="1200" b="1" smtClean="0">
                <a:latin typeface="Times New Roman" pitchFamily="18" charset="0"/>
                <a:ea typeface="宋体" pitchFamily="2" charset="-122"/>
              </a:rPr>
              <a:t>  }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kumimoji="1" lang="en-US" altLang="zh-CN" sz="1200" b="1" smtClean="0">
                <a:latin typeface="Times New Roman" pitchFamily="18" charset="0"/>
                <a:ea typeface="宋体" pitchFamily="2" charset="-122"/>
              </a:rPr>
              <a:t>}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endParaRPr kumimoji="1" lang="en-US" altLang="zh-CN" sz="1200" b="1" smtClean="0">
              <a:latin typeface="Times New Roman" pitchFamily="18" charset="0"/>
              <a:ea typeface="宋体" pitchFamily="2" charset="-122"/>
            </a:endParaRP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kumimoji="1" lang="en-US" altLang="zh-CN" sz="1200" b="1" smtClean="0">
                <a:latin typeface="Times New Roman" pitchFamily="18" charset="0"/>
                <a:ea typeface="宋体" pitchFamily="2" charset="-122"/>
              </a:rPr>
              <a:t>class ArrayStack(size: Int) {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kumimoji="1" lang="en-US" altLang="zh-CN" sz="1200" b="1" smtClean="0">
                <a:latin typeface="Times New Roman" pitchFamily="18" charset="0"/>
                <a:ea typeface="宋体" pitchFamily="2" charset="-122"/>
              </a:rPr>
              <a:t>  var maxSize = size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kumimoji="1" lang="en-US" altLang="zh-CN" sz="1200" b="1" smtClean="0">
                <a:latin typeface="Times New Roman" pitchFamily="18" charset="0"/>
                <a:ea typeface="宋体" pitchFamily="2" charset="-122"/>
              </a:rPr>
              <a:t>  var stack = new Array[Int](maxSize)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kumimoji="1" lang="en-US" altLang="zh-CN" sz="1200" b="1" smtClean="0">
                <a:latin typeface="Times New Roman" pitchFamily="18" charset="0"/>
                <a:ea typeface="宋体" pitchFamily="2" charset="-122"/>
              </a:rPr>
              <a:t>  var top = -1 //</a:t>
            </a:r>
            <a:r>
              <a:rPr kumimoji="1" lang="zh-CN" altLang="en-US" sz="1200" b="1" smtClean="0">
                <a:latin typeface="Times New Roman" pitchFamily="18" charset="0"/>
                <a:ea typeface="宋体" pitchFamily="2" charset="-122"/>
              </a:rPr>
              <a:t>栈顶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endParaRPr kumimoji="1" lang="zh-CN" altLang="en-US" sz="1200" b="1" smtClean="0">
              <a:latin typeface="Times New Roman" pitchFamily="18" charset="0"/>
              <a:ea typeface="宋体" pitchFamily="2" charset="-122"/>
            </a:endParaRP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kumimoji="1" lang="zh-CN" altLang="en-US" sz="1200" b="1" smtClean="0">
                <a:latin typeface="Times New Roman" pitchFamily="18" charset="0"/>
                <a:ea typeface="宋体" pitchFamily="2" charset="-122"/>
              </a:rPr>
              <a:t>  </a:t>
            </a:r>
            <a:r>
              <a:rPr kumimoji="1" lang="en-US" altLang="zh-CN" sz="1200" b="1" smtClean="0">
                <a:latin typeface="Times New Roman" pitchFamily="18" charset="0"/>
                <a:ea typeface="宋体" pitchFamily="2" charset="-122"/>
              </a:rPr>
              <a:t>//</a:t>
            </a:r>
            <a:r>
              <a:rPr kumimoji="1" lang="zh-CN" altLang="en-US" sz="1200" b="1" smtClean="0">
                <a:latin typeface="Times New Roman" pitchFamily="18" charset="0"/>
                <a:ea typeface="宋体" pitchFamily="2" charset="-122"/>
              </a:rPr>
              <a:t>满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kumimoji="1" lang="zh-CN" altLang="en-US" sz="1200" b="1" smtClean="0">
                <a:latin typeface="Times New Roman" pitchFamily="18" charset="0"/>
                <a:ea typeface="宋体" pitchFamily="2" charset="-122"/>
              </a:rPr>
              <a:t>  </a:t>
            </a:r>
            <a:r>
              <a:rPr kumimoji="1" lang="en-US" altLang="zh-CN" sz="1200" b="1" smtClean="0">
                <a:latin typeface="Times New Roman" pitchFamily="18" charset="0"/>
                <a:ea typeface="宋体" pitchFamily="2" charset="-122"/>
              </a:rPr>
              <a:t>def isFull(): Boolean = {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kumimoji="1" lang="en-US" altLang="zh-CN" sz="1200" b="1" smtClean="0">
                <a:latin typeface="Times New Roman" pitchFamily="18" charset="0"/>
                <a:ea typeface="宋体" pitchFamily="2" charset="-122"/>
              </a:rPr>
              <a:t>    top == maxSize - 1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kumimoji="1" lang="en-US" altLang="zh-CN" sz="1200" b="1" smtClean="0">
                <a:latin typeface="Times New Roman" pitchFamily="18" charset="0"/>
                <a:ea typeface="宋体" pitchFamily="2" charset="-122"/>
              </a:rPr>
              <a:t>  }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endParaRPr kumimoji="1" lang="en-US" altLang="zh-CN" sz="1200" b="1" smtClean="0">
              <a:latin typeface="Times New Roman" pitchFamily="18" charset="0"/>
              <a:ea typeface="宋体" pitchFamily="2" charset="-122"/>
            </a:endParaRP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kumimoji="1" lang="en-US" altLang="zh-CN" sz="1200" b="1" smtClean="0">
                <a:latin typeface="Times New Roman" pitchFamily="18" charset="0"/>
                <a:ea typeface="宋体" pitchFamily="2" charset="-122"/>
              </a:rPr>
              <a:t>  //</a:t>
            </a:r>
            <a:r>
              <a:rPr kumimoji="1" lang="zh-CN" altLang="en-US" sz="1200" b="1" smtClean="0">
                <a:latin typeface="Times New Roman" pitchFamily="18" charset="0"/>
                <a:ea typeface="宋体" pitchFamily="2" charset="-122"/>
              </a:rPr>
              <a:t>空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kumimoji="1" lang="zh-CN" altLang="en-US" sz="1200" b="1" smtClean="0">
                <a:latin typeface="Times New Roman" pitchFamily="18" charset="0"/>
                <a:ea typeface="宋体" pitchFamily="2" charset="-122"/>
              </a:rPr>
              <a:t>  </a:t>
            </a:r>
            <a:r>
              <a:rPr kumimoji="1" lang="en-US" altLang="zh-CN" sz="1200" b="1" smtClean="0">
                <a:latin typeface="Times New Roman" pitchFamily="18" charset="0"/>
                <a:ea typeface="宋体" pitchFamily="2" charset="-122"/>
              </a:rPr>
              <a:t>def isEmpty(): Boolean = {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kumimoji="1" lang="en-US" altLang="zh-CN" sz="1200" b="1" smtClean="0">
                <a:latin typeface="Times New Roman" pitchFamily="18" charset="0"/>
                <a:ea typeface="宋体" pitchFamily="2" charset="-122"/>
              </a:rPr>
              <a:t>    top == -1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kumimoji="1" lang="en-US" altLang="zh-CN" sz="1200" b="1" smtClean="0">
                <a:latin typeface="Times New Roman" pitchFamily="18" charset="0"/>
                <a:ea typeface="宋体" pitchFamily="2" charset="-122"/>
              </a:rPr>
              <a:t>  }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endParaRPr kumimoji="1" lang="en-US" altLang="zh-CN" sz="1200" b="1" smtClean="0">
              <a:latin typeface="Times New Roman" pitchFamily="18" charset="0"/>
              <a:ea typeface="宋体" pitchFamily="2" charset="-122"/>
            </a:endParaRP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kumimoji="1" lang="en-US" altLang="zh-CN" sz="1200" b="1" smtClean="0">
                <a:latin typeface="Times New Roman" pitchFamily="18" charset="0"/>
                <a:ea typeface="宋体" pitchFamily="2" charset="-122"/>
              </a:rPr>
              <a:t>  //</a:t>
            </a:r>
            <a:r>
              <a:rPr kumimoji="1" lang="zh-CN" altLang="en-US" sz="1200" b="1" smtClean="0">
                <a:latin typeface="Times New Roman" pitchFamily="18" charset="0"/>
                <a:ea typeface="宋体" pitchFamily="2" charset="-122"/>
              </a:rPr>
              <a:t>显示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kumimoji="1" lang="zh-CN" altLang="en-US" sz="1200" b="1" smtClean="0">
                <a:latin typeface="Times New Roman" pitchFamily="18" charset="0"/>
                <a:ea typeface="宋体" pitchFamily="2" charset="-122"/>
              </a:rPr>
              <a:t>  </a:t>
            </a:r>
            <a:r>
              <a:rPr kumimoji="1" lang="en-US" altLang="zh-CN" sz="1200" b="1" smtClean="0">
                <a:latin typeface="Times New Roman" pitchFamily="18" charset="0"/>
                <a:ea typeface="宋体" pitchFamily="2" charset="-122"/>
              </a:rPr>
              <a:t>def list(): Unit = {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kumimoji="1" lang="en-US" altLang="zh-CN" sz="1200" b="1" smtClean="0">
                <a:latin typeface="Times New Roman" pitchFamily="18" charset="0"/>
                <a:ea typeface="宋体" pitchFamily="2" charset="-122"/>
              </a:rPr>
              <a:t>    if (isEmpty()) {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kumimoji="1" lang="en-US" altLang="zh-CN" sz="1200" b="1" smtClean="0">
                <a:latin typeface="Times New Roman" pitchFamily="18" charset="0"/>
                <a:ea typeface="宋体" pitchFamily="2" charset="-122"/>
              </a:rPr>
              <a:t>      println("</a:t>
            </a:r>
            <a:r>
              <a:rPr kumimoji="1" lang="zh-CN" altLang="en-US" sz="1200" b="1" smtClean="0">
                <a:latin typeface="Times New Roman" pitchFamily="18" charset="0"/>
                <a:ea typeface="宋体" pitchFamily="2" charset="-122"/>
              </a:rPr>
              <a:t>栈空</a:t>
            </a:r>
            <a:r>
              <a:rPr kumimoji="1" lang="en-US" altLang="zh-CN" sz="1200" b="1" smtClean="0">
                <a:latin typeface="Times New Roman" pitchFamily="18" charset="0"/>
                <a:ea typeface="宋体" pitchFamily="2" charset="-122"/>
              </a:rPr>
              <a:t>")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kumimoji="1" lang="en-US" altLang="zh-CN" sz="1200" b="1" smtClean="0">
                <a:latin typeface="Times New Roman" pitchFamily="18" charset="0"/>
                <a:ea typeface="宋体" pitchFamily="2" charset="-122"/>
              </a:rPr>
              <a:t>      return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kumimoji="1" lang="en-US" altLang="zh-CN" sz="1200" b="1" smtClean="0">
                <a:latin typeface="Times New Roman" pitchFamily="18" charset="0"/>
                <a:ea typeface="宋体" pitchFamily="2" charset="-122"/>
              </a:rPr>
              <a:t>    }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kumimoji="1" lang="en-US" altLang="zh-CN" sz="1200" b="1" smtClean="0">
                <a:latin typeface="Times New Roman" pitchFamily="18" charset="0"/>
                <a:ea typeface="宋体" pitchFamily="2" charset="-122"/>
              </a:rPr>
              <a:t>    for (item &lt;- 0 to top reverse) {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kumimoji="1" lang="en-US" altLang="zh-CN" sz="1200" b="1" smtClean="0">
                <a:latin typeface="Times New Roman" pitchFamily="18" charset="0"/>
                <a:ea typeface="宋体" pitchFamily="2" charset="-122"/>
              </a:rPr>
              <a:t>      printf("stack[%d]=%d\n", item, stack(item))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kumimoji="1" lang="en-US" altLang="zh-CN" sz="1200" b="1" smtClean="0">
                <a:latin typeface="Times New Roman" pitchFamily="18" charset="0"/>
                <a:ea typeface="宋体" pitchFamily="2" charset="-122"/>
              </a:rPr>
              <a:t>    }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kumimoji="1" lang="en-US" altLang="zh-CN" sz="1200" b="1" smtClean="0">
                <a:latin typeface="Times New Roman" pitchFamily="18" charset="0"/>
                <a:ea typeface="宋体" pitchFamily="2" charset="-122"/>
              </a:rPr>
              <a:t>  }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endParaRPr kumimoji="1" lang="en-US" altLang="zh-CN" sz="1200" b="1" smtClean="0">
              <a:latin typeface="Times New Roman" pitchFamily="18" charset="0"/>
              <a:ea typeface="宋体" pitchFamily="2" charset="-122"/>
            </a:endParaRP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kumimoji="1" lang="en-US" altLang="zh-CN" sz="1200" b="1" smtClean="0">
                <a:latin typeface="Times New Roman" pitchFamily="18" charset="0"/>
                <a:ea typeface="宋体" pitchFamily="2" charset="-122"/>
              </a:rPr>
              <a:t>  //</a:t>
            </a:r>
            <a:r>
              <a:rPr kumimoji="1" lang="zh-CN" altLang="en-US" sz="1200" b="1" smtClean="0">
                <a:latin typeface="Times New Roman" pitchFamily="18" charset="0"/>
                <a:ea typeface="宋体" pitchFamily="2" charset="-122"/>
              </a:rPr>
              <a:t>入栈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kumimoji="1" lang="zh-CN" altLang="en-US" sz="1200" b="1" smtClean="0">
                <a:latin typeface="Times New Roman" pitchFamily="18" charset="0"/>
                <a:ea typeface="宋体" pitchFamily="2" charset="-122"/>
              </a:rPr>
              <a:t>  </a:t>
            </a:r>
            <a:r>
              <a:rPr kumimoji="1" lang="en-US" altLang="zh-CN" sz="1200" b="1" smtClean="0">
                <a:latin typeface="Times New Roman" pitchFamily="18" charset="0"/>
                <a:ea typeface="宋体" pitchFamily="2" charset="-122"/>
              </a:rPr>
              <a:t>def push(value:Int): Unit = {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kumimoji="1" lang="en-US" altLang="zh-CN" sz="1200" b="1" smtClean="0">
                <a:latin typeface="Times New Roman" pitchFamily="18" charset="0"/>
                <a:ea typeface="宋体" pitchFamily="2" charset="-122"/>
              </a:rPr>
              <a:t>    if (isFull()) {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kumimoji="1" lang="en-US" altLang="zh-CN" sz="1200" b="1" smtClean="0">
                <a:latin typeface="Times New Roman" pitchFamily="18" charset="0"/>
                <a:ea typeface="宋体" pitchFamily="2" charset="-122"/>
              </a:rPr>
              <a:t>      println("</a:t>
            </a:r>
            <a:r>
              <a:rPr kumimoji="1" lang="zh-CN" altLang="en-US" sz="1200" b="1" smtClean="0">
                <a:latin typeface="Times New Roman" pitchFamily="18" charset="0"/>
                <a:ea typeface="宋体" pitchFamily="2" charset="-122"/>
              </a:rPr>
              <a:t>栈满</a:t>
            </a:r>
            <a:r>
              <a:rPr kumimoji="1" lang="en-US" altLang="zh-CN" sz="1200" b="1" smtClean="0">
                <a:latin typeface="Times New Roman" pitchFamily="18" charset="0"/>
                <a:ea typeface="宋体" pitchFamily="2" charset="-122"/>
              </a:rPr>
              <a:t>")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kumimoji="1" lang="en-US" altLang="zh-CN" sz="1200" b="1" smtClean="0">
                <a:latin typeface="Times New Roman" pitchFamily="18" charset="0"/>
                <a:ea typeface="宋体" pitchFamily="2" charset="-122"/>
              </a:rPr>
              <a:t>      return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kumimoji="1" lang="en-US" altLang="zh-CN" sz="1200" b="1" smtClean="0">
                <a:latin typeface="Times New Roman" pitchFamily="18" charset="0"/>
                <a:ea typeface="宋体" pitchFamily="2" charset="-122"/>
              </a:rPr>
              <a:t>    }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kumimoji="1" lang="en-US" altLang="zh-CN" sz="1200" b="1" smtClean="0">
                <a:latin typeface="Times New Roman" pitchFamily="18" charset="0"/>
                <a:ea typeface="宋体" pitchFamily="2" charset="-122"/>
              </a:rPr>
              <a:t>    top = top + 1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kumimoji="1" lang="en-US" altLang="zh-CN" sz="1200" b="1" smtClean="0">
                <a:latin typeface="Times New Roman" pitchFamily="18" charset="0"/>
                <a:ea typeface="宋体" pitchFamily="2" charset="-122"/>
              </a:rPr>
              <a:t>    stack(top) = value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kumimoji="1" lang="en-US" altLang="zh-CN" sz="1200" b="1" smtClean="0">
                <a:latin typeface="Times New Roman" pitchFamily="18" charset="0"/>
                <a:ea typeface="宋体" pitchFamily="2" charset="-122"/>
              </a:rPr>
              <a:t>  }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endParaRPr kumimoji="1" lang="en-US" altLang="zh-CN" sz="1200" b="1" smtClean="0">
              <a:latin typeface="Times New Roman" pitchFamily="18" charset="0"/>
              <a:ea typeface="宋体" pitchFamily="2" charset="-122"/>
            </a:endParaRP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kumimoji="1" lang="en-US" altLang="zh-CN" sz="1200" b="1" smtClean="0">
                <a:latin typeface="Times New Roman" pitchFamily="18" charset="0"/>
                <a:ea typeface="宋体" pitchFamily="2" charset="-122"/>
              </a:rPr>
              <a:t>  //</a:t>
            </a:r>
            <a:r>
              <a:rPr kumimoji="1" lang="zh-CN" altLang="en-US" sz="1200" b="1" smtClean="0">
                <a:latin typeface="Times New Roman" pitchFamily="18" charset="0"/>
                <a:ea typeface="宋体" pitchFamily="2" charset="-122"/>
              </a:rPr>
              <a:t>出栈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kumimoji="1" lang="zh-CN" altLang="en-US" sz="1200" b="1" smtClean="0">
                <a:latin typeface="Times New Roman" pitchFamily="18" charset="0"/>
                <a:ea typeface="宋体" pitchFamily="2" charset="-122"/>
              </a:rPr>
              <a:t>  </a:t>
            </a:r>
            <a:r>
              <a:rPr kumimoji="1" lang="en-US" altLang="zh-CN" sz="1200" b="1" smtClean="0">
                <a:latin typeface="Times New Roman" pitchFamily="18" charset="0"/>
                <a:ea typeface="宋体" pitchFamily="2" charset="-122"/>
              </a:rPr>
              <a:t>def pop(): Any = {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kumimoji="1" lang="en-US" altLang="zh-CN" sz="1200" b="1" smtClean="0">
                <a:latin typeface="Times New Roman" pitchFamily="18" charset="0"/>
                <a:ea typeface="宋体" pitchFamily="2" charset="-122"/>
              </a:rPr>
              <a:t>    if (isEmpty()) {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kumimoji="1" lang="en-US" altLang="zh-CN" sz="1200" b="1" smtClean="0">
                <a:latin typeface="Times New Roman" pitchFamily="18" charset="0"/>
                <a:ea typeface="宋体" pitchFamily="2" charset="-122"/>
              </a:rPr>
              <a:t>      return new Exception("</a:t>
            </a:r>
            <a:r>
              <a:rPr kumimoji="1" lang="zh-CN" altLang="en-US" sz="1200" b="1" smtClean="0">
                <a:latin typeface="Times New Roman" pitchFamily="18" charset="0"/>
                <a:ea typeface="宋体" pitchFamily="2" charset="-122"/>
              </a:rPr>
              <a:t>栈空了</a:t>
            </a:r>
            <a:r>
              <a:rPr kumimoji="1" lang="en-US" altLang="zh-CN" sz="1200" b="1" smtClean="0">
                <a:latin typeface="Times New Roman" pitchFamily="18" charset="0"/>
                <a:ea typeface="宋体" pitchFamily="2" charset="-122"/>
              </a:rPr>
              <a:t>")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kumimoji="1" lang="en-US" altLang="zh-CN" sz="1200" b="1" smtClean="0">
                <a:latin typeface="Times New Roman" pitchFamily="18" charset="0"/>
                <a:ea typeface="宋体" pitchFamily="2" charset="-122"/>
              </a:rPr>
              <a:t>    }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kumimoji="1" lang="en-US" altLang="zh-CN" sz="1200" b="1" smtClean="0">
                <a:latin typeface="Times New Roman" pitchFamily="18" charset="0"/>
                <a:ea typeface="宋体" pitchFamily="2" charset="-122"/>
              </a:rPr>
              <a:t>    val value = stack(top)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kumimoji="1" lang="en-US" altLang="zh-CN" sz="1200" b="1" smtClean="0">
                <a:latin typeface="Times New Roman" pitchFamily="18" charset="0"/>
                <a:ea typeface="宋体" pitchFamily="2" charset="-122"/>
              </a:rPr>
              <a:t>    top -= 1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kumimoji="1" lang="en-US" altLang="zh-CN" sz="1200" b="1" smtClean="0">
                <a:latin typeface="Times New Roman" pitchFamily="18" charset="0"/>
                <a:ea typeface="宋体" pitchFamily="2" charset="-122"/>
              </a:rPr>
              <a:t>    return value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kumimoji="1" lang="en-US" altLang="zh-CN" sz="1200" b="1" smtClean="0">
                <a:latin typeface="Times New Roman" pitchFamily="18" charset="0"/>
                <a:ea typeface="宋体" pitchFamily="2" charset="-122"/>
              </a:rPr>
              <a:t>  }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kumimoji="1" lang="en-US" altLang="zh-CN" sz="1200" b="1" smtClean="0">
                <a:latin typeface="Times New Roman" pitchFamily="18" charset="0"/>
                <a:ea typeface="宋体" pitchFamily="2" charset="-122"/>
              </a:rPr>
              <a:t>}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endParaRPr kumimoji="1" lang="en-US" altLang="zh-CN" sz="1200" b="1" smtClean="0">
              <a:latin typeface="Times New Roman" pitchFamily="18" charset="0"/>
              <a:ea typeface="宋体" pitchFamily="2" charset="-122"/>
            </a:endParaRP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endParaRPr kumimoji="1" lang="en-US" altLang="zh-CN" sz="1200" b="1" smtClean="0">
              <a:latin typeface="Times New Roman" pitchFamily="18" charset="0"/>
              <a:ea typeface="宋体" pitchFamily="2" charset="-122"/>
            </a:endParaRP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kumimoji="1" lang="en-US" altLang="zh-CN" sz="1200" b="1" smtClean="0">
                <a:latin typeface="Times New Roman" pitchFamily="18" charset="0"/>
                <a:ea typeface="宋体" pitchFamily="2" charset="-122"/>
              </a:rPr>
              <a:t>//</a:t>
            </a:r>
            <a:r>
              <a:rPr kumimoji="1" lang="zh-CN" altLang="en-US" sz="1200" b="1" smtClean="0">
                <a:latin typeface="Times New Roman" pitchFamily="18" charset="0"/>
                <a:ea typeface="宋体" pitchFamily="2" charset="-122"/>
              </a:rPr>
              <a:t>最新代码结束</a:t>
            </a:r>
            <a:endParaRPr kumimoji="1" lang="en-US" altLang="zh-CN" sz="1200" b="1" smtClean="0">
              <a:latin typeface="Times New Roman" pitchFamily="18" charset="0"/>
              <a:ea typeface="宋体" pitchFamily="2" charset="-122"/>
            </a:endParaRP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endParaRPr kumimoji="1" lang="en-US" altLang="zh-CN" sz="1200" b="1" smtClean="0">
              <a:latin typeface="Times New Roman" pitchFamily="18" charset="0"/>
              <a:ea typeface="宋体" pitchFamily="2" charset="-122"/>
            </a:endParaRP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endParaRPr kumimoji="1" lang="en-US" altLang="zh-CN" sz="1200" b="1" smtClean="0">
              <a:latin typeface="Times New Roman" pitchFamily="18" charset="0"/>
              <a:ea typeface="宋体" pitchFamily="2" charset="-122"/>
            </a:endParaRP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kumimoji="1" lang="en-US" altLang="zh-CN" sz="1200" b="1" smtClean="0">
                <a:latin typeface="Times New Roman" pitchFamily="18" charset="0"/>
                <a:ea typeface="宋体" pitchFamily="2" charset="-122"/>
              </a:rPr>
              <a:t>package com.atguigu.temp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endParaRPr kumimoji="1" lang="en-US" altLang="zh-CN" sz="1200" b="1" smtClean="0">
              <a:latin typeface="Times New Roman" pitchFamily="18" charset="0"/>
              <a:ea typeface="宋体" pitchFamily="2" charset="-122"/>
            </a:endParaRP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kumimoji="1" lang="en-US" altLang="zh-CN" sz="1200" b="1" smtClean="0">
                <a:latin typeface="Times New Roman" pitchFamily="18" charset="0"/>
                <a:ea typeface="宋体" pitchFamily="2" charset="-122"/>
              </a:rPr>
              <a:t>object StackTest {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kumimoji="1" lang="en-US" altLang="zh-CN" sz="1200" b="1" smtClean="0">
                <a:latin typeface="Times New Roman" pitchFamily="18" charset="0"/>
                <a:ea typeface="宋体" pitchFamily="2" charset="-122"/>
              </a:rPr>
              <a:t>  def main(args: Array[String]): Unit = {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kumimoji="1" lang="en-US" altLang="zh-CN" sz="1200" b="1" smtClean="0">
                <a:latin typeface="Times New Roman" pitchFamily="18" charset="0"/>
                <a:ea typeface="宋体" pitchFamily="2" charset="-122"/>
              </a:rPr>
              <a:t>    val myStack = new MyStack(3)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kumimoji="1" lang="en-US" altLang="zh-CN" sz="1200" b="1" smtClean="0">
                <a:latin typeface="Times New Roman" pitchFamily="18" charset="0"/>
                <a:ea typeface="宋体" pitchFamily="2" charset="-122"/>
              </a:rPr>
              <a:t>    myStack.push(1)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kumimoji="1" lang="en-US" altLang="zh-CN" sz="1200" b="1" smtClean="0">
                <a:latin typeface="Times New Roman" pitchFamily="18" charset="0"/>
                <a:ea typeface="宋体" pitchFamily="2" charset="-122"/>
              </a:rPr>
              <a:t>    myStack.push(6)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kumimoji="1" lang="en-US" altLang="zh-CN" sz="1200" b="1" smtClean="0">
                <a:latin typeface="Times New Roman" pitchFamily="18" charset="0"/>
                <a:ea typeface="宋体" pitchFamily="2" charset="-122"/>
              </a:rPr>
              <a:t>    myStack.push(9)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kumimoji="1" lang="en-US" altLang="zh-CN" sz="1200" b="1" smtClean="0">
                <a:latin typeface="Times New Roman" pitchFamily="18" charset="0"/>
                <a:ea typeface="宋体" pitchFamily="2" charset="-122"/>
              </a:rPr>
              <a:t>    myStack.push(90) //</a:t>
            </a:r>
            <a:r>
              <a:rPr kumimoji="1" lang="zh-CN" altLang="en-US" sz="1200" b="1" smtClean="0">
                <a:latin typeface="Times New Roman" pitchFamily="18" charset="0"/>
                <a:ea typeface="宋体" pitchFamily="2" charset="-122"/>
              </a:rPr>
              <a:t>这个会报栈满了。。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kumimoji="1" lang="zh-CN" altLang="en-US" sz="1200" b="1" smtClean="0">
                <a:latin typeface="Times New Roman" pitchFamily="18" charset="0"/>
                <a:ea typeface="宋体" pitchFamily="2" charset="-122"/>
              </a:rPr>
              <a:t>    </a:t>
            </a:r>
            <a:r>
              <a:rPr kumimoji="1" lang="en-US" altLang="zh-CN" sz="1200" b="1" smtClean="0">
                <a:latin typeface="Times New Roman" pitchFamily="18" charset="0"/>
                <a:ea typeface="宋体" pitchFamily="2" charset="-122"/>
              </a:rPr>
              <a:t>myStack.listStack()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endParaRPr kumimoji="1" lang="en-US" altLang="zh-CN" sz="1200" b="1" smtClean="0">
              <a:latin typeface="Times New Roman" pitchFamily="18" charset="0"/>
              <a:ea typeface="宋体" pitchFamily="2" charset="-122"/>
            </a:endParaRP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kumimoji="1" lang="en-US" altLang="zh-CN" sz="1200" b="1" smtClean="0">
                <a:latin typeface="Times New Roman" pitchFamily="18" charset="0"/>
                <a:ea typeface="宋体" pitchFamily="2" charset="-122"/>
              </a:rPr>
              <a:t>    //</a:t>
            </a:r>
            <a:r>
              <a:rPr kumimoji="1" lang="zh-CN" altLang="en-US" sz="1200" b="1" smtClean="0">
                <a:latin typeface="Times New Roman" pitchFamily="18" charset="0"/>
                <a:ea typeface="宋体" pitchFamily="2" charset="-122"/>
              </a:rPr>
              <a:t>出栈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kumimoji="1" lang="zh-CN" altLang="en-US" sz="1200" b="1" smtClean="0">
                <a:latin typeface="Times New Roman" pitchFamily="18" charset="0"/>
                <a:ea typeface="宋体" pitchFamily="2" charset="-122"/>
              </a:rPr>
              <a:t>    </a:t>
            </a:r>
            <a:r>
              <a:rPr kumimoji="1" lang="en-US" altLang="zh-CN" sz="1200" b="1" smtClean="0">
                <a:latin typeface="Times New Roman" pitchFamily="18" charset="0"/>
                <a:ea typeface="宋体" pitchFamily="2" charset="-122"/>
              </a:rPr>
              <a:t>var res = myStack.pop()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kumimoji="1" lang="en-US" altLang="zh-CN" sz="1200" b="1" smtClean="0">
                <a:latin typeface="Times New Roman" pitchFamily="18" charset="0"/>
                <a:ea typeface="宋体" pitchFamily="2" charset="-122"/>
              </a:rPr>
              <a:t>    if (res.isInstanceOf[Exception]) {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kumimoji="1" lang="en-US" altLang="zh-CN" sz="1200" b="1" smtClean="0">
                <a:latin typeface="Times New Roman" pitchFamily="18" charset="0"/>
                <a:ea typeface="宋体" pitchFamily="2" charset="-122"/>
              </a:rPr>
              <a:t>      println(res.asInstanceOf[Exception].getMessage)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kumimoji="1" lang="en-US" altLang="zh-CN" sz="1200" b="1" smtClean="0">
                <a:latin typeface="Times New Roman" pitchFamily="18" charset="0"/>
                <a:ea typeface="宋体" pitchFamily="2" charset="-122"/>
              </a:rPr>
              <a:t>    }else {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kumimoji="1" lang="en-US" altLang="zh-CN" sz="1200" b="1" smtClean="0">
                <a:latin typeface="Times New Roman" pitchFamily="18" charset="0"/>
                <a:ea typeface="宋体" pitchFamily="2" charset="-122"/>
              </a:rPr>
              <a:t>      printf("</a:t>
            </a:r>
            <a:r>
              <a:rPr kumimoji="1" lang="zh-CN" altLang="en-US" sz="1200" b="1" smtClean="0">
                <a:latin typeface="Times New Roman" pitchFamily="18" charset="0"/>
                <a:ea typeface="宋体" pitchFamily="2" charset="-122"/>
              </a:rPr>
              <a:t>出栈的数据是</a:t>
            </a:r>
            <a:r>
              <a:rPr kumimoji="1" lang="en-US" altLang="zh-CN" sz="1200" b="1" smtClean="0">
                <a:latin typeface="Times New Roman" pitchFamily="18" charset="0"/>
                <a:ea typeface="宋体" pitchFamily="2" charset="-122"/>
              </a:rPr>
              <a:t>%d\n", res)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kumimoji="1" lang="en-US" altLang="zh-CN" sz="1200" b="1" smtClean="0">
                <a:latin typeface="Times New Roman" pitchFamily="18" charset="0"/>
                <a:ea typeface="宋体" pitchFamily="2" charset="-122"/>
              </a:rPr>
              <a:t>    }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kumimoji="1" lang="en-US" altLang="zh-CN" sz="1200" b="1" smtClean="0">
                <a:latin typeface="Times New Roman" pitchFamily="18" charset="0"/>
                <a:ea typeface="宋体" pitchFamily="2" charset="-122"/>
              </a:rPr>
              <a:t>    myStack.listStack()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endParaRPr kumimoji="1" lang="en-US" altLang="zh-CN" sz="1200" b="1" smtClean="0">
              <a:latin typeface="Times New Roman" pitchFamily="18" charset="0"/>
              <a:ea typeface="宋体" pitchFamily="2" charset="-122"/>
            </a:endParaRP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kumimoji="1" lang="en-US" altLang="zh-CN" sz="1200" b="1" smtClean="0">
                <a:latin typeface="Times New Roman" pitchFamily="18" charset="0"/>
                <a:ea typeface="宋体" pitchFamily="2" charset="-122"/>
              </a:rPr>
              <a:t>    //</a:t>
            </a:r>
            <a:r>
              <a:rPr kumimoji="1" lang="zh-CN" altLang="en-US" sz="1200" b="1" smtClean="0">
                <a:latin typeface="Times New Roman" pitchFamily="18" charset="0"/>
                <a:ea typeface="宋体" pitchFamily="2" charset="-122"/>
              </a:rPr>
              <a:t>出栈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kumimoji="1" lang="zh-CN" altLang="en-US" sz="1200" b="1" smtClean="0">
                <a:latin typeface="Times New Roman" pitchFamily="18" charset="0"/>
                <a:ea typeface="宋体" pitchFamily="2" charset="-122"/>
              </a:rPr>
              <a:t>    </a:t>
            </a:r>
            <a:r>
              <a:rPr kumimoji="1" lang="en-US" altLang="zh-CN" sz="1200" b="1" smtClean="0">
                <a:latin typeface="Times New Roman" pitchFamily="18" charset="0"/>
                <a:ea typeface="宋体" pitchFamily="2" charset="-122"/>
              </a:rPr>
              <a:t>res = myStack.pop()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kumimoji="1" lang="en-US" altLang="zh-CN" sz="1200" b="1" smtClean="0">
                <a:latin typeface="Times New Roman" pitchFamily="18" charset="0"/>
                <a:ea typeface="宋体" pitchFamily="2" charset="-122"/>
              </a:rPr>
              <a:t>    if (res.isInstanceOf[Exception]) {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kumimoji="1" lang="en-US" altLang="zh-CN" sz="1200" b="1" smtClean="0">
                <a:latin typeface="Times New Roman" pitchFamily="18" charset="0"/>
                <a:ea typeface="宋体" pitchFamily="2" charset="-122"/>
              </a:rPr>
              <a:t>      println(res.asInstanceOf[Exception].getMessage)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kumimoji="1" lang="en-US" altLang="zh-CN" sz="1200" b="1" smtClean="0">
                <a:latin typeface="Times New Roman" pitchFamily="18" charset="0"/>
                <a:ea typeface="宋体" pitchFamily="2" charset="-122"/>
              </a:rPr>
              <a:t>    }else {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kumimoji="1" lang="en-US" altLang="zh-CN" sz="1200" b="1" smtClean="0">
                <a:latin typeface="Times New Roman" pitchFamily="18" charset="0"/>
                <a:ea typeface="宋体" pitchFamily="2" charset="-122"/>
              </a:rPr>
              <a:t>      printf("</a:t>
            </a:r>
            <a:r>
              <a:rPr kumimoji="1" lang="zh-CN" altLang="en-US" sz="1200" b="1" smtClean="0">
                <a:latin typeface="Times New Roman" pitchFamily="18" charset="0"/>
                <a:ea typeface="宋体" pitchFamily="2" charset="-122"/>
              </a:rPr>
              <a:t>出栈的数据是</a:t>
            </a:r>
            <a:r>
              <a:rPr kumimoji="1" lang="en-US" altLang="zh-CN" sz="1200" b="1" smtClean="0">
                <a:latin typeface="Times New Roman" pitchFamily="18" charset="0"/>
                <a:ea typeface="宋体" pitchFamily="2" charset="-122"/>
              </a:rPr>
              <a:t>%d\n", res)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kumimoji="1" lang="en-US" altLang="zh-CN" sz="1200" b="1" smtClean="0">
                <a:latin typeface="Times New Roman" pitchFamily="18" charset="0"/>
                <a:ea typeface="宋体" pitchFamily="2" charset="-122"/>
              </a:rPr>
              <a:t>    }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kumimoji="1" lang="en-US" altLang="zh-CN" sz="1200" b="1" smtClean="0">
                <a:latin typeface="Times New Roman" pitchFamily="18" charset="0"/>
                <a:ea typeface="宋体" pitchFamily="2" charset="-122"/>
              </a:rPr>
              <a:t>    myStack.listStack()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endParaRPr kumimoji="1" lang="en-US" altLang="zh-CN" sz="1200" b="1" smtClean="0">
              <a:latin typeface="Times New Roman" pitchFamily="18" charset="0"/>
              <a:ea typeface="宋体" pitchFamily="2" charset="-122"/>
            </a:endParaRP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kumimoji="1" lang="en-US" altLang="zh-CN" sz="1200" b="1" smtClean="0">
                <a:latin typeface="Times New Roman" pitchFamily="18" charset="0"/>
                <a:ea typeface="宋体" pitchFamily="2" charset="-122"/>
              </a:rPr>
              <a:t>    //</a:t>
            </a:r>
            <a:r>
              <a:rPr kumimoji="1" lang="zh-CN" altLang="en-US" sz="1200" b="1" smtClean="0">
                <a:latin typeface="Times New Roman" pitchFamily="18" charset="0"/>
                <a:ea typeface="宋体" pitchFamily="2" charset="-122"/>
              </a:rPr>
              <a:t>出栈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kumimoji="1" lang="zh-CN" altLang="en-US" sz="1200" b="1" smtClean="0">
                <a:latin typeface="Times New Roman" pitchFamily="18" charset="0"/>
                <a:ea typeface="宋体" pitchFamily="2" charset="-122"/>
              </a:rPr>
              <a:t>    </a:t>
            </a:r>
            <a:r>
              <a:rPr kumimoji="1" lang="en-US" altLang="zh-CN" sz="1200" b="1" smtClean="0">
                <a:latin typeface="Times New Roman" pitchFamily="18" charset="0"/>
                <a:ea typeface="宋体" pitchFamily="2" charset="-122"/>
              </a:rPr>
              <a:t>res = myStack.pop()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kumimoji="1" lang="en-US" altLang="zh-CN" sz="1200" b="1" smtClean="0">
                <a:latin typeface="Times New Roman" pitchFamily="18" charset="0"/>
                <a:ea typeface="宋体" pitchFamily="2" charset="-122"/>
              </a:rPr>
              <a:t>    if (res.isInstanceOf[Exception]) {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kumimoji="1" lang="en-US" altLang="zh-CN" sz="1200" b="1" smtClean="0">
                <a:latin typeface="Times New Roman" pitchFamily="18" charset="0"/>
                <a:ea typeface="宋体" pitchFamily="2" charset="-122"/>
              </a:rPr>
              <a:t>      println(res.asInstanceOf[Exception].getMessage)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kumimoji="1" lang="en-US" altLang="zh-CN" sz="1200" b="1" smtClean="0">
                <a:latin typeface="Times New Roman" pitchFamily="18" charset="0"/>
                <a:ea typeface="宋体" pitchFamily="2" charset="-122"/>
              </a:rPr>
              <a:t>    }else {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kumimoji="1" lang="en-US" altLang="zh-CN" sz="1200" b="1" smtClean="0">
                <a:latin typeface="Times New Roman" pitchFamily="18" charset="0"/>
                <a:ea typeface="宋体" pitchFamily="2" charset="-122"/>
              </a:rPr>
              <a:t>      printf("</a:t>
            </a:r>
            <a:r>
              <a:rPr kumimoji="1" lang="zh-CN" altLang="en-US" sz="1200" b="1" smtClean="0">
                <a:latin typeface="Times New Roman" pitchFamily="18" charset="0"/>
                <a:ea typeface="宋体" pitchFamily="2" charset="-122"/>
              </a:rPr>
              <a:t>出栈的数据是</a:t>
            </a:r>
            <a:r>
              <a:rPr kumimoji="1" lang="en-US" altLang="zh-CN" sz="1200" b="1" smtClean="0">
                <a:latin typeface="Times New Roman" pitchFamily="18" charset="0"/>
                <a:ea typeface="宋体" pitchFamily="2" charset="-122"/>
              </a:rPr>
              <a:t>%d\n", res)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kumimoji="1" lang="en-US" altLang="zh-CN" sz="1200" b="1" smtClean="0">
                <a:latin typeface="Times New Roman" pitchFamily="18" charset="0"/>
                <a:ea typeface="宋体" pitchFamily="2" charset="-122"/>
              </a:rPr>
              <a:t>    }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kumimoji="1" lang="en-US" altLang="zh-CN" sz="1200" b="1" smtClean="0">
                <a:latin typeface="Times New Roman" pitchFamily="18" charset="0"/>
                <a:ea typeface="宋体" pitchFamily="2" charset="-122"/>
              </a:rPr>
              <a:t>    myStack.listStack()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endParaRPr kumimoji="1" lang="en-US" altLang="zh-CN" sz="1200" b="1" smtClean="0">
              <a:latin typeface="Times New Roman" pitchFamily="18" charset="0"/>
              <a:ea typeface="宋体" pitchFamily="2" charset="-122"/>
            </a:endParaRP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kumimoji="1" lang="en-US" altLang="zh-CN" sz="1200" b="1" smtClean="0">
                <a:latin typeface="Times New Roman" pitchFamily="18" charset="0"/>
                <a:ea typeface="宋体" pitchFamily="2" charset="-122"/>
              </a:rPr>
              <a:t>    //</a:t>
            </a:r>
            <a:r>
              <a:rPr kumimoji="1" lang="zh-CN" altLang="en-US" sz="1200" b="1" smtClean="0">
                <a:latin typeface="Times New Roman" pitchFamily="18" charset="0"/>
                <a:ea typeface="宋体" pitchFamily="2" charset="-122"/>
              </a:rPr>
              <a:t>出栈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kumimoji="1" lang="zh-CN" altLang="en-US" sz="1200" b="1" smtClean="0">
                <a:latin typeface="Times New Roman" pitchFamily="18" charset="0"/>
                <a:ea typeface="宋体" pitchFamily="2" charset="-122"/>
              </a:rPr>
              <a:t>    </a:t>
            </a:r>
            <a:r>
              <a:rPr kumimoji="1" lang="en-US" altLang="zh-CN" sz="1200" b="1" smtClean="0">
                <a:latin typeface="Times New Roman" pitchFamily="18" charset="0"/>
                <a:ea typeface="宋体" pitchFamily="2" charset="-122"/>
              </a:rPr>
              <a:t>res = myStack.pop()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kumimoji="1" lang="en-US" altLang="zh-CN" sz="1200" b="1" smtClean="0">
                <a:latin typeface="Times New Roman" pitchFamily="18" charset="0"/>
                <a:ea typeface="宋体" pitchFamily="2" charset="-122"/>
              </a:rPr>
              <a:t>    if (res.isInstanceOf[Exception]) {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kumimoji="1" lang="en-US" altLang="zh-CN" sz="1200" b="1" smtClean="0">
                <a:latin typeface="Times New Roman" pitchFamily="18" charset="0"/>
                <a:ea typeface="宋体" pitchFamily="2" charset="-122"/>
              </a:rPr>
              <a:t>      println(res.asInstanceOf[Exception].getMessage)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kumimoji="1" lang="en-US" altLang="zh-CN" sz="1200" b="1" smtClean="0">
                <a:latin typeface="Times New Roman" pitchFamily="18" charset="0"/>
                <a:ea typeface="宋体" pitchFamily="2" charset="-122"/>
              </a:rPr>
              <a:t>    }else {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kumimoji="1" lang="en-US" altLang="zh-CN" sz="1200" b="1" smtClean="0">
                <a:latin typeface="Times New Roman" pitchFamily="18" charset="0"/>
                <a:ea typeface="宋体" pitchFamily="2" charset="-122"/>
              </a:rPr>
              <a:t>      printf("</a:t>
            </a:r>
            <a:r>
              <a:rPr kumimoji="1" lang="zh-CN" altLang="en-US" sz="1200" b="1" smtClean="0">
                <a:latin typeface="Times New Roman" pitchFamily="18" charset="0"/>
                <a:ea typeface="宋体" pitchFamily="2" charset="-122"/>
              </a:rPr>
              <a:t>出栈的数据是</a:t>
            </a:r>
            <a:r>
              <a:rPr kumimoji="1" lang="en-US" altLang="zh-CN" sz="1200" b="1" smtClean="0">
                <a:latin typeface="Times New Roman" pitchFamily="18" charset="0"/>
                <a:ea typeface="宋体" pitchFamily="2" charset="-122"/>
              </a:rPr>
              <a:t>%d\n", res)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kumimoji="1" lang="en-US" altLang="zh-CN" sz="1200" b="1" smtClean="0">
                <a:latin typeface="Times New Roman" pitchFamily="18" charset="0"/>
                <a:ea typeface="宋体" pitchFamily="2" charset="-122"/>
              </a:rPr>
              <a:t>    }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kumimoji="1" lang="en-US" altLang="zh-CN" sz="1200" b="1" smtClean="0">
                <a:latin typeface="Times New Roman" pitchFamily="18" charset="0"/>
                <a:ea typeface="宋体" pitchFamily="2" charset="-122"/>
              </a:rPr>
              <a:t>    myStack.listStack()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kumimoji="1" lang="en-US" altLang="zh-CN" sz="1200" b="1" smtClean="0">
                <a:latin typeface="Times New Roman" pitchFamily="18" charset="0"/>
                <a:ea typeface="宋体" pitchFamily="2" charset="-122"/>
              </a:rPr>
              <a:t>  }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endParaRPr kumimoji="1" lang="en-US" altLang="zh-CN" sz="1200" b="1" smtClean="0">
              <a:latin typeface="Times New Roman" pitchFamily="18" charset="0"/>
              <a:ea typeface="宋体" pitchFamily="2" charset="-122"/>
            </a:endParaRP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endParaRPr kumimoji="1" lang="en-US" altLang="zh-CN" sz="1200" b="1" smtClean="0">
              <a:latin typeface="Times New Roman" pitchFamily="18" charset="0"/>
              <a:ea typeface="宋体" pitchFamily="2" charset="-122"/>
            </a:endParaRP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kumimoji="1" lang="en-US" altLang="zh-CN" sz="1200" b="1" smtClean="0">
                <a:latin typeface="Times New Roman" pitchFamily="18" charset="0"/>
                <a:ea typeface="宋体" pitchFamily="2" charset="-122"/>
              </a:rPr>
              <a:t>}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kumimoji="1" lang="en-US" altLang="zh-CN" sz="1200" b="1" smtClean="0">
                <a:latin typeface="Times New Roman" pitchFamily="18" charset="0"/>
                <a:ea typeface="宋体" pitchFamily="2" charset="-122"/>
              </a:rPr>
              <a:t>  //</a:t>
            </a:r>
            <a:r>
              <a:rPr kumimoji="1" lang="zh-CN" altLang="en-US" sz="1200" b="1" smtClean="0">
                <a:latin typeface="Times New Roman" pitchFamily="18" charset="0"/>
                <a:ea typeface="宋体" pitchFamily="2" charset="-122"/>
              </a:rPr>
              <a:t>使用数组模拟一个栈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kumimoji="1" lang="en-US" altLang="zh-CN" sz="1200" b="1" smtClean="0">
                <a:latin typeface="Times New Roman" pitchFamily="18" charset="0"/>
                <a:ea typeface="宋体" pitchFamily="2" charset="-122"/>
              </a:rPr>
              <a:t>class MyStack(size:Int) {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kumimoji="1" lang="en-US" altLang="zh-CN" sz="1200" b="1" smtClean="0">
                <a:latin typeface="Times New Roman" pitchFamily="18" charset="0"/>
                <a:ea typeface="宋体" pitchFamily="2" charset="-122"/>
              </a:rPr>
              <a:t>  val maxSize: Int = size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kumimoji="1" lang="en-US" altLang="zh-CN" sz="1200" b="1" smtClean="0">
                <a:latin typeface="Times New Roman" pitchFamily="18" charset="0"/>
                <a:ea typeface="宋体" pitchFamily="2" charset="-122"/>
              </a:rPr>
              <a:t>  var top:Int = -1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kumimoji="1" lang="en-US" altLang="zh-CN" sz="1200" b="1" smtClean="0">
                <a:latin typeface="Times New Roman" pitchFamily="18" charset="0"/>
                <a:ea typeface="宋体" pitchFamily="2" charset="-122"/>
              </a:rPr>
              <a:t>  //</a:t>
            </a:r>
            <a:r>
              <a:rPr kumimoji="1" lang="zh-CN" altLang="en-US" sz="1200" b="1" smtClean="0">
                <a:latin typeface="Times New Roman" pitchFamily="18" charset="0"/>
                <a:ea typeface="宋体" pitchFamily="2" charset="-122"/>
              </a:rPr>
              <a:t>这个数组模拟栈的使用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kumimoji="1" lang="zh-CN" altLang="en-US" sz="1200" b="1" smtClean="0">
                <a:latin typeface="Times New Roman" pitchFamily="18" charset="0"/>
                <a:ea typeface="宋体" pitchFamily="2" charset="-122"/>
              </a:rPr>
              <a:t>  </a:t>
            </a:r>
            <a:r>
              <a:rPr kumimoji="1" lang="en-US" altLang="zh-CN" sz="1200" b="1" smtClean="0">
                <a:latin typeface="Times New Roman" pitchFamily="18" charset="0"/>
                <a:ea typeface="宋体" pitchFamily="2" charset="-122"/>
              </a:rPr>
              <a:t>var stack = new Array[Int](maxSize)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kumimoji="1" lang="en-US" altLang="zh-CN" sz="1200" b="1" smtClean="0">
                <a:latin typeface="Times New Roman" pitchFamily="18" charset="0"/>
                <a:ea typeface="宋体" pitchFamily="2" charset="-122"/>
              </a:rPr>
              <a:t>  //</a:t>
            </a:r>
            <a:r>
              <a:rPr kumimoji="1" lang="zh-CN" altLang="en-US" sz="1200" b="1" smtClean="0">
                <a:latin typeface="Times New Roman" pitchFamily="18" charset="0"/>
                <a:ea typeface="宋体" pitchFamily="2" charset="-122"/>
              </a:rPr>
              <a:t>显示栈中所有数据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kumimoji="1" lang="zh-CN" altLang="en-US" sz="1200" b="1" smtClean="0">
                <a:latin typeface="Times New Roman" pitchFamily="18" charset="0"/>
                <a:ea typeface="宋体" pitchFamily="2" charset="-122"/>
              </a:rPr>
              <a:t>  </a:t>
            </a:r>
            <a:r>
              <a:rPr kumimoji="1" lang="en-US" altLang="zh-CN" sz="1200" b="1" smtClean="0">
                <a:latin typeface="Times New Roman" pitchFamily="18" charset="0"/>
                <a:ea typeface="宋体" pitchFamily="2" charset="-122"/>
              </a:rPr>
              <a:t>def listStack(): Unit = {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kumimoji="1" lang="en-US" altLang="zh-CN" sz="1200" b="1" smtClean="0">
                <a:latin typeface="Times New Roman" pitchFamily="18" charset="0"/>
                <a:ea typeface="宋体" pitchFamily="2" charset="-122"/>
              </a:rPr>
              <a:t>    if (this.top == -1) {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kumimoji="1" lang="en-US" altLang="zh-CN" sz="1200" b="1" smtClean="0">
                <a:latin typeface="Times New Roman" pitchFamily="18" charset="0"/>
                <a:ea typeface="宋体" pitchFamily="2" charset="-122"/>
              </a:rPr>
              <a:t>      println("</a:t>
            </a:r>
            <a:r>
              <a:rPr kumimoji="1" lang="zh-CN" altLang="en-US" sz="1200" b="1" smtClean="0">
                <a:latin typeface="Times New Roman" pitchFamily="18" charset="0"/>
                <a:ea typeface="宋体" pitchFamily="2" charset="-122"/>
              </a:rPr>
              <a:t>栈空，没有数据显示</a:t>
            </a:r>
            <a:r>
              <a:rPr kumimoji="1" lang="en-US" altLang="zh-CN" sz="1200" b="1" smtClean="0">
                <a:latin typeface="Times New Roman" pitchFamily="18" charset="0"/>
                <a:ea typeface="宋体" pitchFamily="2" charset="-122"/>
              </a:rPr>
              <a:t>")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kumimoji="1" lang="en-US" altLang="zh-CN" sz="1200" b="1" smtClean="0">
                <a:latin typeface="Times New Roman" pitchFamily="18" charset="0"/>
                <a:ea typeface="宋体" pitchFamily="2" charset="-122"/>
              </a:rPr>
              <a:t>      return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kumimoji="1" lang="en-US" altLang="zh-CN" sz="1200" b="1" smtClean="0">
                <a:latin typeface="Times New Roman" pitchFamily="18" charset="0"/>
                <a:ea typeface="宋体" pitchFamily="2" charset="-122"/>
              </a:rPr>
              <a:t>    }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kumimoji="1" lang="en-US" altLang="zh-CN" sz="1200" b="1" smtClean="0">
                <a:latin typeface="Times New Roman" pitchFamily="18" charset="0"/>
                <a:ea typeface="宋体" pitchFamily="2" charset="-122"/>
              </a:rPr>
              <a:t>    println("</a:t>
            </a:r>
            <a:r>
              <a:rPr kumimoji="1" lang="zh-CN" altLang="en-US" sz="1200" b="1" smtClean="0">
                <a:latin typeface="Times New Roman" pitchFamily="18" charset="0"/>
                <a:ea typeface="宋体" pitchFamily="2" charset="-122"/>
              </a:rPr>
              <a:t>栈中的数据是</a:t>
            </a:r>
            <a:r>
              <a:rPr kumimoji="1" lang="en-US" altLang="zh-CN" sz="1200" b="1" smtClean="0">
                <a:latin typeface="Times New Roman" pitchFamily="18" charset="0"/>
                <a:ea typeface="宋体" pitchFamily="2" charset="-122"/>
              </a:rPr>
              <a:t>:\n")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kumimoji="1" lang="en-US" altLang="zh-CN" sz="1200" b="1" smtClean="0">
                <a:latin typeface="Times New Roman" pitchFamily="18" charset="0"/>
                <a:ea typeface="宋体" pitchFamily="2" charset="-122"/>
              </a:rPr>
              <a:t>    //</a:t>
            </a:r>
            <a:r>
              <a:rPr kumimoji="1" lang="zh-CN" altLang="en-US" sz="1200" b="1" smtClean="0">
                <a:latin typeface="Times New Roman" pitchFamily="18" charset="0"/>
                <a:ea typeface="宋体" pitchFamily="2" charset="-122"/>
              </a:rPr>
              <a:t>等价 </a:t>
            </a:r>
            <a:r>
              <a:rPr kumimoji="1" lang="en-US" altLang="zh-CN" sz="1200" b="1" smtClean="0">
                <a:latin typeface="Times New Roman" pitchFamily="18" charset="0"/>
                <a:ea typeface="宋体" pitchFamily="2" charset="-122"/>
              </a:rPr>
              <a:t>(for i := this.top; i &gt;= 0; i--)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kumimoji="1" lang="en-US" altLang="zh-CN" sz="1200" b="1" smtClean="0">
                <a:latin typeface="Times New Roman" pitchFamily="18" charset="0"/>
                <a:ea typeface="宋体" pitchFamily="2" charset="-122"/>
              </a:rPr>
              <a:t>    for (i &lt;- 0 to this.top reverse) { // </a:t>
            </a:r>
            <a:r>
              <a:rPr kumimoji="1" lang="zh-CN" altLang="en-US" sz="1200" b="1" smtClean="0">
                <a:latin typeface="Times New Roman" pitchFamily="18" charset="0"/>
                <a:ea typeface="宋体" pitchFamily="2" charset="-122"/>
              </a:rPr>
              <a:t>等价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kumimoji="1" lang="zh-CN" altLang="en-US" sz="1200" b="1" smtClean="0">
                <a:latin typeface="Times New Roman" pitchFamily="18" charset="0"/>
                <a:ea typeface="宋体" pitchFamily="2" charset="-122"/>
              </a:rPr>
              <a:t>      </a:t>
            </a:r>
            <a:r>
              <a:rPr kumimoji="1" lang="en-US" altLang="zh-CN" sz="1200" b="1" smtClean="0">
                <a:latin typeface="Times New Roman" pitchFamily="18" charset="0"/>
                <a:ea typeface="宋体" pitchFamily="2" charset="-122"/>
              </a:rPr>
              <a:t>printf("Stack[%d]=%d\n", i, this.stack(i))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kumimoji="1" lang="en-US" altLang="zh-CN" sz="1200" b="1" smtClean="0">
                <a:latin typeface="Times New Roman" pitchFamily="18" charset="0"/>
                <a:ea typeface="宋体" pitchFamily="2" charset="-122"/>
              </a:rPr>
              <a:t>    }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kumimoji="1" lang="en-US" altLang="zh-CN" sz="1200" b="1" smtClean="0">
                <a:latin typeface="Times New Roman" pitchFamily="18" charset="0"/>
                <a:ea typeface="宋体" pitchFamily="2" charset="-122"/>
              </a:rPr>
              <a:t>    println()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endParaRPr kumimoji="1" lang="en-US" altLang="zh-CN" sz="1200" b="1" smtClean="0">
              <a:latin typeface="Times New Roman" pitchFamily="18" charset="0"/>
              <a:ea typeface="宋体" pitchFamily="2" charset="-122"/>
            </a:endParaRP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kumimoji="1" lang="en-US" altLang="zh-CN" sz="1200" b="1" smtClean="0">
                <a:latin typeface="Times New Roman" pitchFamily="18" charset="0"/>
                <a:ea typeface="宋体" pitchFamily="2" charset="-122"/>
              </a:rPr>
              <a:t>  }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endParaRPr kumimoji="1" lang="en-US" altLang="zh-CN" sz="1200" b="1" smtClean="0">
              <a:latin typeface="Times New Roman" pitchFamily="18" charset="0"/>
              <a:ea typeface="宋体" pitchFamily="2" charset="-122"/>
            </a:endParaRP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kumimoji="1" lang="en-US" altLang="zh-CN" sz="1200" b="1" smtClean="0">
                <a:latin typeface="Times New Roman" pitchFamily="18" charset="0"/>
                <a:ea typeface="宋体" pitchFamily="2" charset="-122"/>
              </a:rPr>
              <a:t>  //</a:t>
            </a:r>
            <a:r>
              <a:rPr kumimoji="1" lang="zh-CN" altLang="en-US" sz="1200" b="1" smtClean="0">
                <a:latin typeface="Times New Roman" pitchFamily="18" charset="0"/>
                <a:ea typeface="宋体" pitchFamily="2" charset="-122"/>
              </a:rPr>
              <a:t>入栈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kumimoji="1" lang="zh-CN" altLang="en-US" sz="1200" b="1" smtClean="0">
                <a:latin typeface="Times New Roman" pitchFamily="18" charset="0"/>
                <a:ea typeface="宋体" pitchFamily="2" charset="-122"/>
              </a:rPr>
              <a:t>  </a:t>
            </a:r>
            <a:r>
              <a:rPr kumimoji="1" lang="en-US" altLang="zh-CN" sz="1200" b="1" smtClean="0">
                <a:latin typeface="Times New Roman" pitchFamily="18" charset="0"/>
                <a:ea typeface="宋体" pitchFamily="2" charset="-122"/>
              </a:rPr>
              <a:t>def push(value:Int): Unit = {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kumimoji="1" lang="en-US" altLang="zh-CN" sz="1200" b="1" smtClean="0">
                <a:latin typeface="Times New Roman" pitchFamily="18" charset="0"/>
                <a:ea typeface="宋体" pitchFamily="2" charset="-122"/>
              </a:rPr>
              <a:t>    //</a:t>
            </a:r>
            <a:r>
              <a:rPr kumimoji="1" lang="zh-CN" altLang="en-US" sz="1200" b="1" smtClean="0">
                <a:latin typeface="Times New Roman" pitchFamily="18" charset="0"/>
                <a:ea typeface="宋体" pitchFamily="2" charset="-122"/>
              </a:rPr>
              <a:t>先判断是否栈满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kumimoji="1" lang="zh-CN" altLang="en-US" sz="1200" b="1" smtClean="0">
                <a:latin typeface="Times New Roman" pitchFamily="18" charset="0"/>
                <a:ea typeface="宋体" pitchFamily="2" charset="-122"/>
              </a:rPr>
              <a:t>    </a:t>
            </a:r>
            <a:r>
              <a:rPr kumimoji="1" lang="en-US" altLang="zh-CN" sz="1200" b="1" smtClean="0">
                <a:latin typeface="Times New Roman" pitchFamily="18" charset="0"/>
                <a:ea typeface="宋体" pitchFamily="2" charset="-122"/>
              </a:rPr>
              <a:t>if (this.top == this.maxSize -1) {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kumimoji="1" lang="en-US" altLang="zh-CN" sz="1200" b="1" smtClean="0">
                <a:latin typeface="Times New Roman" pitchFamily="18" charset="0"/>
                <a:ea typeface="宋体" pitchFamily="2" charset="-122"/>
              </a:rPr>
              <a:t>      printf("</a:t>
            </a:r>
            <a:r>
              <a:rPr kumimoji="1" lang="zh-CN" altLang="en-US" sz="1200" b="1" smtClean="0">
                <a:latin typeface="Times New Roman" pitchFamily="18" charset="0"/>
                <a:ea typeface="宋体" pitchFamily="2" charset="-122"/>
              </a:rPr>
              <a:t>在</a:t>
            </a:r>
            <a:r>
              <a:rPr kumimoji="1" lang="en-US" altLang="zh-CN" sz="1200" b="1" smtClean="0">
                <a:latin typeface="Times New Roman" pitchFamily="18" charset="0"/>
                <a:ea typeface="宋体" pitchFamily="2" charset="-122"/>
              </a:rPr>
              <a:t>Push %d </a:t>
            </a:r>
            <a:r>
              <a:rPr kumimoji="1" lang="zh-CN" altLang="en-US" sz="1200" b="1" smtClean="0">
                <a:latin typeface="Times New Roman" pitchFamily="18" charset="0"/>
                <a:ea typeface="宋体" pitchFamily="2" charset="-122"/>
              </a:rPr>
              <a:t>时栈满了</a:t>
            </a:r>
            <a:r>
              <a:rPr kumimoji="1" lang="en-US" altLang="zh-CN" sz="1200" b="1" smtClean="0">
                <a:latin typeface="Times New Roman" pitchFamily="18" charset="0"/>
                <a:ea typeface="宋体" pitchFamily="2" charset="-122"/>
              </a:rPr>
              <a:t>..\n", value)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kumimoji="1" lang="en-US" altLang="zh-CN" sz="1200" b="1" smtClean="0">
                <a:latin typeface="Times New Roman" pitchFamily="18" charset="0"/>
                <a:ea typeface="宋体" pitchFamily="2" charset="-122"/>
              </a:rPr>
              <a:t>      return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kumimoji="1" lang="en-US" altLang="zh-CN" sz="1200" b="1" smtClean="0">
                <a:latin typeface="Times New Roman" pitchFamily="18" charset="0"/>
                <a:ea typeface="宋体" pitchFamily="2" charset="-122"/>
              </a:rPr>
              <a:t>    }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kumimoji="1" lang="en-US" altLang="zh-CN" sz="1200" b="1" smtClean="0">
                <a:latin typeface="Times New Roman" pitchFamily="18" charset="0"/>
                <a:ea typeface="宋体" pitchFamily="2" charset="-122"/>
              </a:rPr>
              <a:t>    this.top += 1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kumimoji="1" lang="en-US" altLang="zh-CN" sz="1200" b="1" smtClean="0">
                <a:latin typeface="Times New Roman" pitchFamily="18" charset="0"/>
                <a:ea typeface="宋体" pitchFamily="2" charset="-122"/>
              </a:rPr>
              <a:t>    this.stack(this.top) = value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kumimoji="1" lang="en-US" altLang="zh-CN" sz="1200" b="1" smtClean="0">
                <a:latin typeface="Times New Roman" pitchFamily="18" charset="0"/>
                <a:ea typeface="宋体" pitchFamily="2" charset="-122"/>
              </a:rPr>
              <a:t>  }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endParaRPr kumimoji="1" lang="en-US" altLang="zh-CN" sz="1200" b="1" smtClean="0">
              <a:latin typeface="Times New Roman" pitchFamily="18" charset="0"/>
              <a:ea typeface="宋体" pitchFamily="2" charset="-122"/>
            </a:endParaRP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kumimoji="1" lang="en-US" altLang="zh-CN" sz="1200" b="1" smtClean="0">
                <a:latin typeface="Times New Roman" pitchFamily="18" charset="0"/>
                <a:ea typeface="宋体" pitchFamily="2" charset="-122"/>
              </a:rPr>
              <a:t>  def pop(): Any = {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kumimoji="1" lang="en-US" altLang="zh-CN" sz="1200" b="1" smtClean="0">
                <a:latin typeface="Times New Roman" pitchFamily="18" charset="0"/>
                <a:ea typeface="宋体" pitchFamily="2" charset="-122"/>
              </a:rPr>
              <a:t>    //</a:t>
            </a:r>
            <a:r>
              <a:rPr kumimoji="1" lang="zh-CN" altLang="en-US" sz="1200" b="1" smtClean="0">
                <a:latin typeface="Times New Roman" pitchFamily="18" charset="0"/>
                <a:ea typeface="宋体" pitchFamily="2" charset="-122"/>
              </a:rPr>
              <a:t>判断是否到栈底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kumimoji="1" lang="zh-CN" altLang="en-US" sz="1200" b="1" smtClean="0">
                <a:latin typeface="Times New Roman" pitchFamily="18" charset="0"/>
                <a:ea typeface="宋体" pitchFamily="2" charset="-122"/>
              </a:rPr>
              <a:t>    </a:t>
            </a:r>
            <a:r>
              <a:rPr kumimoji="1" lang="en-US" altLang="zh-CN" sz="1200" b="1" smtClean="0">
                <a:latin typeface="Times New Roman" pitchFamily="18" charset="0"/>
                <a:ea typeface="宋体" pitchFamily="2" charset="-122"/>
              </a:rPr>
              <a:t>if (this.top == -1) {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kumimoji="1" lang="en-US" altLang="zh-CN" sz="1200" b="1" smtClean="0">
                <a:latin typeface="Times New Roman" pitchFamily="18" charset="0"/>
                <a:ea typeface="宋体" pitchFamily="2" charset="-122"/>
              </a:rPr>
              <a:t>      println("</a:t>
            </a:r>
            <a:r>
              <a:rPr kumimoji="1" lang="zh-CN" altLang="en-US" sz="1200" b="1" smtClean="0">
                <a:latin typeface="Times New Roman" pitchFamily="18" charset="0"/>
                <a:ea typeface="宋体" pitchFamily="2" charset="-122"/>
              </a:rPr>
              <a:t>栈空</a:t>
            </a:r>
            <a:r>
              <a:rPr kumimoji="1" lang="en-US" altLang="zh-CN" sz="1200" b="1" smtClean="0">
                <a:latin typeface="Times New Roman" pitchFamily="18" charset="0"/>
                <a:ea typeface="宋体" pitchFamily="2" charset="-122"/>
              </a:rPr>
              <a:t>\n")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kumimoji="1" lang="en-US" altLang="zh-CN" sz="1200" b="1" smtClean="0">
                <a:latin typeface="Times New Roman" pitchFamily="18" charset="0"/>
                <a:ea typeface="宋体" pitchFamily="2" charset="-122"/>
              </a:rPr>
              <a:t>      return new Exception("</a:t>
            </a:r>
            <a:r>
              <a:rPr kumimoji="1" lang="zh-CN" altLang="en-US" sz="1200" b="1" smtClean="0">
                <a:latin typeface="Times New Roman" pitchFamily="18" charset="0"/>
                <a:ea typeface="宋体" pitchFamily="2" charset="-122"/>
              </a:rPr>
              <a:t>栈空</a:t>
            </a:r>
            <a:r>
              <a:rPr kumimoji="1" lang="en-US" altLang="zh-CN" sz="1200" b="1" smtClean="0">
                <a:latin typeface="Times New Roman" pitchFamily="18" charset="0"/>
                <a:ea typeface="宋体" pitchFamily="2" charset="-122"/>
              </a:rPr>
              <a:t>")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kumimoji="1" lang="en-US" altLang="zh-CN" sz="1200" b="1" smtClean="0">
                <a:latin typeface="Times New Roman" pitchFamily="18" charset="0"/>
                <a:ea typeface="宋体" pitchFamily="2" charset="-122"/>
              </a:rPr>
              <a:t>    }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kumimoji="1" lang="en-US" altLang="zh-CN" sz="1200" b="1" smtClean="0">
                <a:latin typeface="Times New Roman" pitchFamily="18" charset="0"/>
                <a:ea typeface="宋体" pitchFamily="2" charset="-122"/>
              </a:rPr>
              <a:t>    val value = this.stack(this.top)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kumimoji="1" lang="en-US" altLang="zh-CN" sz="1200" b="1" smtClean="0">
                <a:latin typeface="Times New Roman" pitchFamily="18" charset="0"/>
                <a:ea typeface="宋体" pitchFamily="2" charset="-122"/>
              </a:rPr>
              <a:t>    this.top -= 1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kumimoji="1" lang="en-US" altLang="zh-CN" sz="1200" b="1" smtClean="0">
                <a:latin typeface="Times New Roman" pitchFamily="18" charset="0"/>
                <a:ea typeface="宋体" pitchFamily="2" charset="-122"/>
              </a:rPr>
              <a:t>    return value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kumimoji="1" lang="en-US" altLang="zh-CN" sz="1200" b="1" smtClean="0">
                <a:latin typeface="Times New Roman" pitchFamily="18" charset="0"/>
                <a:ea typeface="宋体" pitchFamily="2" charset="-122"/>
              </a:rPr>
              <a:t>  }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kumimoji="1" lang="en-US" altLang="zh-CN" sz="1200" b="1" smtClean="0">
                <a:latin typeface="Times New Roman" pitchFamily="18" charset="0"/>
                <a:ea typeface="宋体" pitchFamily="2" charset="-122"/>
              </a:rPr>
              <a:t>}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640B4E-3909-4A33-A460-3E537D343403}" type="slidenum">
              <a:rPr lang="zh-CN" altLang="en-US" smtClean="0"/>
              <a:pPr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264014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517525" y="685800"/>
            <a:ext cx="58229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mtClean="0">
                <a:ea typeface="宋体" charset="-122"/>
              </a:rPr>
              <a:t>//</a:t>
            </a:r>
            <a:r>
              <a:rPr lang="zh-CN" altLang="en-US" smtClean="0">
                <a:ea typeface="宋体" charset="-122"/>
              </a:rPr>
              <a:t>先谈思路</a:t>
            </a:r>
          </a:p>
          <a:p>
            <a:r>
              <a:rPr lang="en-US" altLang="zh-CN" smtClean="0">
                <a:ea typeface="宋体" charset="-122"/>
              </a:rPr>
              <a:t>1.</a:t>
            </a:r>
            <a:r>
              <a:rPr lang="zh-CN" altLang="en-US" smtClean="0">
                <a:ea typeface="宋体" charset="-122"/>
              </a:rPr>
              <a:t>扫描给出的计算表达式 </a:t>
            </a:r>
          </a:p>
          <a:p>
            <a:r>
              <a:rPr lang="en-US" altLang="zh-CN" smtClean="0">
                <a:ea typeface="宋体" charset="-122"/>
              </a:rPr>
              <a:t>2.</a:t>
            </a:r>
            <a:r>
              <a:rPr lang="zh-CN" altLang="en-US" smtClean="0">
                <a:ea typeface="宋体" charset="-122"/>
              </a:rPr>
              <a:t>如果是数字，就直接入数栈</a:t>
            </a:r>
          </a:p>
          <a:p>
            <a:r>
              <a:rPr lang="en-US" altLang="zh-CN" smtClean="0">
                <a:ea typeface="宋体" charset="-122"/>
              </a:rPr>
              <a:t>3.</a:t>
            </a:r>
            <a:r>
              <a:rPr lang="zh-CN" altLang="en-US" smtClean="0">
                <a:ea typeface="宋体" charset="-122"/>
              </a:rPr>
              <a:t>如果是操作符，就分两种情况比较</a:t>
            </a:r>
            <a:r>
              <a:rPr lang="en-US" altLang="zh-CN" smtClean="0">
                <a:ea typeface="宋体" charset="-122"/>
              </a:rPr>
              <a:t>:</a:t>
            </a:r>
          </a:p>
          <a:p>
            <a:r>
              <a:rPr lang="en-US" altLang="zh-CN" smtClean="0">
                <a:ea typeface="宋体" charset="-122"/>
              </a:rPr>
              <a:t>3.1 </a:t>
            </a:r>
            <a:r>
              <a:rPr lang="zh-CN" altLang="en-US" smtClean="0">
                <a:ea typeface="宋体" charset="-122"/>
              </a:rPr>
              <a:t>如果当前操作符栈为空，就入栈</a:t>
            </a:r>
          </a:p>
          <a:p>
            <a:r>
              <a:rPr lang="en-US" altLang="zh-CN" smtClean="0">
                <a:ea typeface="宋体" charset="-122"/>
              </a:rPr>
              <a:t>3.2 </a:t>
            </a:r>
            <a:r>
              <a:rPr lang="zh-CN" altLang="en-US" smtClean="0">
                <a:ea typeface="宋体" charset="-122"/>
              </a:rPr>
              <a:t>如果操作符栈有操作符，就比较</a:t>
            </a:r>
            <a:r>
              <a:rPr lang="en-US" altLang="zh-CN" smtClean="0">
                <a:ea typeface="宋体" charset="-122"/>
              </a:rPr>
              <a:t>.</a:t>
            </a:r>
            <a:r>
              <a:rPr lang="zh-CN" altLang="en-US" smtClean="0">
                <a:ea typeface="宋体" charset="-122"/>
              </a:rPr>
              <a:t>如果当前操作符的优先级小于或者栈中的操作符，就要从数栈</a:t>
            </a:r>
            <a:r>
              <a:rPr lang="en-US" altLang="zh-CN" smtClean="0">
                <a:ea typeface="宋体" charset="-122"/>
              </a:rPr>
              <a:t>pop</a:t>
            </a:r>
            <a:r>
              <a:rPr lang="zh-CN" altLang="en-US" smtClean="0">
                <a:ea typeface="宋体" charset="-122"/>
              </a:rPr>
              <a:t>出两个数，从符号栈中</a:t>
            </a:r>
            <a:r>
              <a:rPr lang="en-US" altLang="zh-CN" smtClean="0">
                <a:ea typeface="宋体" charset="-122"/>
              </a:rPr>
              <a:t>pop</a:t>
            </a:r>
            <a:r>
              <a:rPr lang="zh-CN" altLang="en-US" smtClean="0">
                <a:ea typeface="宋体" charset="-122"/>
              </a:rPr>
              <a:t>出一个符号，运算结果入数栈</a:t>
            </a:r>
            <a:r>
              <a:rPr lang="en-US" altLang="zh-CN" smtClean="0">
                <a:ea typeface="宋体" charset="-122"/>
              </a:rPr>
              <a:t>,</a:t>
            </a:r>
            <a:r>
              <a:rPr lang="zh-CN" altLang="en-US" smtClean="0">
                <a:ea typeface="宋体" charset="-122"/>
              </a:rPr>
              <a:t>然后再把当前操作符入符号栈</a:t>
            </a:r>
          </a:p>
          <a:p>
            <a:r>
              <a:rPr lang="en-US" altLang="zh-CN" smtClean="0">
                <a:ea typeface="宋体" charset="-122"/>
              </a:rPr>
              <a:t>4. </a:t>
            </a:r>
            <a:r>
              <a:rPr lang="zh-CN" altLang="en-US" smtClean="0">
                <a:ea typeface="宋体" charset="-122"/>
              </a:rPr>
              <a:t>当扫描完毕后，顺序弹出数栈和符号栈进行运算</a:t>
            </a:r>
          </a:p>
          <a:p>
            <a:r>
              <a:rPr lang="en-US" altLang="zh-CN" smtClean="0">
                <a:ea typeface="宋体" charset="-122"/>
              </a:rPr>
              <a:t>//</a:t>
            </a:r>
            <a:r>
              <a:rPr lang="zh-CN" altLang="en-US" smtClean="0">
                <a:ea typeface="宋体" charset="-122"/>
              </a:rPr>
              <a:t>先搞定 </a:t>
            </a:r>
            <a:r>
              <a:rPr lang="en-US" altLang="zh-CN" smtClean="0">
                <a:ea typeface="宋体" charset="-122"/>
              </a:rPr>
              <a:t>3+2*6-2=13   // ////</a:t>
            </a:r>
            <a:r>
              <a:rPr lang="zh-CN" altLang="en-US" smtClean="0">
                <a:ea typeface="宋体" charset="-122"/>
              </a:rPr>
              <a:t>多位数的 </a:t>
            </a:r>
            <a:r>
              <a:rPr lang="en-US" altLang="zh-CN" smtClean="0">
                <a:ea typeface="宋体" charset="-122"/>
              </a:rPr>
              <a:t>30+2*6-2 &amp; "30+21*6-126"; </a:t>
            </a:r>
          </a:p>
          <a:p>
            <a:r>
              <a:rPr lang="en-US" altLang="zh-CN" smtClean="0">
                <a:ea typeface="宋体" charset="-122"/>
              </a:rPr>
              <a:t>//</a:t>
            </a:r>
            <a:r>
              <a:rPr lang="zh-CN" altLang="en-US" smtClean="0">
                <a:ea typeface="宋体" charset="-122"/>
              </a:rPr>
              <a:t>再搞定  </a:t>
            </a:r>
            <a:r>
              <a:rPr lang="en-US" altLang="zh-CN" smtClean="0">
                <a:ea typeface="宋体" charset="-122"/>
              </a:rPr>
              <a:t>7*2*2-5+1-5*3-4  &amp; 7*2*2-5+1-50*3-4; // </a:t>
            </a:r>
          </a:p>
          <a:p>
            <a:endParaRPr lang="en-US" altLang="zh-CN" smtClean="0">
              <a:ea typeface="宋体" charset="-122"/>
            </a:endParaRPr>
          </a:p>
          <a:p>
            <a:r>
              <a:rPr lang="zh-CN" altLang="en-US" b="1" smtClean="0">
                <a:ea typeface="宋体" charset="-122"/>
              </a:rPr>
              <a:t>给同学们说明目前完成代码的问题和</a:t>
            </a:r>
            <a:r>
              <a:rPr lang="en-US" altLang="zh-CN" b="1" smtClean="0">
                <a:ea typeface="宋体" charset="-122"/>
              </a:rPr>
              <a:t>bug</a:t>
            </a:r>
            <a:r>
              <a:rPr lang="en-US" altLang="zh-CN" smtClean="0">
                <a:ea typeface="宋体" charset="-122"/>
              </a:rPr>
              <a:t>:</a:t>
            </a:r>
            <a:r>
              <a:rPr lang="en-US" altLang="zh-CN" baseline="0" smtClean="0">
                <a:ea typeface="宋体" charset="-122"/>
              </a:rPr>
              <a:t> </a:t>
            </a:r>
            <a:r>
              <a:rPr lang="zh-CN" altLang="en-US" baseline="0" smtClean="0">
                <a:ea typeface="宋体" charset="-122"/>
              </a:rPr>
              <a:t>这个代码有</a:t>
            </a:r>
            <a:r>
              <a:rPr lang="en-US" altLang="zh-CN" baseline="0" smtClean="0">
                <a:ea typeface="宋体" charset="-122"/>
              </a:rPr>
              <a:t>bug,</a:t>
            </a:r>
            <a:r>
              <a:rPr lang="zh-CN" altLang="en-US" baseline="0" smtClean="0">
                <a:ea typeface="宋体" charset="-122"/>
              </a:rPr>
              <a:t>具体规律初步看起来如下</a:t>
            </a:r>
            <a:r>
              <a:rPr lang="en-US" altLang="zh-CN" baseline="0" smtClean="0">
                <a:ea typeface="宋体" charset="-122"/>
              </a:rPr>
              <a:t>:</a:t>
            </a:r>
          </a:p>
          <a:p>
            <a:endParaRPr lang="en-US" altLang="zh-CN" baseline="0" smtClean="0">
              <a:ea typeface="宋体" charset="-122"/>
            </a:endParaRP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lang="en-US" altLang="zh-CN" sz="1200" b="1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"30+2*6-2" 0k</a:t>
            </a: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lang="en-US" altLang="zh-CN" sz="1200" b="1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"30+2*6-2*7" ok</a:t>
            </a: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lang="en-US" altLang="zh-CN" sz="1200" b="1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"30+2*6-2*7-10" // </a:t>
            </a:r>
            <a:r>
              <a:rPr lang="zh-CN" altLang="en-US" sz="1200" b="1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计算有问题</a:t>
            </a:r>
            <a:endParaRPr lang="en-US" altLang="zh-CN" sz="1200" b="1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endParaRPr lang="en-US" altLang="zh-CN" sz="1200" b="1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1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总结：好像是出现一次</a:t>
            </a:r>
            <a:r>
              <a:rPr lang="en-US" altLang="zh-CN" sz="1200" b="1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</a:t>
            </a:r>
            <a:r>
              <a:rPr lang="zh-CN" altLang="en-US" sz="1200" b="1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号后，后面还可以出现</a:t>
            </a:r>
            <a:r>
              <a:rPr lang="en-US" altLang="zh-CN" sz="1200" b="1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</a:t>
            </a:r>
            <a:r>
              <a:rPr lang="en-US" altLang="zh-CN" sz="1200" b="1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200" b="1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但是第二次出现</a:t>
            </a:r>
            <a:r>
              <a:rPr lang="en-US" altLang="zh-CN" sz="1200" b="1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</a:t>
            </a:r>
            <a:r>
              <a:rPr lang="zh-CN" altLang="en-US" sz="1200" b="1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号后，就不能再有其它的运算符了</a:t>
            </a:r>
            <a:r>
              <a:rPr lang="en-US" altLang="zh-CN" sz="1200" b="1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zh-CN" altLang="en-US" sz="1200" b="1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比如</a:t>
            </a:r>
            <a:r>
              <a:rPr lang="en-US" altLang="zh-CN" sz="1200" b="1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+,-)</a:t>
            </a:r>
            <a:endParaRPr lang="zh-CN" altLang="en-US" sz="1200" b="1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endParaRPr lang="en-US" altLang="zh-CN" sz="1200" b="1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1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注意：我再讲</a:t>
            </a:r>
            <a:r>
              <a:rPr lang="en-US" altLang="zh-CN" sz="1200" b="1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php</a:t>
            </a:r>
            <a:r>
              <a:rPr lang="zh-CN" altLang="en-US" sz="1200" b="1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算法时，代码和这个有微小区别，是不是已经修复过了，在看看我的</a:t>
            </a:r>
            <a:r>
              <a:rPr lang="en-US" altLang="zh-CN" sz="1200" b="1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php</a:t>
            </a:r>
            <a:r>
              <a:rPr lang="zh-CN" altLang="en-US" sz="1200" b="1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算法公开课，看看能否解决</a:t>
            </a:r>
            <a:r>
              <a:rPr lang="en-US" altLang="zh-CN" sz="1200" b="1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!!!</a:t>
            </a:r>
            <a:endParaRPr lang="zh-CN" altLang="en-US" sz="1200" b="1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1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具体视频：</a:t>
            </a:r>
            <a:r>
              <a:rPr lang="zh-CN" altLang="en-US" sz="1200" b="1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1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I:\z\1\</a:t>
            </a:r>
            <a:r>
              <a:rPr lang="zh-CN" altLang="en-US" sz="1200" b="1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公开课 工资 营销资料等</a:t>
            </a:r>
            <a:r>
              <a:rPr lang="en-US" altLang="zh-CN" sz="1200" b="1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\backup-new\</a:t>
            </a:r>
            <a:r>
              <a:rPr lang="zh-CN" altLang="en-US" sz="1200" b="1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韩顺平</a:t>
            </a:r>
            <a:r>
              <a:rPr lang="en-US" altLang="zh-CN" sz="1200" b="1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PHP</a:t>
            </a:r>
            <a:r>
              <a:rPr lang="zh-CN" altLang="en-US" sz="1200" b="1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公开课</a:t>
            </a:r>
            <a:r>
              <a:rPr lang="en-US" altLang="zh-CN" sz="1200" b="1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\php</a:t>
            </a:r>
            <a:r>
              <a:rPr lang="zh-CN" altLang="en-US" sz="1200" b="1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程序员玩转算法</a:t>
            </a:r>
            <a:r>
              <a:rPr lang="en-US" altLang="zh-CN" sz="1200" b="1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\php</a:t>
            </a:r>
            <a:r>
              <a:rPr lang="zh-CN" altLang="en-US" sz="1200" b="1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程序员玩转算法 </a:t>
            </a:r>
            <a:r>
              <a:rPr lang="en-US" altLang="zh-CN" sz="1200" b="1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zh-CN" altLang="en-US" sz="1200" b="1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资料</a:t>
            </a:r>
            <a:r>
              <a:rPr lang="en-US" altLang="zh-CN" sz="1200" b="1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\video\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1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capture-4.avi </a:t>
            </a:r>
            <a:r>
              <a:rPr lang="zh-CN" altLang="en-US" sz="1200" b="1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</a:t>
            </a:r>
            <a:r>
              <a:rPr lang="en-US" altLang="zh-CN" sz="1200" b="1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30:00</a:t>
            </a:r>
            <a:r>
              <a:rPr lang="zh-CN" altLang="en-US" sz="1200" b="1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开始讲的</a:t>
            </a:r>
          </a:p>
          <a:p>
            <a:endParaRPr lang="en-US" altLang="zh-CN" smtClean="0">
              <a:ea typeface="宋体" charset="-122"/>
            </a:endParaRPr>
          </a:p>
          <a:p>
            <a:endParaRPr lang="en-US" altLang="zh-CN" smtClean="0">
              <a:ea typeface="宋体" charset="-122"/>
            </a:endParaRP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None/>
            </a:pPr>
            <a:r>
              <a:rPr lang="zh-CN" altLang="en-US" smtClean="0">
                <a:ea typeface="宋体" charset="-122"/>
              </a:rPr>
              <a:t>思考</a:t>
            </a:r>
            <a:r>
              <a:rPr lang="en-US" altLang="zh-CN" smtClean="0">
                <a:ea typeface="宋体" charset="-122"/>
              </a:rPr>
              <a:t>: </a:t>
            </a:r>
            <a:r>
              <a:rPr lang="zh-CN" altLang="en-US" smtClean="0">
                <a:ea typeface="宋体" charset="-122"/>
              </a:rPr>
              <a:t>带上小括号，学员自行考虑</a:t>
            </a:r>
            <a:r>
              <a:rPr lang="en-US" altLang="zh-CN" smtClean="0">
                <a:ea typeface="宋体" charset="-122"/>
              </a:rPr>
              <a:t>.</a:t>
            </a: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None/>
            </a:pPr>
            <a:endParaRPr lang="en-US" altLang="zh-CN" smtClean="0">
              <a:ea typeface="宋体" charset="-122"/>
            </a:endParaRP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None/>
            </a:pPr>
            <a:r>
              <a:rPr lang="en-US" altLang="zh-CN" smtClean="0">
                <a:ea typeface="宋体" charset="-122"/>
              </a:rPr>
              <a:t>//scala</a:t>
            </a:r>
            <a:r>
              <a:rPr lang="zh-CN" altLang="en-US" smtClean="0">
                <a:ea typeface="宋体" charset="-122"/>
              </a:rPr>
              <a:t>的代码</a:t>
            </a:r>
            <a:r>
              <a:rPr lang="en-US" altLang="zh-CN" smtClean="0">
                <a:ea typeface="宋体" charset="-122"/>
              </a:rPr>
              <a:t>, </a:t>
            </a:r>
            <a:r>
              <a:rPr lang="zh-CN" altLang="en-US" smtClean="0">
                <a:ea typeface="宋体" charset="-122"/>
              </a:rPr>
              <a:t>授课的步骤，先 </a:t>
            </a:r>
            <a:r>
              <a:rPr lang="en-US" altLang="zh-CN" b="1" smtClean="0">
                <a:ea typeface="宋体" charset="-122"/>
              </a:rPr>
              <a:t>[</a:t>
            </a:r>
            <a:r>
              <a:rPr lang="zh-CN" altLang="en-US" b="1" smtClean="0">
                <a:ea typeface="宋体" charset="-122"/>
              </a:rPr>
              <a:t>解决</a:t>
            </a:r>
            <a:r>
              <a:rPr lang="en-US" altLang="zh-CN" b="1" smtClean="0">
                <a:ea typeface="宋体" charset="-122"/>
              </a:rPr>
              <a:t>: </a:t>
            </a:r>
            <a:r>
              <a:rPr lang="en-US" altLang="zh-CN" smtClean="0"/>
              <a:t>3+2*6-2</a:t>
            </a:r>
            <a:r>
              <a:rPr lang="en-US" altLang="zh-CN" b="1" smtClean="0">
                <a:ea typeface="宋体" charset="-122"/>
              </a:rPr>
              <a:t>]</a:t>
            </a:r>
            <a:r>
              <a:rPr lang="zh-CN" altLang="en-US" b="1" smtClean="0">
                <a:ea typeface="宋体" charset="-122"/>
              </a:rPr>
              <a:t>， 然后逐步解决多位数的计算</a:t>
            </a:r>
            <a:endParaRPr lang="en-US" altLang="zh-CN" smtClean="0">
              <a:ea typeface="宋体" charset="-122"/>
            </a:endParaRP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None/>
            </a:pPr>
            <a:endParaRPr lang="en-US" altLang="zh-CN" smtClean="0">
              <a:ea typeface="宋体" charset="-122"/>
            </a:endParaRP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None/>
            </a:pPr>
            <a:r>
              <a:rPr lang="en-US" altLang="zh-CN" smtClean="0">
                <a:ea typeface="宋体" charset="-122"/>
              </a:rPr>
              <a:t>package com.atguigu.temp</a:t>
            </a: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None/>
            </a:pPr>
            <a:endParaRPr lang="en-US" altLang="zh-CN" smtClean="0">
              <a:ea typeface="宋体" charset="-122"/>
            </a:endParaRP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None/>
            </a:pPr>
            <a:r>
              <a:rPr lang="en-US" altLang="zh-CN" smtClean="0">
                <a:ea typeface="宋体" charset="-122"/>
              </a:rPr>
              <a:t>import util.control.Breaks._</a:t>
            </a: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None/>
            </a:pPr>
            <a:endParaRPr lang="en-US" altLang="zh-CN" smtClean="0">
              <a:ea typeface="宋体" charset="-122"/>
            </a:endParaRP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None/>
            </a:pPr>
            <a:r>
              <a:rPr lang="en-US" altLang="zh-CN" smtClean="0">
                <a:ea typeface="宋体" charset="-122"/>
              </a:rPr>
              <a:t>object CalculatorTest {</a:t>
            </a: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None/>
            </a:pPr>
            <a:r>
              <a:rPr lang="en-US" altLang="zh-CN" smtClean="0">
                <a:ea typeface="宋体" charset="-122"/>
              </a:rPr>
              <a:t>  def main(args: Array[String]): Unit = {</a:t>
            </a: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None/>
            </a:pPr>
            <a:endParaRPr lang="en-US" altLang="zh-CN" smtClean="0">
              <a:ea typeface="宋体" charset="-122"/>
            </a:endParaRP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None/>
            </a:pPr>
            <a:r>
              <a:rPr lang="en-US" altLang="zh-CN" smtClean="0">
                <a:ea typeface="宋体" charset="-122"/>
              </a:rPr>
              <a:t>    //</a:t>
            </a:r>
            <a:r>
              <a:rPr lang="zh-CN" altLang="en-US" smtClean="0">
                <a:ea typeface="宋体" charset="-122"/>
              </a:rPr>
              <a:t>表达式字符串</a:t>
            </a: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None/>
            </a:pPr>
            <a:endParaRPr lang="zh-CN" altLang="en-US" smtClean="0">
              <a:ea typeface="宋体" charset="-122"/>
            </a:endParaRP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None/>
            </a:pPr>
            <a:endParaRPr lang="zh-CN" altLang="en-US" smtClean="0">
              <a:ea typeface="宋体" charset="-122"/>
            </a:endParaRP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None/>
            </a:pPr>
            <a:r>
              <a:rPr lang="zh-CN" altLang="en-US" smtClean="0">
                <a:ea typeface="宋体" charset="-122"/>
              </a:rPr>
              <a:t>    </a:t>
            </a:r>
            <a:r>
              <a:rPr lang="en-US" altLang="zh-CN" smtClean="0">
                <a:ea typeface="宋体" charset="-122"/>
              </a:rPr>
              <a:t>//val expression = "3+2*6-2"</a:t>
            </a: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None/>
            </a:pPr>
            <a:r>
              <a:rPr lang="en-US" altLang="zh-CN" smtClean="0">
                <a:ea typeface="宋体" charset="-122"/>
              </a:rPr>
              <a:t>    //val expression = "30+2*6-2"</a:t>
            </a: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None/>
            </a:pPr>
            <a:r>
              <a:rPr lang="en-US" altLang="zh-CN" smtClean="0">
                <a:ea typeface="宋体" charset="-122"/>
              </a:rPr>
              <a:t>    val expression = "7*2*2-5+1-5+3-3*361"</a:t>
            </a: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None/>
            </a:pPr>
            <a:endParaRPr lang="en-US" altLang="zh-CN" smtClean="0">
              <a:ea typeface="宋体" charset="-122"/>
            </a:endParaRP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None/>
            </a:pPr>
            <a:r>
              <a:rPr lang="en-US" altLang="zh-CN" smtClean="0">
                <a:ea typeface="宋体" charset="-122"/>
              </a:rPr>
              <a:t>    //</a:t>
            </a:r>
            <a:r>
              <a:rPr lang="zh-CN" altLang="en-US" smtClean="0">
                <a:ea typeface="宋体" charset="-122"/>
              </a:rPr>
              <a:t>数栈</a:t>
            </a: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None/>
            </a:pPr>
            <a:endParaRPr lang="zh-CN" altLang="en-US" smtClean="0">
              <a:ea typeface="宋体" charset="-122"/>
            </a:endParaRP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None/>
            </a:pPr>
            <a:r>
              <a:rPr lang="zh-CN" altLang="en-US" smtClean="0">
                <a:ea typeface="宋体" charset="-122"/>
              </a:rPr>
              <a:t>    </a:t>
            </a:r>
            <a:r>
              <a:rPr lang="en-US" altLang="zh-CN" smtClean="0">
                <a:ea typeface="宋体" charset="-122"/>
              </a:rPr>
              <a:t>val numsStack = new MyStack2(10)</a:t>
            </a: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None/>
            </a:pPr>
            <a:r>
              <a:rPr lang="en-US" altLang="zh-CN" smtClean="0">
                <a:ea typeface="宋体" charset="-122"/>
              </a:rPr>
              <a:t>    //</a:t>
            </a:r>
            <a:r>
              <a:rPr lang="zh-CN" altLang="en-US" smtClean="0">
                <a:ea typeface="宋体" charset="-122"/>
              </a:rPr>
              <a:t>符号栈</a:t>
            </a: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None/>
            </a:pPr>
            <a:r>
              <a:rPr lang="zh-CN" altLang="en-US" smtClean="0">
                <a:ea typeface="宋体" charset="-122"/>
              </a:rPr>
              <a:t>    </a:t>
            </a:r>
            <a:r>
              <a:rPr lang="en-US" altLang="zh-CN" smtClean="0">
                <a:ea typeface="宋体" charset="-122"/>
              </a:rPr>
              <a:t>val operStack = new MyStack2(10)</a:t>
            </a: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None/>
            </a:pPr>
            <a:r>
              <a:rPr lang="en-US" altLang="zh-CN" smtClean="0">
                <a:ea typeface="宋体" charset="-122"/>
              </a:rPr>
              <a:t>    //</a:t>
            </a:r>
            <a:r>
              <a:rPr lang="zh-CN" altLang="en-US" smtClean="0">
                <a:ea typeface="宋体" charset="-122"/>
              </a:rPr>
              <a:t>表示表达式的字符位置</a:t>
            </a:r>
            <a:r>
              <a:rPr lang="en-US" altLang="zh-CN" smtClean="0">
                <a:ea typeface="宋体" charset="-122"/>
              </a:rPr>
              <a:t>,</a:t>
            </a:r>
            <a:r>
              <a:rPr lang="zh-CN" altLang="en-US" smtClean="0">
                <a:ea typeface="宋体" charset="-122"/>
              </a:rPr>
              <a:t>用于扫描表达式的</a:t>
            </a:r>
            <a:r>
              <a:rPr lang="en-US" altLang="zh-CN" smtClean="0">
                <a:ea typeface="宋体" charset="-122"/>
              </a:rPr>
              <a:t>,</a:t>
            </a: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None/>
            </a:pPr>
            <a:r>
              <a:rPr lang="en-US" altLang="zh-CN" smtClean="0">
                <a:ea typeface="宋体" charset="-122"/>
              </a:rPr>
              <a:t>    //</a:t>
            </a:r>
            <a:r>
              <a:rPr lang="zh-CN" altLang="en-US" smtClean="0">
                <a:ea typeface="宋体" charset="-122"/>
              </a:rPr>
              <a:t>表示扫描到表达式的哪个索引了</a:t>
            </a: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None/>
            </a:pPr>
            <a:r>
              <a:rPr lang="zh-CN" altLang="en-US" smtClean="0">
                <a:ea typeface="宋体" charset="-122"/>
              </a:rPr>
              <a:t>    </a:t>
            </a:r>
            <a:r>
              <a:rPr lang="en-US" altLang="zh-CN" smtClean="0">
                <a:ea typeface="宋体" charset="-122"/>
              </a:rPr>
              <a:t>var index = 0</a:t>
            </a: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None/>
            </a:pPr>
            <a:r>
              <a:rPr lang="en-US" altLang="zh-CN" smtClean="0">
                <a:ea typeface="宋体" charset="-122"/>
              </a:rPr>
              <a:t>    //</a:t>
            </a:r>
            <a:r>
              <a:rPr lang="zh-CN" altLang="en-US" smtClean="0">
                <a:ea typeface="宋体" charset="-122"/>
              </a:rPr>
              <a:t>声明用于计算的数，操作符，结果，和临时保存的数串</a:t>
            </a: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None/>
            </a:pPr>
            <a:r>
              <a:rPr lang="zh-CN" altLang="en-US" smtClean="0">
                <a:ea typeface="宋体" charset="-122"/>
              </a:rPr>
              <a:t>    </a:t>
            </a:r>
            <a:r>
              <a:rPr lang="en-US" altLang="zh-CN" smtClean="0">
                <a:ea typeface="宋体" charset="-122"/>
              </a:rPr>
              <a:t>var num1 = 0</a:t>
            </a: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None/>
            </a:pPr>
            <a:r>
              <a:rPr lang="en-US" altLang="zh-CN" smtClean="0">
                <a:ea typeface="宋体" charset="-122"/>
              </a:rPr>
              <a:t>    var num2 = 0</a:t>
            </a: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None/>
            </a:pPr>
            <a:r>
              <a:rPr lang="en-US" altLang="zh-CN" smtClean="0">
                <a:ea typeface="宋体" charset="-122"/>
              </a:rPr>
              <a:t>    var oper = 0</a:t>
            </a: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None/>
            </a:pPr>
            <a:r>
              <a:rPr lang="en-US" altLang="zh-CN" smtClean="0">
                <a:ea typeface="宋体" charset="-122"/>
              </a:rPr>
              <a:t>    var result = 0</a:t>
            </a: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None/>
            </a:pPr>
            <a:r>
              <a:rPr lang="en-US" altLang="zh-CN" smtClean="0">
                <a:ea typeface="宋体" charset="-122"/>
              </a:rPr>
              <a:t>    var keepNum = ""</a:t>
            </a: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None/>
            </a:pPr>
            <a:endParaRPr lang="en-US" altLang="zh-CN" smtClean="0">
              <a:ea typeface="宋体" charset="-122"/>
            </a:endParaRP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None/>
            </a:pPr>
            <a:r>
              <a:rPr lang="en-US" altLang="zh-CN" smtClean="0">
                <a:ea typeface="宋体" charset="-122"/>
              </a:rPr>
              <a:t>    breakable {</a:t>
            </a: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None/>
            </a:pPr>
            <a:r>
              <a:rPr lang="en-US" altLang="zh-CN" smtClean="0">
                <a:ea typeface="宋体" charset="-122"/>
              </a:rPr>
              <a:t>      while (true) {</a:t>
            </a: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None/>
            </a:pPr>
            <a:r>
              <a:rPr lang="en-US" altLang="zh-CN" smtClean="0">
                <a:ea typeface="宋体" charset="-122"/>
              </a:rPr>
              <a:t>        //</a:t>
            </a:r>
            <a:r>
              <a:rPr lang="zh-CN" altLang="en-US" smtClean="0">
                <a:ea typeface="宋体" charset="-122"/>
              </a:rPr>
              <a:t>从</a:t>
            </a:r>
            <a:r>
              <a:rPr lang="en-US" altLang="zh-CN" smtClean="0">
                <a:ea typeface="宋体" charset="-122"/>
              </a:rPr>
              <a:t>expression</a:t>
            </a:r>
            <a:r>
              <a:rPr lang="zh-CN" altLang="en-US" smtClean="0">
                <a:ea typeface="宋体" charset="-122"/>
              </a:rPr>
              <a:t>字符串中取出一个字符串</a:t>
            </a:r>
            <a:r>
              <a:rPr lang="en-US" altLang="zh-CN" smtClean="0">
                <a:ea typeface="宋体" charset="-122"/>
              </a:rPr>
              <a:t>(</a:t>
            </a:r>
            <a:r>
              <a:rPr lang="zh-CN" altLang="en-US" smtClean="0">
                <a:ea typeface="宋体" charset="-122"/>
              </a:rPr>
              <a:t>是单个字符</a:t>
            </a:r>
            <a:r>
              <a:rPr lang="en-US" altLang="zh-CN" smtClean="0">
                <a:ea typeface="宋体" charset="-122"/>
              </a:rPr>
              <a:t>)</a:t>
            </a: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None/>
            </a:pPr>
            <a:r>
              <a:rPr lang="en-US" altLang="zh-CN" smtClean="0">
                <a:ea typeface="宋体" charset="-122"/>
              </a:rPr>
              <a:t>        var ch = expression.substring(index, index + 1)(0).toChar</a:t>
            </a: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None/>
            </a:pPr>
            <a:r>
              <a:rPr lang="en-US" altLang="zh-CN" smtClean="0">
                <a:ea typeface="宋体" charset="-122"/>
              </a:rPr>
              <a:t>        println("ch=", ch)</a:t>
            </a: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None/>
            </a:pPr>
            <a:endParaRPr lang="en-US" altLang="zh-CN" smtClean="0">
              <a:ea typeface="宋体" charset="-122"/>
            </a:endParaRP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None/>
            </a:pPr>
            <a:r>
              <a:rPr lang="en-US" altLang="zh-CN" smtClean="0">
                <a:ea typeface="宋体" charset="-122"/>
              </a:rPr>
              <a:t>        //</a:t>
            </a:r>
            <a:r>
              <a:rPr lang="zh-CN" altLang="en-US" smtClean="0">
                <a:ea typeface="宋体" charset="-122"/>
              </a:rPr>
              <a:t>如果是数就直接让到</a:t>
            </a:r>
            <a:r>
              <a:rPr lang="en-US" altLang="zh-CN" smtClean="0">
                <a:ea typeface="宋体" charset="-122"/>
              </a:rPr>
              <a:t>nums</a:t>
            </a:r>
            <a:r>
              <a:rPr lang="zh-CN" altLang="en-US" smtClean="0">
                <a:ea typeface="宋体" charset="-122"/>
              </a:rPr>
              <a:t>栈中</a:t>
            </a: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None/>
            </a:pPr>
            <a:r>
              <a:rPr lang="zh-CN" altLang="en-US" smtClean="0">
                <a:ea typeface="宋体" charset="-122"/>
              </a:rPr>
              <a:t>        </a:t>
            </a:r>
            <a:r>
              <a:rPr lang="en-US" altLang="zh-CN" smtClean="0">
                <a:ea typeface="宋体" charset="-122"/>
              </a:rPr>
              <a:t>//</a:t>
            </a:r>
            <a:r>
              <a:rPr lang="zh-CN" altLang="en-US" smtClean="0">
                <a:ea typeface="宋体" charset="-122"/>
              </a:rPr>
              <a:t>如果是操作符就要进行判断</a:t>
            </a:r>
            <a:r>
              <a:rPr lang="en-US" altLang="zh-CN" smtClean="0">
                <a:ea typeface="宋体" charset="-122"/>
              </a:rPr>
              <a:t>,</a:t>
            </a:r>
            <a:r>
              <a:rPr lang="zh-CN" altLang="en-US" smtClean="0">
                <a:ea typeface="宋体" charset="-122"/>
              </a:rPr>
              <a:t>如果当前操作数栈中没有就直接让如，否则就</a:t>
            </a: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None/>
            </a:pPr>
            <a:r>
              <a:rPr lang="zh-CN" altLang="en-US" smtClean="0">
                <a:ea typeface="宋体" charset="-122"/>
              </a:rPr>
              <a:t>        </a:t>
            </a:r>
            <a:r>
              <a:rPr lang="en-US" altLang="zh-CN" smtClean="0">
                <a:ea typeface="宋体" charset="-122"/>
              </a:rPr>
              <a:t>//</a:t>
            </a:r>
            <a:r>
              <a:rPr lang="zh-CN" altLang="en-US" smtClean="0">
                <a:ea typeface="宋体" charset="-122"/>
              </a:rPr>
              <a:t>与栈中的操作符进行比较，如果其优先级小与等于栈中操作符得优先级就</a:t>
            </a: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None/>
            </a:pPr>
            <a:r>
              <a:rPr lang="zh-CN" altLang="en-US" smtClean="0">
                <a:ea typeface="宋体" charset="-122"/>
              </a:rPr>
              <a:t>        </a:t>
            </a:r>
            <a:r>
              <a:rPr lang="en-US" altLang="zh-CN" smtClean="0">
                <a:ea typeface="宋体" charset="-122"/>
              </a:rPr>
              <a:t>//</a:t>
            </a:r>
            <a:r>
              <a:rPr lang="zh-CN" altLang="en-US" smtClean="0">
                <a:ea typeface="宋体" charset="-122"/>
              </a:rPr>
              <a:t>进行计算</a:t>
            </a:r>
            <a:r>
              <a:rPr lang="en-US" altLang="zh-CN" smtClean="0">
                <a:ea typeface="宋体" charset="-122"/>
              </a:rPr>
              <a:t>,</a:t>
            </a:r>
            <a:r>
              <a:rPr lang="zh-CN" altLang="en-US" smtClean="0">
                <a:ea typeface="宋体" charset="-122"/>
              </a:rPr>
              <a:t>否则就把操作符让如 到操作符的栈中</a:t>
            </a: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None/>
            </a:pPr>
            <a:endParaRPr lang="zh-CN" altLang="en-US" smtClean="0">
              <a:ea typeface="宋体" charset="-122"/>
            </a:endParaRP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None/>
            </a:pPr>
            <a:r>
              <a:rPr lang="zh-CN" altLang="en-US" smtClean="0">
                <a:ea typeface="宋体" charset="-122"/>
              </a:rPr>
              <a:t>        </a:t>
            </a:r>
            <a:r>
              <a:rPr lang="en-US" altLang="zh-CN" smtClean="0">
                <a:ea typeface="宋体" charset="-122"/>
              </a:rPr>
              <a:t>if (operStack.isOper(ch)) {</a:t>
            </a: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None/>
            </a:pPr>
            <a:endParaRPr lang="en-US" altLang="zh-CN" smtClean="0">
              <a:ea typeface="宋体" charset="-122"/>
            </a:endParaRP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None/>
            </a:pPr>
            <a:r>
              <a:rPr lang="en-US" altLang="zh-CN" smtClean="0">
                <a:ea typeface="宋体" charset="-122"/>
              </a:rPr>
              <a:t>          //</a:t>
            </a:r>
            <a:r>
              <a:rPr lang="zh-CN" altLang="en-US" smtClean="0">
                <a:ea typeface="宋体" charset="-122"/>
              </a:rPr>
              <a:t>判断操作符的栈是否为空</a:t>
            </a: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None/>
            </a:pPr>
            <a:r>
              <a:rPr lang="zh-CN" altLang="en-US" smtClean="0">
                <a:ea typeface="宋体" charset="-122"/>
              </a:rPr>
              <a:t>          </a:t>
            </a:r>
            <a:r>
              <a:rPr lang="en-US" altLang="zh-CN" smtClean="0">
                <a:ea typeface="宋体" charset="-122"/>
              </a:rPr>
              <a:t>if (operStack.top == -1) {</a:t>
            </a: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None/>
            </a:pPr>
            <a:r>
              <a:rPr lang="en-US" altLang="zh-CN" smtClean="0">
                <a:ea typeface="宋体" charset="-122"/>
              </a:rPr>
              <a:t>            operStack.push(ch)</a:t>
            </a: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None/>
            </a:pPr>
            <a:r>
              <a:rPr lang="en-US" altLang="zh-CN" smtClean="0">
                <a:ea typeface="宋体" charset="-122"/>
              </a:rPr>
              <a:t>          } else {</a:t>
            </a: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None/>
            </a:pPr>
            <a:r>
              <a:rPr lang="en-US" altLang="zh-CN" smtClean="0">
                <a:ea typeface="宋体" charset="-122"/>
              </a:rPr>
              <a:t>            if (operStack.priority(operStack.stack(operStack.top)) &gt;=</a:t>
            </a: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None/>
            </a:pPr>
            <a:r>
              <a:rPr lang="en-US" altLang="zh-CN" smtClean="0">
                <a:ea typeface="宋体" charset="-122"/>
              </a:rPr>
              <a:t>              operStack.priority(ch)) {</a:t>
            </a: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None/>
            </a:pPr>
            <a:endParaRPr lang="en-US" altLang="zh-CN" smtClean="0">
              <a:ea typeface="宋体" charset="-122"/>
            </a:endParaRP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None/>
            </a:pPr>
            <a:r>
              <a:rPr lang="en-US" altLang="zh-CN" smtClean="0">
                <a:ea typeface="宋体" charset="-122"/>
              </a:rPr>
              <a:t>              num1 = numsStack.pop().toString.toInt</a:t>
            </a: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None/>
            </a:pPr>
            <a:r>
              <a:rPr lang="en-US" altLang="zh-CN" smtClean="0">
                <a:ea typeface="宋体" charset="-122"/>
              </a:rPr>
              <a:t>              num2 = numsStack.pop().toString.toInt</a:t>
            </a: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None/>
            </a:pPr>
            <a:r>
              <a:rPr lang="en-US" altLang="zh-CN" smtClean="0">
                <a:ea typeface="宋体" charset="-122"/>
              </a:rPr>
              <a:t>              oper = operStack.pop().toString.toInt</a:t>
            </a: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None/>
            </a:pPr>
            <a:r>
              <a:rPr lang="en-US" altLang="zh-CN" smtClean="0">
                <a:ea typeface="宋体" charset="-122"/>
              </a:rPr>
              <a:t>              result = numsStack.cal(num1, num2, oper)</a:t>
            </a: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None/>
            </a:pPr>
            <a:r>
              <a:rPr lang="en-US" altLang="zh-CN" smtClean="0">
                <a:ea typeface="宋体" charset="-122"/>
              </a:rPr>
              <a:t>              numsStack.push(result)</a:t>
            </a: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None/>
            </a:pPr>
            <a:r>
              <a:rPr lang="en-US" altLang="zh-CN" smtClean="0">
                <a:ea typeface="宋体" charset="-122"/>
              </a:rPr>
              <a:t>              operStack.push(ch)</a:t>
            </a: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None/>
            </a:pPr>
            <a:endParaRPr lang="en-US" altLang="zh-CN" smtClean="0">
              <a:ea typeface="宋体" charset="-122"/>
            </a:endParaRP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None/>
            </a:pPr>
            <a:r>
              <a:rPr lang="en-US" altLang="zh-CN" smtClean="0">
                <a:ea typeface="宋体" charset="-122"/>
              </a:rPr>
              <a:t>            } else {</a:t>
            </a: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None/>
            </a:pPr>
            <a:r>
              <a:rPr lang="en-US" altLang="zh-CN" smtClean="0">
                <a:ea typeface="宋体" charset="-122"/>
              </a:rPr>
              <a:t>              operStack.push(ch)</a:t>
            </a: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None/>
            </a:pPr>
            <a:r>
              <a:rPr lang="en-US" altLang="zh-CN" smtClean="0">
                <a:ea typeface="宋体" charset="-122"/>
              </a:rPr>
              <a:t>            }</a:t>
            </a: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None/>
            </a:pPr>
            <a:r>
              <a:rPr lang="en-US" altLang="zh-CN" smtClean="0">
                <a:ea typeface="宋体" charset="-122"/>
              </a:rPr>
              <a:t>          }</a:t>
            </a: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None/>
            </a:pPr>
            <a:endParaRPr lang="en-US" altLang="zh-CN" smtClean="0">
              <a:ea typeface="宋体" charset="-122"/>
            </a:endParaRP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None/>
            </a:pPr>
            <a:r>
              <a:rPr lang="en-US" altLang="zh-CN" smtClean="0">
                <a:ea typeface="宋体" charset="-122"/>
              </a:rPr>
              <a:t>        } else {</a:t>
            </a: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None/>
            </a:pPr>
            <a:r>
              <a:rPr lang="en-US" altLang="zh-CN" smtClean="0">
                <a:ea typeface="宋体" charset="-122"/>
              </a:rPr>
              <a:t>          //</a:t>
            </a:r>
            <a:r>
              <a:rPr lang="zh-CN" altLang="en-US" smtClean="0">
                <a:ea typeface="宋体" charset="-122"/>
              </a:rPr>
              <a:t>处多位数</a:t>
            </a: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None/>
            </a:pPr>
            <a:r>
              <a:rPr lang="zh-CN" altLang="en-US" smtClean="0">
                <a:ea typeface="宋体" charset="-122"/>
              </a:rPr>
              <a:t>          </a:t>
            </a:r>
            <a:r>
              <a:rPr lang="en-US" altLang="zh-CN" smtClean="0">
                <a:ea typeface="宋体" charset="-122"/>
              </a:rPr>
              <a:t>//</a:t>
            </a:r>
            <a:r>
              <a:rPr lang="zh-CN" altLang="en-US" smtClean="0">
                <a:ea typeface="宋体" charset="-122"/>
              </a:rPr>
              <a:t>先拼接，因为后面可能还是一个数字</a:t>
            </a: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None/>
            </a:pPr>
            <a:r>
              <a:rPr lang="zh-CN" altLang="en-US" smtClean="0">
                <a:ea typeface="宋体" charset="-122"/>
              </a:rPr>
              <a:t>          </a:t>
            </a:r>
            <a:r>
              <a:rPr lang="en-US" altLang="zh-CN" smtClean="0">
                <a:ea typeface="宋体" charset="-122"/>
              </a:rPr>
              <a:t>keepNum = keepNum + ch</a:t>
            </a: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None/>
            </a:pPr>
            <a:endParaRPr lang="en-US" altLang="zh-CN" smtClean="0">
              <a:ea typeface="宋体" charset="-122"/>
            </a:endParaRP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None/>
            </a:pPr>
            <a:r>
              <a:rPr lang="en-US" altLang="zh-CN" smtClean="0">
                <a:ea typeface="宋体" charset="-122"/>
              </a:rPr>
              <a:t>          if (index == expression.length - 1) {</a:t>
            </a: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None/>
            </a:pPr>
            <a:r>
              <a:rPr lang="en-US" altLang="zh-CN" smtClean="0">
                <a:ea typeface="宋体" charset="-122"/>
              </a:rPr>
              <a:t>            numsStack.push(keepNum.toInt)</a:t>
            </a: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None/>
            </a:pPr>
            <a:endParaRPr lang="en-US" altLang="zh-CN" smtClean="0">
              <a:ea typeface="宋体" charset="-122"/>
            </a:endParaRP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None/>
            </a:pPr>
            <a:endParaRPr lang="en-US" altLang="zh-CN" smtClean="0">
              <a:ea typeface="宋体" charset="-122"/>
            </a:endParaRP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None/>
            </a:pPr>
            <a:r>
              <a:rPr lang="en-US" altLang="zh-CN" smtClean="0">
                <a:ea typeface="宋体" charset="-122"/>
              </a:rPr>
              <a:t>          } else {</a:t>
            </a: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None/>
            </a:pPr>
            <a:endParaRPr lang="en-US" altLang="zh-CN" smtClean="0">
              <a:ea typeface="宋体" charset="-122"/>
            </a:endParaRP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None/>
            </a:pPr>
            <a:r>
              <a:rPr lang="en-US" altLang="zh-CN" smtClean="0">
                <a:ea typeface="宋体" charset="-122"/>
              </a:rPr>
              <a:t>            //</a:t>
            </a:r>
            <a:r>
              <a:rPr lang="zh-CN" altLang="en-US" smtClean="0">
                <a:ea typeface="宋体" charset="-122"/>
              </a:rPr>
              <a:t>向前探一位，看看是不是操作符</a:t>
            </a:r>
            <a:r>
              <a:rPr lang="en-US" altLang="zh-CN" smtClean="0">
                <a:ea typeface="宋体" charset="-122"/>
              </a:rPr>
              <a:t>, index</a:t>
            </a:r>
            <a:r>
              <a:rPr lang="zh-CN" altLang="en-US" smtClean="0">
                <a:ea typeface="宋体" charset="-122"/>
              </a:rPr>
              <a:t>本身的值并不变化</a:t>
            </a: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None/>
            </a:pPr>
            <a:endParaRPr lang="zh-CN" altLang="en-US" smtClean="0">
              <a:ea typeface="宋体" charset="-122"/>
            </a:endParaRP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None/>
            </a:pPr>
            <a:r>
              <a:rPr lang="zh-CN" altLang="en-US" smtClean="0">
                <a:ea typeface="宋体" charset="-122"/>
              </a:rPr>
              <a:t>            </a:t>
            </a:r>
            <a:r>
              <a:rPr lang="en-US" altLang="zh-CN" smtClean="0">
                <a:ea typeface="宋体" charset="-122"/>
              </a:rPr>
              <a:t>if (operStack.isOper(expression.substring(index + 1, index + 2)(0).toChar)) {</a:t>
            </a: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None/>
            </a:pPr>
            <a:r>
              <a:rPr lang="en-US" altLang="zh-CN" smtClean="0">
                <a:ea typeface="宋体" charset="-122"/>
              </a:rPr>
              <a:t>              numsStack.push(keepNum.toInt)</a:t>
            </a: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None/>
            </a:pPr>
            <a:r>
              <a:rPr lang="en-US" altLang="zh-CN" smtClean="0">
                <a:ea typeface="宋体" charset="-122"/>
              </a:rPr>
              <a:t>              //</a:t>
            </a:r>
            <a:r>
              <a:rPr lang="zh-CN" altLang="en-US" smtClean="0">
                <a:ea typeface="宋体" charset="-122"/>
              </a:rPr>
              <a:t>清空</a:t>
            </a: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None/>
            </a:pPr>
            <a:r>
              <a:rPr lang="zh-CN" altLang="en-US" smtClean="0">
                <a:ea typeface="宋体" charset="-122"/>
              </a:rPr>
              <a:t>              </a:t>
            </a:r>
            <a:r>
              <a:rPr lang="en-US" altLang="zh-CN" smtClean="0">
                <a:ea typeface="宋体" charset="-122"/>
              </a:rPr>
              <a:t>keepNum = ""</a:t>
            </a: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None/>
            </a:pPr>
            <a:r>
              <a:rPr lang="en-US" altLang="zh-CN" smtClean="0">
                <a:ea typeface="宋体" charset="-122"/>
              </a:rPr>
              <a:t>            }</a:t>
            </a: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None/>
            </a:pPr>
            <a:endParaRPr lang="en-US" altLang="zh-CN" smtClean="0">
              <a:ea typeface="宋体" charset="-122"/>
            </a:endParaRP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None/>
            </a:pPr>
            <a:r>
              <a:rPr lang="en-US" altLang="zh-CN" smtClean="0">
                <a:ea typeface="宋体" charset="-122"/>
              </a:rPr>
              <a:t>          }</a:t>
            </a: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None/>
            </a:pPr>
            <a:r>
              <a:rPr lang="en-US" altLang="zh-CN" smtClean="0">
                <a:ea typeface="宋体" charset="-122"/>
              </a:rPr>
              <a:t>        }</a:t>
            </a: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None/>
            </a:pPr>
            <a:r>
              <a:rPr lang="en-US" altLang="zh-CN" smtClean="0">
                <a:ea typeface="宋体" charset="-122"/>
              </a:rPr>
              <a:t>        //</a:t>
            </a:r>
            <a:r>
              <a:rPr lang="zh-CN" altLang="en-US" smtClean="0">
                <a:ea typeface="宋体" charset="-122"/>
              </a:rPr>
              <a:t>扫描的指针后移一位</a:t>
            </a: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None/>
            </a:pPr>
            <a:r>
              <a:rPr lang="zh-CN" altLang="en-US" smtClean="0">
                <a:ea typeface="宋体" charset="-122"/>
              </a:rPr>
              <a:t>        </a:t>
            </a:r>
            <a:r>
              <a:rPr lang="en-US" altLang="zh-CN" smtClean="0">
                <a:ea typeface="宋体" charset="-122"/>
              </a:rPr>
              <a:t>index += 1</a:t>
            </a: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None/>
            </a:pPr>
            <a:r>
              <a:rPr lang="en-US" altLang="zh-CN" smtClean="0">
                <a:ea typeface="宋体" charset="-122"/>
              </a:rPr>
              <a:t>        if (index &gt;= expression.length) {</a:t>
            </a: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None/>
            </a:pPr>
            <a:r>
              <a:rPr lang="en-US" altLang="zh-CN" smtClean="0">
                <a:ea typeface="宋体" charset="-122"/>
              </a:rPr>
              <a:t>          break</a:t>
            </a: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None/>
            </a:pPr>
            <a:r>
              <a:rPr lang="en-US" altLang="zh-CN" smtClean="0">
                <a:ea typeface="宋体" charset="-122"/>
              </a:rPr>
              <a:t>        }</a:t>
            </a: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None/>
            </a:pPr>
            <a:r>
              <a:rPr lang="en-US" altLang="zh-CN" smtClean="0">
                <a:ea typeface="宋体" charset="-122"/>
              </a:rPr>
              <a:t>      } // </a:t>
            </a:r>
            <a:r>
              <a:rPr lang="zh-CN" altLang="en-US" smtClean="0">
                <a:ea typeface="宋体" charset="-122"/>
              </a:rPr>
              <a:t>循环结束了</a:t>
            </a:r>
            <a:r>
              <a:rPr lang="en-US" altLang="zh-CN" smtClean="0">
                <a:ea typeface="宋体" charset="-122"/>
              </a:rPr>
              <a:t>...</a:t>
            </a: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None/>
            </a:pPr>
            <a:r>
              <a:rPr lang="en-US" altLang="zh-CN" smtClean="0">
                <a:ea typeface="宋体" charset="-122"/>
              </a:rPr>
              <a:t>    }</a:t>
            </a: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None/>
            </a:pPr>
            <a:r>
              <a:rPr lang="en-US" altLang="zh-CN" smtClean="0">
                <a:ea typeface="宋体" charset="-122"/>
              </a:rPr>
              <a:t>    //</a:t>
            </a:r>
            <a:r>
              <a:rPr lang="zh-CN" altLang="en-US" smtClean="0">
                <a:ea typeface="宋体" charset="-122"/>
              </a:rPr>
              <a:t>从</a:t>
            </a:r>
            <a:r>
              <a:rPr lang="en-US" altLang="zh-CN" smtClean="0">
                <a:ea typeface="宋体" charset="-122"/>
              </a:rPr>
              <a:t>num</a:t>
            </a:r>
            <a:r>
              <a:rPr lang="zh-CN" altLang="en-US" smtClean="0">
                <a:ea typeface="宋体" charset="-122"/>
              </a:rPr>
              <a:t>和</a:t>
            </a:r>
            <a:r>
              <a:rPr lang="en-US" altLang="zh-CN" smtClean="0">
                <a:ea typeface="宋体" charset="-122"/>
              </a:rPr>
              <a:t>opers</a:t>
            </a:r>
            <a:r>
              <a:rPr lang="zh-CN" altLang="en-US" smtClean="0">
                <a:ea typeface="宋体" charset="-122"/>
              </a:rPr>
              <a:t>栈中取出数和操作符依次计算</a:t>
            </a: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None/>
            </a:pPr>
            <a:r>
              <a:rPr lang="zh-CN" altLang="en-US" smtClean="0">
                <a:ea typeface="宋体" charset="-122"/>
              </a:rPr>
              <a:t>    </a:t>
            </a:r>
            <a:r>
              <a:rPr lang="en-US" altLang="zh-CN" smtClean="0">
                <a:ea typeface="宋体" charset="-122"/>
              </a:rPr>
              <a:t>breakable {</a:t>
            </a: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None/>
            </a:pPr>
            <a:r>
              <a:rPr lang="en-US" altLang="zh-CN" smtClean="0">
                <a:ea typeface="宋体" charset="-122"/>
              </a:rPr>
              <a:t>      while (true) {</a:t>
            </a: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None/>
            </a:pPr>
            <a:r>
              <a:rPr lang="en-US" altLang="zh-CN" smtClean="0">
                <a:ea typeface="宋体" charset="-122"/>
              </a:rPr>
              <a:t>        if (operStack.top != -1) {</a:t>
            </a: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None/>
            </a:pPr>
            <a:r>
              <a:rPr lang="en-US" altLang="zh-CN" smtClean="0">
                <a:ea typeface="宋体" charset="-122"/>
              </a:rPr>
              <a:t>          num1 = numsStack.pop().toString.toInt</a:t>
            </a: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None/>
            </a:pPr>
            <a:r>
              <a:rPr lang="en-US" altLang="zh-CN" smtClean="0">
                <a:ea typeface="宋体" charset="-122"/>
              </a:rPr>
              <a:t>          num2 = numsStack.pop().toString.toInt</a:t>
            </a: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None/>
            </a:pPr>
            <a:r>
              <a:rPr lang="en-US" altLang="zh-CN" smtClean="0">
                <a:ea typeface="宋体" charset="-122"/>
              </a:rPr>
              <a:t>          oper = operStack.pop().toString.toInt</a:t>
            </a: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None/>
            </a:pPr>
            <a:r>
              <a:rPr lang="en-US" altLang="zh-CN" smtClean="0">
                <a:ea typeface="宋体" charset="-122"/>
              </a:rPr>
              <a:t>          result = numsStack.cal(num1, num2, oper)</a:t>
            </a: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None/>
            </a:pPr>
            <a:r>
              <a:rPr lang="en-US" altLang="zh-CN" smtClean="0">
                <a:ea typeface="宋体" charset="-122"/>
              </a:rPr>
              <a:t>          numsStack.push(result)</a:t>
            </a: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None/>
            </a:pPr>
            <a:r>
              <a:rPr lang="en-US" altLang="zh-CN" smtClean="0">
                <a:ea typeface="宋体" charset="-122"/>
              </a:rPr>
              <a:t>        } else {</a:t>
            </a: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None/>
            </a:pPr>
            <a:r>
              <a:rPr lang="en-US" altLang="zh-CN" smtClean="0">
                <a:ea typeface="宋体" charset="-122"/>
              </a:rPr>
              <a:t>          break()</a:t>
            </a: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None/>
            </a:pPr>
            <a:r>
              <a:rPr lang="en-US" altLang="zh-CN" smtClean="0">
                <a:ea typeface="宋体" charset="-122"/>
              </a:rPr>
              <a:t>        }</a:t>
            </a: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None/>
            </a:pPr>
            <a:r>
              <a:rPr lang="en-US" altLang="zh-CN" smtClean="0">
                <a:ea typeface="宋体" charset="-122"/>
              </a:rPr>
              <a:t>      }</a:t>
            </a: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None/>
            </a:pPr>
            <a:r>
              <a:rPr lang="en-US" altLang="zh-CN" smtClean="0">
                <a:ea typeface="宋体" charset="-122"/>
              </a:rPr>
              <a:t>    }</a:t>
            </a: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None/>
            </a:pPr>
            <a:r>
              <a:rPr lang="en-US" altLang="zh-CN" smtClean="0">
                <a:ea typeface="宋体" charset="-122"/>
              </a:rPr>
              <a:t>    result = numsStack.pop().toString.toInt</a:t>
            </a: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None/>
            </a:pPr>
            <a:r>
              <a:rPr lang="en-US" altLang="zh-CN" smtClean="0">
                <a:ea typeface="宋体" charset="-122"/>
              </a:rPr>
              <a:t>    printf("</a:t>
            </a:r>
            <a:r>
              <a:rPr lang="zh-CN" altLang="en-US" smtClean="0">
                <a:ea typeface="宋体" charset="-122"/>
              </a:rPr>
              <a:t>计算式</a:t>
            </a:r>
            <a:r>
              <a:rPr lang="en-US" altLang="zh-CN" smtClean="0">
                <a:ea typeface="宋体" charset="-122"/>
              </a:rPr>
              <a:t>=%s </a:t>
            </a:r>
            <a:r>
              <a:rPr lang="zh-CN" altLang="en-US" smtClean="0">
                <a:ea typeface="宋体" charset="-122"/>
              </a:rPr>
              <a:t>的结果是</a:t>
            </a:r>
            <a:r>
              <a:rPr lang="en-US" altLang="zh-CN" smtClean="0">
                <a:ea typeface="宋体" charset="-122"/>
              </a:rPr>
              <a:t>=%d", expression, result)</a:t>
            </a: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None/>
            </a:pPr>
            <a:endParaRPr lang="en-US" altLang="zh-CN" smtClean="0">
              <a:ea typeface="宋体" charset="-122"/>
            </a:endParaRP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None/>
            </a:pPr>
            <a:r>
              <a:rPr lang="en-US" altLang="zh-CN" smtClean="0">
                <a:ea typeface="宋体" charset="-122"/>
              </a:rPr>
              <a:t>  }</a:t>
            </a: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None/>
            </a:pPr>
            <a:r>
              <a:rPr lang="en-US" altLang="zh-CN" smtClean="0">
                <a:ea typeface="宋体" charset="-122"/>
              </a:rPr>
              <a:t>}</a:t>
            </a: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None/>
            </a:pPr>
            <a:endParaRPr lang="en-US" altLang="zh-CN" smtClean="0">
              <a:ea typeface="宋体" charset="-122"/>
            </a:endParaRP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None/>
            </a:pPr>
            <a:endParaRPr lang="en-US" altLang="zh-CN" smtClean="0">
              <a:ea typeface="宋体" charset="-122"/>
            </a:endParaRP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None/>
            </a:pPr>
            <a:r>
              <a:rPr lang="en-US" altLang="zh-CN" smtClean="0">
                <a:ea typeface="宋体" charset="-122"/>
              </a:rPr>
              <a:t>//</a:t>
            </a:r>
            <a:r>
              <a:rPr lang="zh-CN" altLang="en-US" smtClean="0">
                <a:ea typeface="宋体" charset="-122"/>
              </a:rPr>
              <a:t>使用数组模拟一个栈</a:t>
            </a: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None/>
            </a:pPr>
            <a:r>
              <a:rPr lang="en-US" altLang="zh-CN" smtClean="0">
                <a:ea typeface="宋体" charset="-122"/>
              </a:rPr>
              <a:t>class MyStack2(size: Int) {</a:t>
            </a: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None/>
            </a:pPr>
            <a:r>
              <a:rPr lang="en-US" altLang="zh-CN" smtClean="0">
                <a:ea typeface="宋体" charset="-122"/>
              </a:rPr>
              <a:t>  val maxSize: Int = size</a:t>
            </a: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None/>
            </a:pPr>
            <a:r>
              <a:rPr lang="en-US" altLang="zh-CN" smtClean="0">
                <a:ea typeface="宋体" charset="-122"/>
              </a:rPr>
              <a:t>  var top: Int = -1</a:t>
            </a: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None/>
            </a:pPr>
            <a:r>
              <a:rPr lang="en-US" altLang="zh-CN" smtClean="0">
                <a:ea typeface="宋体" charset="-122"/>
              </a:rPr>
              <a:t>  //</a:t>
            </a:r>
            <a:r>
              <a:rPr lang="zh-CN" altLang="en-US" smtClean="0">
                <a:ea typeface="宋体" charset="-122"/>
              </a:rPr>
              <a:t>这个数组模拟栈的使用</a:t>
            </a: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None/>
            </a:pPr>
            <a:r>
              <a:rPr lang="zh-CN" altLang="en-US" smtClean="0">
                <a:ea typeface="宋体" charset="-122"/>
              </a:rPr>
              <a:t>  </a:t>
            </a:r>
            <a:r>
              <a:rPr lang="en-US" altLang="zh-CN" smtClean="0">
                <a:ea typeface="宋体" charset="-122"/>
              </a:rPr>
              <a:t>var stack = new Array[Int](maxSize)</a:t>
            </a: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None/>
            </a:pPr>
            <a:endParaRPr lang="en-US" altLang="zh-CN" smtClean="0">
              <a:ea typeface="宋体" charset="-122"/>
            </a:endParaRP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None/>
            </a:pPr>
            <a:r>
              <a:rPr lang="en-US" altLang="zh-CN" smtClean="0">
                <a:ea typeface="宋体" charset="-122"/>
              </a:rPr>
              <a:t>  //</a:t>
            </a:r>
            <a:r>
              <a:rPr lang="zh-CN" altLang="en-US" smtClean="0">
                <a:ea typeface="宋体" charset="-122"/>
              </a:rPr>
              <a:t>显示栈中所有数据</a:t>
            </a: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None/>
            </a:pPr>
            <a:r>
              <a:rPr lang="zh-CN" altLang="en-US" smtClean="0">
                <a:ea typeface="宋体" charset="-122"/>
              </a:rPr>
              <a:t>  </a:t>
            </a:r>
            <a:r>
              <a:rPr lang="en-US" altLang="zh-CN" smtClean="0">
                <a:ea typeface="宋体" charset="-122"/>
              </a:rPr>
              <a:t>def listStack(): Unit = {</a:t>
            </a: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None/>
            </a:pPr>
            <a:r>
              <a:rPr lang="en-US" altLang="zh-CN" smtClean="0">
                <a:ea typeface="宋体" charset="-122"/>
              </a:rPr>
              <a:t>    if (this.top == -1) {</a:t>
            </a: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None/>
            </a:pPr>
            <a:r>
              <a:rPr lang="en-US" altLang="zh-CN" smtClean="0">
                <a:ea typeface="宋体" charset="-122"/>
              </a:rPr>
              <a:t>      println("</a:t>
            </a:r>
            <a:r>
              <a:rPr lang="zh-CN" altLang="en-US" smtClean="0">
                <a:ea typeface="宋体" charset="-122"/>
              </a:rPr>
              <a:t>栈空，没有数据显示</a:t>
            </a:r>
            <a:r>
              <a:rPr lang="en-US" altLang="zh-CN" smtClean="0">
                <a:ea typeface="宋体" charset="-122"/>
              </a:rPr>
              <a:t>")</a:t>
            </a: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None/>
            </a:pPr>
            <a:r>
              <a:rPr lang="en-US" altLang="zh-CN" smtClean="0">
                <a:ea typeface="宋体" charset="-122"/>
              </a:rPr>
              <a:t>      return</a:t>
            </a: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None/>
            </a:pPr>
            <a:r>
              <a:rPr lang="en-US" altLang="zh-CN" smtClean="0">
                <a:ea typeface="宋体" charset="-122"/>
              </a:rPr>
              <a:t>    }</a:t>
            </a: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None/>
            </a:pPr>
            <a:r>
              <a:rPr lang="en-US" altLang="zh-CN" smtClean="0">
                <a:ea typeface="宋体" charset="-122"/>
              </a:rPr>
              <a:t>    println("</a:t>
            </a:r>
            <a:r>
              <a:rPr lang="zh-CN" altLang="en-US" smtClean="0">
                <a:ea typeface="宋体" charset="-122"/>
              </a:rPr>
              <a:t>栈中的数据是</a:t>
            </a:r>
            <a:r>
              <a:rPr lang="en-US" altLang="zh-CN" smtClean="0">
                <a:ea typeface="宋体" charset="-122"/>
              </a:rPr>
              <a:t>~:\n")</a:t>
            </a: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None/>
            </a:pPr>
            <a:r>
              <a:rPr lang="en-US" altLang="zh-CN" smtClean="0">
                <a:ea typeface="宋体" charset="-122"/>
              </a:rPr>
              <a:t>    //</a:t>
            </a:r>
            <a:r>
              <a:rPr lang="zh-CN" altLang="en-US" smtClean="0">
                <a:ea typeface="宋体" charset="-122"/>
              </a:rPr>
              <a:t>等价 </a:t>
            </a:r>
            <a:r>
              <a:rPr lang="en-US" altLang="zh-CN" smtClean="0">
                <a:ea typeface="宋体" charset="-122"/>
              </a:rPr>
              <a:t>(for i := this.top; i &gt;= 0; i--)</a:t>
            </a: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None/>
            </a:pPr>
            <a:r>
              <a:rPr lang="en-US" altLang="zh-CN" smtClean="0">
                <a:ea typeface="宋体" charset="-122"/>
              </a:rPr>
              <a:t>    for (i &lt;- 0 to this.top reverse) { // </a:t>
            </a:r>
            <a:r>
              <a:rPr lang="zh-CN" altLang="en-US" smtClean="0">
                <a:ea typeface="宋体" charset="-122"/>
              </a:rPr>
              <a:t>等价</a:t>
            </a: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None/>
            </a:pPr>
            <a:r>
              <a:rPr lang="zh-CN" altLang="en-US" smtClean="0">
                <a:ea typeface="宋体" charset="-122"/>
              </a:rPr>
              <a:t>      </a:t>
            </a:r>
            <a:r>
              <a:rPr lang="en-US" altLang="zh-CN" smtClean="0">
                <a:ea typeface="宋体" charset="-122"/>
              </a:rPr>
              <a:t>printf("Stack[%d]=%d\n", i, this.stack(i))</a:t>
            </a: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None/>
            </a:pPr>
            <a:r>
              <a:rPr lang="en-US" altLang="zh-CN" smtClean="0">
                <a:ea typeface="宋体" charset="-122"/>
              </a:rPr>
              <a:t>    }</a:t>
            </a: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None/>
            </a:pPr>
            <a:r>
              <a:rPr lang="en-US" altLang="zh-CN" smtClean="0">
                <a:ea typeface="宋体" charset="-122"/>
              </a:rPr>
              <a:t>    println()</a:t>
            </a: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None/>
            </a:pPr>
            <a:r>
              <a:rPr lang="en-US" altLang="zh-CN" smtClean="0">
                <a:ea typeface="宋体" charset="-122"/>
              </a:rPr>
              <a:t>  }</a:t>
            </a: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None/>
            </a:pPr>
            <a:endParaRPr lang="en-US" altLang="zh-CN" smtClean="0">
              <a:ea typeface="宋体" charset="-122"/>
            </a:endParaRP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None/>
            </a:pPr>
            <a:r>
              <a:rPr lang="en-US" altLang="zh-CN" smtClean="0">
                <a:ea typeface="宋体" charset="-122"/>
              </a:rPr>
              <a:t>  //</a:t>
            </a:r>
            <a:r>
              <a:rPr lang="zh-CN" altLang="en-US" smtClean="0">
                <a:ea typeface="宋体" charset="-122"/>
              </a:rPr>
              <a:t>入栈</a:t>
            </a: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None/>
            </a:pPr>
            <a:r>
              <a:rPr lang="zh-CN" altLang="en-US" smtClean="0">
                <a:ea typeface="宋体" charset="-122"/>
              </a:rPr>
              <a:t>  </a:t>
            </a:r>
            <a:r>
              <a:rPr lang="en-US" altLang="zh-CN" smtClean="0">
                <a:ea typeface="宋体" charset="-122"/>
              </a:rPr>
              <a:t>def push(value: Int): Unit = {</a:t>
            </a: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None/>
            </a:pPr>
            <a:r>
              <a:rPr lang="en-US" altLang="zh-CN" smtClean="0">
                <a:ea typeface="宋体" charset="-122"/>
              </a:rPr>
              <a:t>    //</a:t>
            </a:r>
            <a:r>
              <a:rPr lang="zh-CN" altLang="en-US" smtClean="0">
                <a:ea typeface="宋体" charset="-122"/>
              </a:rPr>
              <a:t>先判断是否栈满</a:t>
            </a: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None/>
            </a:pPr>
            <a:r>
              <a:rPr lang="zh-CN" altLang="en-US" smtClean="0">
                <a:ea typeface="宋体" charset="-122"/>
              </a:rPr>
              <a:t>    </a:t>
            </a:r>
            <a:r>
              <a:rPr lang="en-US" altLang="zh-CN" smtClean="0">
                <a:ea typeface="宋体" charset="-122"/>
              </a:rPr>
              <a:t>if (this.top == this.maxSize - 1) {</a:t>
            </a: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None/>
            </a:pPr>
            <a:r>
              <a:rPr lang="en-US" altLang="zh-CN" smtClean="0">
                <a:ea typeface="宋体" charset="-122"/>
              </a:rPr>
              <a:t>      printf("</a:t>
            </a:r>
            <a:r>
              <a:rPr lang="zh-CN" altLang="en-US" smtClean="0">
                <a:ea typeface="宋体" charset="-122"/>
              </a:rPr>
              <a:t>在</a:t>
            </a:r>
            <a:r>
              <a:rPr lang="en-US" altLang="zh-CN" smtClean="0">
                <a:ea typeface="宋体" charset="-122"/>
              </a:rPr>
              <a:t>Push %d </a:t>
            </a:r>
            <a:r>
              <a:rPr lang="zh-CN" altLang="en-US" smtClean="0">
                <a:ea typeface="宋体" charset="-122"/>
              </a:rPr>
              <a:t>时栈满了</a:t>
            </a:r>
            <a:r>
              <a:rPr lang="en-US" altLang="zh-CN" smtClean="0">
                <a:ea typeface="宋体" charset="-122"/>
              </a:rPr>
              <a:t>..\n", value)</a:t>
            </a: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None/>
            </a:pPr>
            <a:r>
              <a:rPr lang="en-US" altLang="zh-CN" smtClean="0">
                <a:ea typeface="宋体" charset="-122"/>
              </a:rPr>
              <a:t>      return</a:t>
            </a: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None/>
            </a:pPr>
            <a:r>
              <a:rPr lang="en-US" altLang="zh-CN" smtClean="0">
                <a:ea typeface="宋体" charset="-122"/>
              </a:rPr>
              <a:t>    }</a:t>
            </a: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None/>
            </a:pPr>
            <a:r>
              <a:rPr lang="en-US" altLang="zh-CN" smtClean="0">
                <a:ea typeface="宋体" charset="-122"/>
              </a:rPr>
              <a:t>    this.top += 1</a:t>
            </a: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None/>
            </a:pPr>
            <a:r>
              <a:rPr lang="en-US" altLang="zh-CN" smtClean="0">
                <a:ea typeface="宋体" charset="-122"/>
              </a:rPr>
              <a:t>    this.stack(this.top) = value</a:t>
            </a: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None/>
            </a:pPr>
            <a:r>
              <a:rPr lang="en-US" altLang="zh-CN" smtClean="0">
                <a:ea typeface="宋体" charset="-122"/>
              </a:rPr>
              <a:t>  }</a:t>
            </a: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None/>
            </a:pPr>
            <a:endParaRPr lang="en-US" altLang="zh-CN" smtClean="0">
              <a:ea typeface="宋体" charset="-122"/>
            </a:endParaRP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None/>
            </a:pPr>
            <a:r>
              <a:rPr lang="en-US" altLang="zh-CN" smtClean="0">
                <a:ea typeface="宋体" charset="-122"/>
              </a:rPr>
              <a:t>  def pop(): Any = {</a:t>
            </a: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None/>
            </a:pPr>
            <a:r>
              <a:rPr lang="en-US" altLang="zh-CN" smtClean="0">
                <a:ea typeface="宋体" charset="-122"/>
              </a:rPr>
              <a:t>    //</a:t>
            </a:r>
            <a:r>
              <a:rPr lang="zh-CN" altLang="en-US" smtClean="0">
                <a:ea typeface="宋体" charset="-122"/>
              </a:rPr>
              <a:t>判断是否到栈底</a:t>
            </a: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None/>
            </a:pPr>
            <a:r>
              <a:rPr lang="zh-CN" altLang="en-US" smtClean="0">
                <a:ea typeface="宋体" charset="-122"/>
              </a:rPr>
              <a:t>    </a:t>
            </a:r>
            <a:r>
              <a:rPr lang="en-US" altLang="zh-CN" smtClean="0">
                <a:ea typeface="宋体" charset="-122"/>
              </a:rPr>
              <a:t>if (this.top == -1) {</a:t>
            </a: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None/>
            </a:pPr>
            <a:r>
              <a:rPr lang="en-US" altLang="zh-CN" smtClean="0">
                <a:ea typeface="宋体" charset="-122"/>
              </a:rPr>
              <a:t>      println("</a:t>
            </a:r>
            <a:r>
              <a:rPr lang="zh-CN" altLang="en-US" smtClean="0">
                <a:ea typeface="宋体" charset="-122"/>
              </a:rPr>
              <a:t>栈空</a:t>
            </a:r>
            <a:r>
              <a:rPr lang="en-US" altLang="zh-CN" smtClean="0">
                <a:ea typeface="宋体" charset="-122"/>
              </a:rPr>
              <a:t>\n")</a:t>
            </a: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None/>
            </a:pPr>
            <a:r>
              <a:rPr lang="en-US" altLang="zh-CN" smtClean="0">
                <a:ea typeface="宋体" charset="-122"/>
              </a:rPr>
              <a:t>      return new Exception("</a:t>
            </a:r>
            <a:r>
              <a:rPr lang="zh-CN" altLang="en-US" smtClean="0">
                <a:ea typeface="宋体" charset="-122"/>
              </a:rPr>
              <a:t>栈空</a:t>
            </a:r>
            <a:r>
              <a:rPr lang="en-US" altLang="zh-CN" smtClean="0">
                <a:ea typeface="宋体" charset="-122"/>
              </a:rPr>
              <a:t>")</a:t>
            </a: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None/>
            </a:pPr>
            <a:r>
              <a:rPr lang="en-US" altLang="zh-CN" smtClean="0">
                <a:ea typeface="宋体" charset="-122"/>
              </a:rPr>
              <a:t>    }</a:t>
            </a: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None/>
            </a:pPr>
            <a:r>
              <a:rPr lang="en-US" altLang="zh-CN" smtClean="0">
                <a:ea typeface="宋体" charset="-122"/>
              </a:rPr>
              <a:t>    val value = this.stack(this.top)</a:t>
            </a: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None/>
            </a:pPr>
            <a:r>
              <a:rPr lang="en-US" altLang="zh-CN" smtClean="0">
                <a:ea typeface="宋体" charset="-122"/>
              </a:rPr>
              <a:t>    this.top -= 1</a:t>
            </a: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None/>
            </a:pPr>
            <a:r>
              <a:rPr lang="en-US" altLang="zh-CN" smtClean="0">
                <a:ea typeface="宋体" charset="-122"/>
              </a:rPr>
              <a:t>    return value</a:t>
            </a: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None/>
            </a:pPr>
            <a:r>
              <a:rPr lang="en-US" altLang="zh-CN" smtClean="0">
                <a:ea typeface="宋体" charset="-122"/>
              </a:rPr>
              <a:t>  }</a:t>
            </a: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None/>
            </a:pPr>
            <a:endParaRPr lang="en-US" altLang="zh-CN" smtClean="0">
              <a:ea typeface="宋体" charset="-122"/>
            </a:endParaRP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None/>
            </a:pPr>
            <a:r>
              <a:rPr lang="en-US" altLang="zh-CN" smtClean="0">
                <a:ea typeface="宋体" charset="-122"/>
              </a:rPr>
              <a:t>  //</a:t>
            </a:r>
            <a:r>
              <a:rPr lang="zh-CN" altLang="en-US" smtClean="0">
                <a:ea typeface="宋体" charset="-122"/>
              </a:rPr>
              <a:t>判断栈中的数据是不是运算符</a:t>
            </a: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None/>
            </a:pPr>
            <a:r>
              <a:rPr lang="zh-CN" altLang="en-US" smtClean="0">
                <a:ea typeface="宋体" charset="-122"/>
              </a:rPr>
              <a:t>  </a:t>
            </a:r>
            <a:r>
              <a:rPr lang="en-US" altLang="zh-CN" smtClean="0">
                <a:ea typeface="宋体" charset="-122"/>
              </a:rPr>
              <a:t>def isOper(value: Int): Boolean = {</a:t>
            </a: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None/>
            </a:pPr>
            <a:r>
              <a:rPr lang="en-US" altLang="zh-CN" smtClean="0">
                <a:ea typeface="宋体" charset="-122"/>
              </a:rPr>
              <a:t>    if (value == 42 || value == 43 || value == 44 || value == 45) {</a:t>
            </a: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None/>
            </a:pPr>
            <a:r>
              <a:rPr lang="en-US" altLang="zh-CN" smtClean="0">
                <a:ea typeface="宋体" charset="-122"/>
              </a:rPr>
              <a:t>      return true</a:t>
            </a: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None/>
            </a:pPr>
            <a:r>
              <a:rPr lang="en-US" altLang="zh-CN" smtClean="0">
                <a:ea typeface="宋体" charset="-122"/>
              </a:rPr>
              <a:t>    } else {</a:t>
            </a: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None/>
            </a:pPr>
            <a:r>
              <a:rPr lang="en-US" altLang="zh-CN" smtClean="0">
                <a:ea typeface="宋体" charset="-122"/>
              </a:rPr>
              <a:t>      return false</a:t>
            </a: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None/>
            </a:pPr>
            <a:r>
              <a:rPr lang="en-US" altLang="zh-CN" smtClean="0">
                <a:ea typeface="宋体" charset="-122"/>
              </a:rPr>
              <a:t>    }</a:t>
            </a: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None/>
            </a:pPr>
            <a:r>
              <a:rPr lang="en-US" altLang="zh-CN" smtClean="0">
                <a:ea typeface="宋体" charset="-122"/>
              </a:rPr>
              <a:t>  }</a:t>
            </a: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None/>
            </a:pPr>
            <a:endParaRPr lang="en-US" altLang="zh-CN" smtClean="0">
              <a:ea typeface="宋体" charset="-122"/>
            </a:endParaRP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None/>
            </a:pPr>
            <a:r>
              <a:rPr lang="en-US" altLang="zh-CN" smtClean="0">
                <a:ea typeface="宋体" charset="-122"/>
              </a:rPr>
              <a:t>  //</a:t>
            </a:r>
            <a:r>
              <a:rPr lang="zh-CN" altLang="en-US" smtClean="0">
                <a:ea typeface="宋体" charset="-122"/>
              </a:rPr>
              <a:t>判断运算符的优先级的高低</a:t>
            </a: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None/>
            </a:pPr>
            <a:r>
              <a:rPr lang="zh-CN" altLang="en-US" smtClean="0">
                <a:ea typeface="宋体" charset="-122"/>
              </a:rPr>
              <a:t>  </a:t>
            </a:r>
            <a:r>
              <a:rPr lang="en-US" altLang="zh-CN" smtClean="0">
                <a:ea typeface="宋体" charset="-122"/>
              </a:rPr>
              <a:t>def priority(oper: Int): Int = {</a:t>
            </a: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None/>
            </a:pPr>
            <a:r>
              <a:rPr lang="en-US" altLang="zh-CN" smtClean="0">
                <a:ea typeface="宋体" charset="-122"/>
              </a:rPr>
              <a:t>    var res = 0</a:t>
            </a: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None/>
            </a:pPr>
            <a:r>
              <a:rPr lang="en-US" altLang="zh-CN" smtClean="0">
                <a:ea typeface="宋体" charset="-122"/>
              </a:rPr>
              <a:t>    if (oper == 43 || oper == 45) {</a:t>
            </a: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None/>
            </a:pPr>
            <a:r>
              <a:rPr lang="en-US" altLang="zh-CN" smtClean="0">
                <a:ea typeface="宋体" charset="-122"/>
              </a:rPr>
              <a:t>      return 0</a:t>
            </a: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None/>
            </a:pPr>
            <a:r>
              <a:rPr lang="en-US" altLang="zh-CN" smtClean="0">
                <a:ea typeface="宋体" charset="-122"/>
              </a:rPr>
              <a:t>    }</a:t>
            </a: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None/>
            </a:pPr>
            <a:r>
              <a:rPr lang="en-US" altLang="zh-CN" smtClean="0">
                <a:ea typeface="宋体" charset="-122"/>
              </a:rPr>
              <a:t>    if (oper == 42 || oper == 44) {</a:t>
            </a: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None/>
            </a:pPr>
            <a:r>
              <a:rPr lang="en-US" altLang="zh-CN" smtClean="0">
                <a:ea typeface="宋体" charset="-122"/>
              </a:rPr>
              <a:t>      return 1</a:t>
            </a: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None/>
            </a:pPr>
            <a:r>
              <a:rPr lang="en-US" altLang="zh-CN" smtClean="0">
                <a:ea typeface="宋体" charset="-122"/>
              </a:rPr>
              <a:t>    }</a:t>
            </a: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None/>
            </a:pPr>
            <a:r>
              <a:rPr lang="en-US" altLang="zh-CN" smtClean="0">
                <a:ea typeface="宋体" charset="-122"/>
              </a:rPr>
              <a:t>    res</a:t>
            </a: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None/>
            </a:pPr>
            <a:r>
              <a:rPr lang="en-US" altLang="zh-CN" smtClean="0">
                <a:ea typeface="宋体" charset="-122"/>
              </a:rPr>
              <a:t>  }</a:t>
            </a: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None/>
            </a:pPr>
            <a:endParaRPr lang="en-US" altLang="zh-CN" smtClean="0">
              <a:ea typeface="宋体" charset="-122"/>
            </a:endParaRP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None/>
            </a:pPr>
            <a:r>
              <a:rPr lang="en-US" altLang="zh-CN" smtClean="0">
                <a:ea typeface="宋体" charset="-122"/>
              </a:rPr>
              <a:t>  //</a:t>
            </a:r>
            <a:r>
              <a:rPr lang="zh-CN" altLang="en-US" smtClean="0">
                <a:ea typeface="宋体" charset="-122"/>
              </a:rPr>
              <a:t>计算</a:t>
            </a: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None/>
            </a:pPr>
            <a:r>
              <a:rPr lang="zh-CN" altLang="en-US" smtClean="0">
                <a:ea typeface="宋体" charset="-122"/>
              </a:rPr>
              <a:t>  </a:t>
            </a:r>
            <a:r>
              <a:rPr lang="en-US" altLang="zh-CN" smtClean="0">
                <a:ea typeface="宋体" charset="-122"/>
              </a:rPr>
              <a:t>def cal(num1: Int, num2: Int, oper: Int): Int = {</a:t>
            </a: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None/>
            </a:pPr>
            <a:r>
              <a:rPr lang="en-US" altLang="zh-CN" smtClean="0">
                <a:ea typeface="宋体" charset="-122"/>
              </a:rPr>
              <a:t>    var res = 0</a:t>
            </a: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None/>
            </a:pPr>
            <a:r>
              <a:rPr lang="en-US" altLang="zh-CN" smtClean="0">
                <a:ea typeface="宋体" charset="-122"/>
              </a:rPr>
              <a:t>    if (oper == 43) {</a:t>
            </a: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None/>
            </a:pPr>
            <a:r>
              <a:rPr lang="en-US" altLang="zh-CN" smtClean="0">
                <a:ea typeface="宋体" charset="-122"/>
              </a:rPr>
              <a:t>      res = num1 + num2</a:t>
            </a: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None/>
            </a:pPr>
            <a:r>
              <a:rPr lang="en-US" altLang="zh-CN" smtClean="0">
                <a:ea typeface="宋体" charset="-122"/>
              </a:rPr>
              <a:t>    }</a:t>
            </a: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None/>
            </a:pPr>
            <a:r>
              <a:rPr lang="en-US" altLang="zh-CN" smtClean="0">
                <a:ea typeface="宋体" charset="-122"/>
              </a:rPr>
              <a:t>    if (oper == 45) {</a:t>
            </a: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None/>
            </a:pPr>
            <a:r>
              <a:rPr lang="en-US" altLang="zh-CN" smtClean="0">
                <a:ea typeface="宋体" charset="-122"/>
              </a:rPr>
              <a:t>      res = num2 - num1</a:t>
            </a: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None/>
            </a:pPr>
            <a:r>
              <a:rPr lang="en-US" altLang="zh-CN" smtClean="0">
                <a:ea typeface="宋体" charset="-122"/>
              </a:rPr>
              <a:t>    }</a:t>
            </a: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None/>
            </a:pPr>
            <a:r>
              <a:rPr lang="en-US" altLang="zh-CN" smtClean="0">
                <a:ea typeface="宋体" charset="-122"/>
              </a:rPr>
              <a:t>    if (oper == 42) {</a:t>
            </a: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None/>
            </a:pPr>
            <a:r>
              <a:rPr lang="en-US" altLang="zh-CN" smtClean="0">
                <a:ea typeface="宋体" charset="-122"/>
              </a:rPr>
              <a:t>      res = num1 * num2</a:t>
            </a: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None/>
            </a:pPr>
            <a:r>
              <a:rPr lang="en-US" altLang="zh-CN" smtClean="0">
                <a:ea typeface="宋体" charset="-122"/>
              </a:rPr>
              <a:t>    }</a:t>
            </a: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None/>
            </a:pPr>
            <a:r>
              <a:rPr lang="en-US" altLang="zh-CN" smtClean="0">
                <a:ea typeface="宋体" charset="-122"/>
              </a:rPr>
              <a:t>    if (oper == 44) {</a:t>
            </a: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None/>
            </a:pPr>
            <a:r>
              <a:rPr lang="en-US" altLang="zh-CN" smtClean="0">
                <a:ea typeface="宋体" charset="-122"/>
              </a:rPr>
              <a:t>      res = num2 / num1</a:t>
            </a: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None/>
            </a:pPr>
            <a:r>
              <a:rPr lang="en-US" altLang="zh-CN" smtClean="0">
                <a:ea typeface="宋体" charset="-122"/>
              </a:rPr>
              <a:t>    }</a:t>
            </a: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None/>
            </a:pPr>
            <a:r>
              <a:rPr lang="en-US" altLang="zh-CN" smtClean="0">
                <a:ea typeface="宋体" charset="-122"/>
              </a:rPr>
              <a:t>    return res</a:t>
            </a: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None/>
            </a:pPr>
            <a:r>
              <a:rPr lang="en-US" altLang="zh-CN" smtClean="0">
                <a:ea typeface="宋体" charset="-122"/>
              </a:rPr>
              <a:t>  }</a:t>
            </a: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None/>
            </a:pPr>
            <a:endParaRPr lang="en-US" altLang="zh-CN" smtClean="0">
              <a:ea typeface="宋体" charset="-122"/>
            </a:endParaRP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None/>
            </a:pPr>
            <a:endParaRPr lang="en-US" altLang="zh-CN" smtClean="0">
              <a:ea typeface="宋体" charset="-122"/>
            </a:endParaRP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None/>
            </a:pPr>
            <a:r>
              <a:rPr lang="en-US" altLang="zh-CN" smtClean="0">
                <a:ea typeface="宋体" charset="-122"/>
              </a:rPr>
              <a:t>}</a:t>
            </a: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None/>
            </a:pPr>
            <a:endParaRPr lang="en-US" altLang="zh-CN" smtClean="0">
              <a:ea typeface="宋体" charset="-122"/>
            </a:endParaRP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None/>
            </a:pPr>
            <a:r>
              <a:rPr lang="en-US" altLang="zh-CN" smtClean="0">
                <a:ea typeface="宋体" charset="-122"/>
              </a:rPr>
              <a:t>//go</a:t>
            </a:r>
            <a:r>
              <a:rPr lang="zh-CN" altLang="en-US" smtClean="0">
                <a:ea typeface="宋体" charset="-122"/>
              </a:rPr>
              <a:t>的代码</a:t>
            </a:r>
            <a:endParaRPr lang="en-US" altLang="zh-CN" smtClean="0">
              <a:ea typeface="宋体" charset="-122"/>
            </a:endParaRP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None/>
            </a:pPr>
            <a:endParaRPr lang="en-US" altLang="zh-CN" smtClean="0">
              <a:ea typeface="宋体" charset="-122"/>
            </a:endParaRP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None/>
            </a:pPr>
            <a:endParaRPr lang="en-US" altLang="zh-CN" smtClean="0">
              <a:ea typeface="宋体" charset="-122"/>
            </a:endParaRP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None/>
            </a:pPr>
            <a:r>
              <a:rPr lang="zh-CN" altLang="en-US" b="1" smtClean="0">
                <a:ea typeface="宋体" charset="-122"/>
              </a:rPr>
              <a:t>新版代码</a:t>
            </a:r>
            <a:r>
              <a:rPr lang="en-US" altLang="zh-CN" b="1" smtClean="0">
                <a:ea typeface="宋体" charset="-122"/>
              </a:rPr>
              <a:t>:[</a:t>
            </a:r>
            <a:r>
              <a:rPr lang="zh-CN" altLang="en-US" b="1" smtClean="0">
                <a:ea typeface="宋体" charset="-122"/>
              </a:rPr>
              <a:t>解决</a:t>
            </a:r>
            <a:r>
              <a:rPr lang="en-US" altLang="zh-CN" b="1" smtClean="0">
                <a:ea typeface="宋体" charset="-122"/>
              </a:rPr>
              <a:t>: </a:t>
            </a:r>
            <a:r>
              <a:rPr lang="en-US" altLang="zh-CN" smtClean="0"/>
              <a:t>3+2*6-2</a:t>
            </a:r>
            <a:r>
              <a:rPr lang="en-US" altLang="zh-CN" b="1" smtClean="0">
                <a:ea typeface="宋体" charset="-122"/>
              </a:rPr>
              <a:t>]</a:t>
            </a: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None/>
            </a:pPr>
            <a:endParaRPr lang="en-US" altLang="zh-CN" b="1" smtClean="0">
              <a:ea typeface="宋体" charset="-122"/>
            </a:endParaRPr>
          </a:p>
          <a:p>
            <a:r>
              <a:rPr lang="en-US" altLang="zh-CN" sz="1200" b="1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package main</a:t>
            </a:r>
          </a:p>
          <a:p>
            <a:r>
              <a:rPr lang="en-US" altLang="zh-CN" sz="1200" b="1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import (</a:t>
            </a:r>
          </a:p>
          <a:p>
            <a:r>
              <a:rPr lang="en-US" altLang="zh-CN" sz="1200" b="1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"fmt"</a:t>
            </a:r>
          </a:p>
          <a:p>
            <a:r>
              <a:rPr lang="en-US" altLang="zh-CN" sz="1200" b="1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"errors"</a:t>
            </a:r>
          </a:p>
          <a:p>
            <a:r>
              <a:rPr lang="en-US" altLang="zh-CN" sz="1200" b="1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"strconv"</a:t>
            </a:r>
          </a:p>
          <a:p>
            <a:r>
              <a:rPr lang="en-US" altLang="zh-CN" sz="1200" b="1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r>
              <a:rPr lang="en-US" altLang="zh-CN" sz="1200" b="1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altLang="zh-CN" sz="1200" b="1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b="1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type Stack struct {</a:t>
            </a:r>
          </a:p>
          <a:p>
            <a:r>
              <a:rPr lang="en-US" altLang="zh-CN" sz="1200" b="1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maxTop int</a:t>
            </a:r>
          </a:p>
          <a:p>
            <a:r>
              <a:rPr lang="en-US" altLang="zh-CN" sz="1200" b="1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top int</a:t>
            </a:r>
          </a:p>
          <a:p>
            <a:r>
              <a:rPr lang="en-US" altLang="zh-CN" sz="1200" b="1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arr [10]int</a:t>
            </a:r>
          </a:p>
          <a:p>
            <a:r>
              <a:rPr lang="en-US" altLang="zh-CN" sz="1200" b="1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</a:t>
            </a:r>
          </a:p>
          <a:p>
            <a:r>
              <a:rPr lang="en-US" altLang="zh-CN" sz="1200" b="1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altLang="zh-CN" sz="1200" b="1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b="1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 (this *Stack) Push(val int) (err error) {</a:t>
            </a:r>
          </a:p>
          <a:p>
            <a:r>
              <a:rPr lang="en-US" altLang="zh-CN" sz="1200" b="1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if this.top == this.maxTop - 1 {</a:t>
            </a:r>
          </a:p>
          <a:p>
            <a:r>
              <a:rPr lang="en-US" altLang="zh-CN" sz="1200" b="1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    fmt.Println("stack full")</a:t>
            </a:r>
          </a:p>
          <a:p>
            <a:r>
              <a:rPr lang="en-US" altLang="zh-CN" sz="1200" b="1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    return</a:t>
            </a:r>
          </a:p>
          <a:p>
            <a:r>
              <a:rPr lang="en-US" altLang="zh-CN" sz="1200" b="1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}</a:t>
            </a:r>
          </a:p>
          <a:p>
            <a:r>
              <a:rPr lang="en-US" altLang="zh-CN" sz="1200" b="1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this.top++</a:t>
            </a:r>
          </a:p>
          <a:p>
            <a:r>
              <a:rPr lang="en-US" altLang="zh-CN" sz="1200" b="1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this.arr[this.top] = val</a:t>
            </a:r>
          </a:p>
          <a:p>
            <a:r>
              <a:rPr lang="en-US" altLang="zh-CN" sz="1200" b="1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return </a:t>
            </a:r>
          </a:p>
          <a:p>
            <a:r>
              <a:rPr lang="en-US" altLang="zh-CN" sz="1200" b="1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</a:t>
            </a:r>
          </a:p>
          <a:p>
            <a:r>
              <a:rPr lang="en-US" altLang="zh-CN" sz="1200" b="1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 (this *Stack) List() { </a:t>
            </a:r>
          </a:p>
          <a:p>
            <a:r>
              <a:rPr lang="en-US" altLang="zh-CN" sz="1200" b="1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if this.top == -1 {</a:t>
            </a:r>
          </a:p>
          <a:p>
            <a:r>
              <a:rPr lang="en-US" altLang="zh-CN" sz="1200" b="1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    fmt.Println("stack empty")</a:t>
            </a:r>
          </a:p>
          <a:p>
            <a:r>
              <a:rPr lang="en-US" altLang="zh-CN" sz="1200" b="1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    return</a:t>
            </a:r>
          </a:p>
          <a:p>
            <a:r>
              <a:rPr lang="en-US" altLang="zh-CN" sz="1200" b="1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}</a:t>
            </a:r>
          </a:p>
          <a:p>
            <a:r>
              <a:rPr lang="en-US" altLang="zh-CN" sz="1200" b="1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fmt.Println("</a:t>
            </a:r>
            <a:r>
              <a:rPr lang="zh-CN" altLang="en-US" sz="1200" b="1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栈的情况如下</a:t>
            </a:r>
            <a:r>
              <a:rPr lang="en-US" altLang="zh-CN" sz="1200" b="1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:")</a:t>
            </a:r>
          </a:p>
          <a:p>
            <a:r>
              <a:rPr lang="en-US" altLang="zh-CN" sz="1200" b="1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for i := this.top; i &gt; -1; i-- {</a:t>
            </a:r>
          </a:p>
          <a:p>
            <a:r>
              <a:rPr lang="en-US" altLang="zh-CN" sz="1200" b="1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    fmt.Printf("arr[%d]=%d\n", i, this.arr[i])</a:t>
            </a:r>
          </a:p>
          <a:p>
            <a:r>
              <a:rPr lang="en-US" altLang="zh-CN" sz="1200" b="1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}</a:t>
            </a:r>
          </a:p>
          <a:p>
            <a:r>
              <a:rPr lang="en-US" altLang="zh-CN" sz="1200" b="1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</a:t>
            </a:r>
          </a:p>
          <a:p>
            <a:r>
              <a:rPr lang="en-US" altLang="zh-CN" sz="1200" b="1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 (this *Stack) Pop() (val int, err error) {</a:t>
            </a:r>
          </a:p>
          <a:p>
            <a:r>
              <a:rPr lang="en-US" altLang="zh-CN" sz="1200" b="1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if this.top == -1 {</a:t>
            </a:r>
          </a:p>
          <a:p>
            <a:r>
              <a:rPr lang="en-US" altLang="zh-CN" sz="1200" b="1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    fmt.Println("stack empty")</a:t>
            </a:r>
          </a:p>
          <a:p>
            <a:r>
              <a:rPr lang="en-US" altLang="zh-CN" sz="1200" b="1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    return -1, errors.New("stack empty")</a:t>
            </a:r>
          </a:p>
          <a:p>
            <a:r>
              <a:rPr lang="en-US" altLang="zh-CN" sz="1200" b="1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}</a:t>
            </a:r>
          </a:p>
          <a:p>
            <a:r>
              <a:rPr lang="en-US" altLang="zh-CN" sz="1200" b="1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val = this.arr[this.top]</a:t>
            </a:r>
          </a:p>
          <a:p>
            <a:r>
              <a:rPr lang="en-US" altLang="zh-CN" sz="1200" b="1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this.top--</a:t>
            </a:r>
          </a:p>
          <a:p>
            <a:r>
              <a:rPr lang="en-US" altLang="zh-CN" sz="1200" b="1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return val, nil</a:t>
            </a:r>
          </a:p>
          <a:p>
            <a:r>
              <a:rPr lang="en-US" altLang="zh-CN" sz="1200" b="1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</a:t>
            </a:r>
          </a:p>
          <a:p>
            <a:r>
              <a:rPr lang="en-US" altLang="zh-CN" sz="1200" b="1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</a:t>
            </a:r>
            <a:r>
              <a:rPr lang="zh-CN" altLang="en-US" sz="1200" b="1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判断是不是操作符</a:t>
            </a:r>
          </a:p>
          <a:p>
            <a:r>
              <a:rPr lang="en-US" altLang="zh-CN" sz="1200" b="1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 (this *Stack) IsOper(val int) bool {</a:t>
            </a:r>
          </a:p>
          <a:p>
            <a:r>
              <a:rPr lang="en-US" altLang="zh-CN" sz="1200" b="1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altLang="zh-CN" sz="1200" b="1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b="1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if val == 42 || val == 43 || val == 47 || val == 45 {</a:t>
            </a:r>
          </a:p>
          <a:p>
            <a:r>
              <a:rPr lang="en-US" altLang="zh-CN" sz="1200" b="1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    return true</a:t>
            </a:r>
          </a:p>
          <a:p>
            <a:r>
              <a:rPr lang="en-US" altLang="zh-CN" sz="1200" b="1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} else {</a:t>
            </a:r>
          </a:p>
          <a:p>
            <a:r>
              <a:rPr lang="en-US" altLang="zh-CN" sz="1200" b="1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    return false</a:t>
            </a:r>
          </a:p>
          <a:p>
            <a:r>
              <a:rPr lang="en-US" altLang="zh-CN" sz="1200" b="1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}</a:t>
            </a:r>
          </a:p>
          <a:p>
            <a:r>
              <a:rPr lang="en-US" altLang="zh-CN" sz="1200" b="1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</a:t>
            </a:r>
          </a:p>
          <a:p>
            <a:r>
              <a:rPr lang="en-US" altLang="zh-CN" sz="1200" b="1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</a:t>
            </a:r>
            <a:r>
              <a:rPr lang="zh-CN" altLang="en-US" sz="1200" b="1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获取优先级 </a:t>
            </a:r>
            <a:r>
              <a:rPr lang="en-US" altLang="zh-CN" sz="1200" b="1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</a:t>
            </a:r>
          </a:p>
          <a:p>
            <a:r>
              <a:rPr lang="en-US" altLang="zh-CN" sz="1200" b="1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 (this *Stack) Priority(oper int) int {</a:t>
            </a:r>
          </a:p>
          <a:p>
            <a:r>
              <a:rPr lang="en-US" altLang="zh-CN" sz="1200" b="1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altLang="zh-CN" sz="1200" b="1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b="1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result := 0</a:t>
            </a:r>
          </a:p>
          <a:p>
            <a:r>
              <a:rPr lang="en-US" altLang="zh-CN" sz="1200" b="1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    </a:t>
            </a:r>
          </a:p>
          <a:p>
            <a:r>
              <a:rPr lang="en-US" altLang="zh-CN" sz="1200" b="1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if oper == 43 || oper == 45 {</a:t>
            </a:r>
          </a:p>
          <a:p>
            <a:r>
              <a:rPr lang="en-US" altLang="zh-CN" sz="1200" b="1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    </a:t>
            </a:r>
          </a:p>
          <a:p>
            <a:r>
              <a:rPr lang="en-US" altLang="zh-CN" sz="1200" b="1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    result = 0</a:t>
            </a:r>
          </a:p>
          <a:p>
            <a:r>
              <a:rPr lang="en-US" altLang="zh-CN" sz="1200" b="1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}</a:t>
            </a:r>
          </a:p>
          <a:p>
            <a:r>
              <a:rPr lang="en-US" altLang="zh-CN" sz="1200" b="1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if oper == 42 || oper == 47 {</a:t>
            </a:r>
          </a:p>
          <a:p>
            <a:r>
              <a:rPr lang="en-US" altLang="zh-CN" sz="1200" b="1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    result = 1</a:t>
            </a:r>
          </a:p>
          <a:p>
            <a:r>
              <a:rPr lang="en-US" altLang="zh-CN" sz="1200" b="1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}</a:t>
            </a:r>
          </a:p>
          <a:p>
            <a:r>
              <a:rPr lang="en-US" altLang="zh-CN" sz="1200" b="1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return result   </a:t>
            </a:r>
          </a:p>
          <a:p>
            <a:r>
              <a:rPr lang="en-US" altLang="zh-CN" sz="1200" b="1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</a:t>
            </a:r>
          </a:p>
          <a:p>
            <a:r>
              <a:rPr lang="en-US" altLang="zh-CN" sz="1200" b="1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altLang="zh-CN" sz="1200" b="1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b="1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 (this *Stack) Cal(num1 int, num2 int, oper int) int {</a:t>
            </a:r>
          </a:p>
          <a:p>
            <a:r>
              <a:rPr lang="en-US" altLang="zh-CN" sz="1200" b="1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altLang="zh-CN" sz="1200" b="1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b="1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result := 0</a:t>
            </a:r>
          </a:p>
          <a:p>
            <a:r>
              <a:rPr lang="en-US" altLang="zh-CN" sz="1200" b="1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if oper == 43 {</a:t>
            </a:r>
          </a:p>
          <a:p>
            <a:r>
              <a:rPr lang="en-US" altLang="zh-CN" sz="1200" b="1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    result = num1 + num2</a:t>
            </a:r>
          </a:p>
          <a:p>
            <a:r>
              <a:rPr lang="en-US" altLang="zh-CN" sz="1200" b="1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}</a:t>
            </a:r>
          </a:p>
          <a:p>
            <a:r>
              <a:rPr lang="en-US" altLang="zh-CN" sz="1200" b="1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if oper == 45 {</a:t>
            </a:r>
          </a:p>
          <a:p>
            <a:r>
              <a:rPr lang="en-US" altLang="zh-CN" sz="1200" b="1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    result = num2 - num1</a:t>
            </a:r>
          </a:p>
          <a:p>
            <a:r>
              <a:rPr lang="en-US" altLang="zh-CN" sz="1200" b="1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}</a:t>
            </a:r>
          </a:p>
          <a:p>
            <a:r>
              <a:rPr lang="en-US" altLang="zh-CN" sz="1200" b="1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if oper == 42 { </a:t>
            </a:r>
          </a:p>
          <a:p>
            <a:r>
              <a:rPr lang="en-US" altLang="zh-CN" sz="1200" b="1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    result = num1 * num2</a:t>
            </a:r>
          </a:p>
          <a:p>
            <a:r>
              <a:rPr lang="en-US" altLang="zh-CN" sz="1200" b="1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}</a:t>
            </a:r>
          </a:p>
          <a:p>
            <a:r>
              <a:rPr lang="en-US" altLang="zh-CN" sz="1200" b="1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if oper == 47 {</a:t>
            </a:r>
          </a:p>
          <a:p>
            <a:r>
              <a:rPr lang="en-US" altLang="zh-CN" sz="1200" b="1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    result = num2 / num1</a:t>
            </a:r>
          </a:p>
          <a:p>
            <a:r>
              <a:rPr lang="en-US" altLang="zh-CN" sz="1200" b="1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}</a:t>
            </a:r>
          </a:p>
          <a:p>
            <a:r>
              <a:rPr lang="en-US" altLang="zh-CN" sz="1200" b="1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return result</a:t>
            </a:r>
          </a:p>
          <a:p>
            <a:r>
              <a:rPr lang="en-US" altLang="zh-CN" sz="1200" b="1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</a:t>
            </a:r>
          </a:p>
          <a:p>
            <a:r>
              <a:rPr lang="en-US" altLang="zh-CN" sz="1200" b="1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altLang="zh-CN" sz="1200" b="1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b="1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altLang="zh-CN" sz="1200" b="1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b="1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 main() {</a:t>
            </a:r>
          </a:p>
          <a:p>
            <a:r>
              <a:rPr lang="en-US" altLang="zh-CN" sz="1200" b="1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altLang="zh-CN" sz="1200" b="1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b="1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exp := "3+2*6-2"//</a:t>
            </a:r>
            <a:r>
              <a:rPr lang="zh-CN" altLang="en-US" sz="1200" b="1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表达式</a:t>
            </a:r>
          </a:p>
          <a:p>
            <a:r>
              <a:rPr lang="zh-CN" altLang="en-US" sz="1200" b="1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</a:t>
            </a:r>
            <a:r>
              <a:rPr lang="en-US" altLang="zh-CN" sz="1200" b="1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</a:t>
            </a:r>
            <a:r>
              <a:rPr lang="zh-CN" altLang="en-US" sz="1200" b="1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数栈</a:t>
            </a:r>
          </a:p>
          <a:p>
            <a:r>
              <a:rPr lang="zh-CN" altLang="en-US" sz="1200" b="1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</a:t>
            </a:r>
            <a:r>
              <a:rPr lang="en-US" altLang="zh-CN" sz="1200" b="1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numsStack := &amp;Stack{</a:t>
            </a:r>
          </a:p>
          <a:p>
            <a:r>
              <a:rPr lang="en-US" altLang="zh-CN" sz="1200" b="1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    maxTop : 20,</a:t>
            </a:r>
          </a:p>
          <a:p>
            <a:r>
              <a:rPr lang="en-US" altLang="zh-CN" sz="1200" b="1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    top : -1,</a:t>
            </a:r>
          </a:p>
          <a:p>
            <a:r>
              <a:rPr lang="en-US" altLang="zh-CN" sz="1200" b="1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}</a:t>
            </a:r>
          </a:p>
          <a:p>
            <a:r>
              <a:rPr lang="en-US" altLang="zh-CN" sz="1200" b="1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//</a:t>
            </a:r>
            <a:r>
              <a:rPr lang="zh-CN" altLang="en-US" sz="1200" b="1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符号栈</a:t>
            </a:r>
          </a:p>
          <a:p>
            <a:r>
              <a:rPr lang="zh-CN" altLang="en-US" sz="1200" b="1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</a:t>
            </a:r>
            <a:r>
              <a:rPr lang="en-US" altLang="zh-CN" sz="1200" b="1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operStack := &amp;Stack{</a:t>
            </a:r>
          </a:p>
          <a:p>
            <a:r>
              <a:rPr lang="en-US" altLang="zh-CN" sz="1200" b="1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    maxTop : 20,</a:t>
            </a:r>
          </a:p>
          <a:p>
            <a:r>
              <a:rPr lang="en-US" altLang="zh-CN" sz="1200" b="1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    top : -1,</a:t>
            </a:r>
          </a:p>
          <a:p>
            <a:r>
              <a:rPr lang="en-US" altLang="zh-CN" sz="1200" b="1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}</a:t>
            </a:r>
          </a:p>
          <a:p>
            <a:r>
              <a:rPr lang="en-US" altLang="zh-CN" sz="1200" b="1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//1. </a:t>
            </a:r>
            <a:r>
              <a:rPr lang="zh-CN" altLang="en-US" sz="1200" b="1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先对</a:t>
            </a:r>
            <a:r>
              <a:rPr lang="en-US" altLang="zh-CN" sz="1200" b="1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</a:t>
            </a:r>
            <a:r>
              <a:rPr lang="zh-CN" altLang="en-US" sz="1200" b="1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进行扫描 </a:t>
            </a:r>
            <a:r>
              <a:rPr lang="en-US" altLang="zh-CN" sz="1200" b="1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index = 0 </a:t>
            </a:r>
            <a:r>
              <a:rPr lang="zh-CN" altLang="en-US" sz="1200" b="1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开始</a:t>
            </a:r>
          </a:p>
          <a:p>
            <a:r>
              <a:rPr lang="en-US" altLang="zh-CN" sz="1200" b="1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//2. </a:t>
            </a:r>
            <a:r>
              <a:rPr lang="zh-CN" altLang="en-US" sz="1200" b="1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如果发现是数字就 加入到数栈</a:t>
            </a:r>
          </a:p>
          <a:p>
            <a:r>
              <a:rPr lang="en-US" altLang="zh-CN" sz="1200" b="1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//3. </a:t>
            </a:r>
            <a:r>
              <a:rPr lang="zh-CN" altLang="en-US" sz="1200" b="1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如果是符号，做如下处理</a:t>
            </a:r>
          </a:p>
          <a:p>
            <a:r>
              <a:rPr lang="en-US" altLang="zh-CN" sz="1200" b="1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//3.1 </a:t>
            </a:r>
            <a:r>
              <a:rPr lang="zh-CN" altLang="en-US" sz="1200" b="1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如果当前符号栈为 空，则直接入栈</a:t>
            </a:r>
          </a:p>
          <a:p>
            <a:r>
              <a:rPr lang="en-US" altLang="zh-CN" sz="1200" b="1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//3.2 </a:t>
            </a:r>
            <a:r>
              <a:rPr lang="zh-CN" altLang="en-US" sz="1200" b="1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如果当前符号栈有符号，则判断栈中的符号和当前符号的优先级</a:t>
            </a:r>
          </a:p>
          <a:p>
            <a:r>
              <a:rPr lang="en-US" altLang="zh-CN" sz="1200" b="1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//(1) </a:t>
            </a:r>
            <a:r>
              <a:rPr lang="zh-CN" altLang="en-US" sz="1200" b="1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如果栈中的符号优先级大于等于当前符号的优先级，则从计算，并将结果入栈</a:t>
            </a:r>
            <a:r>
              <a:rPr lang="en-US" altLang="zh-CN" sz="1200" b="1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CN" altLang="en-US" sz="1200" b="1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符号入栈</a:t>
            </a:r>
          </a:p>
          <a:p>
            <a:r>
              <a:rPr lang="en-US" altLang="zh-CN" sz="1200" b="1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//(2) </a:t>
            </a:r>
            <a:r>
              <a:rPr lang="zh-CN" altLang="en-US" sz="1200" b="1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反之，则直接入栈</a:t>
            </a:r>
          </a:p>
          <a:p>
            <a:r>
              <a:rPr lang="en-US" altLang="zh-CN" sz="1200" b="1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//4. </a:t>
            </a:r>
            <a:r>
              <a:rPr lang="zh-CN" altLang="en-US" sz="1200" b="1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最后扫描完毕，依次弹出符号栈和数栈开始计算，直到符号栈为空</a:t>
            </a:r>
            <a:r>
              <a:rPr lang="en-US" altLang="zh-CN" sz="1200" b="1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CN" altLang="en-US" sz="1200" b="1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最后数栈的数就是结果</a:t>
            </a:r>
            <a:endParaRPr lang="en-US" altLang="zh-CN" sz="1200" b="1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1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//</a:t>
            </a:r>
            <a:r>
              <a:rPr lang="zh-CN" altLang="en-US" sz="1200" b="1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表示扫描到表达式的哪个索引了</a:t>
            </a:r>
          </a:p>
          <a:p>
            <a:r>
              <a:rPr lang="zh-CN" altLang="en-US" sz="1200" b="1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</a:t>
            </a:r>
            <a:r>
              <a:rPr lang="en-US" altLang="zh-CN" sz="1200" b="1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index := 0</a:t>
            </a:r>
          </a:p>
          <a:p>
            <a:r>
              <a:rPr lang="en-US" altLang="zh-CN" sz="1200" b="1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//</a:t>
            </a:r>
            <a:r>
              <a:rPr lang="zh-CN" altLang="en-US" sz="1200" b="1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声明用于计算的数，操作符，结果，和临时保存的数串</a:t>
            </a:r>
          </a:p>
          <a:p>
            <a:r>
              <a:rPr lang="zh-CN" altLang="en-US" sz="1200" b="1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</a:t>
            </a:r>
            <a:r>
              <a:rPr lang="en-US" altLang="zh-CN" sz="1200" b="1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num1 := 0 </a:t>
            </a:r>
          </a:p>
          <a:p>
            <a:r>
              <a:rPr lang="en-US" altLang="zh-CN" sz="1200" b="1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num2 := 0</a:t>
            </a:r>
          </a:p>
          <a:p>
            <a:r>
              <a:rPr lang="en-US" altLang="zh-CN" sz="1200" b="1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oper := 0 </a:t>
            </a:r>
          </a:p>
          <a:p>
            <a:r>
              <a:rPr lang="en-US" altLang="zh-CN" sz="1200" b="1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result := 0 </a:t>
            </a:r>
          </a:p>
          <a:p>
            <a:r>
              <a:rPr lang="en-US" altLang="zh-CN" sz="1200" b="1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for {</a:t>
            </a:r>
          </a:p>
          <a:p>
            <a:r>
              <a:rPr lang="en-US" altLang="zh-CN" sz="1200" b="1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    ch := exp[index : index+1] //</a:t>
            </a:r>
            <a:r>
              <a:rPr lang="zh-CN" altLang="en-US" sz="1200" b="1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取出</a:t>
            </a:r>
          </a:p>
          <a:p>
            <a:r>
              <a:rPr lang="zh-CN" altLang="en-US" sz="1200" b="1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    </a:t>
            </a:r>
            <a:r>
              <a:rPr lang="en-US" altLang="zh-CN" sz="1200" b="1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temp := int([]byte(ch)[0])</a:t>
            </a:r>
          </a:p>
          <a:p>
            <a:r>
              <a:rPr lang="en-US" altLang="zh-CN" sz="1200" b="1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    if operStack.IsOper(temp) { //</a:t>
            </a:r>
            <a:r>
              <a:rPr lang="zh-CN" altLang="en-US" sz="1200" b="1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如果是操作符</a:t>
            </a:r>
          </a:p>
          <a:p>
            <a:r>
              <a:rPr lang="zh-CN" altLang="en-US" sz="1200" b="1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zh-CN" altLang="en-US" sz="1200" b="1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zh-CN" altLang="en-US" sz="1200" b="1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        </a:t>
            </a:r>
            <a:r>
              <a:rPr lang="en-US" altLang="zh-CN" sz="1200" b="1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</a:t>
            </a:r>
            <a:r>
              <a:rPr lang="zh-CN" altLang="en-US" sz="1200" b="1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判断操作符的栈是否为空</a:t>
            </a:r>
          </a:p>
          <a:p>
            <a:r>
              <a:rPr lang="zh-CN" altLang="en-US" sz="1200" b="1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        </a:t>
            </a:r>
            <a:r>
              <a:rPr lang="en-US" altLang="zh-CN" sz="1200" b="1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operStack.top == -1 {</a:t>
            </a:r>
          </a:p>
          <a:p>
            <a:r>
              <a:rPr lang="en-US" altLang="zh-CN" sz="1200" b="1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            operStack.Push(int(temp))</a:t>
            </a:r>
          </a:p>
          <a:p>
            <a:r>
              <a:rPr lang="en-US" altLang="zh-CN" sz="1200" b="1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        } else {</a:t>
            </a:r>
          </a:p>
          <a:p>
            <a:r>
              <a:rPr lang="en-US" altLang="zh-CN" sz="1200" b="1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            //</a:t>
            </a:r>
            <a:r>
              <a:rPr lang="zh-CN" altLang="en-US" sz="1200" b="1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如果栈顶的操作符优先级大于等于当前的操作符优先级 </a:t>
            </a:r>
          </a:p>
          <a:p>
            <a:r>
              <a:rPr lang="zh-CN" altLang="en-US" sz="1200" b="1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            </a:t>
            </a:r>
            <a:r>
              <a:rPr lang="en-US" altLang="zh-CN" sz="1200" b="1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operStack.Priority(operStack.arr[operStack.top]) &gt;= </a:t>
            </a:r>
          </a:p>
          <a:p>
            <a:r>
              <a:rPr lang="en-US" altLang="zh-CN" sz="1200" b="1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             operStack.Priority(temp) {</a:t>
            </a:r>
          </a:p>
          <a:p>
            <a:r>
              <a:rPr lang="en-US" altLang="zh-CN" sz="1200" b="1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                            </a:t>
            </a:r>
          </a:p>
          <a:p>
            <a:r>
              <a:rPr lang="en-US" altLang="zh-CN" sz="1200" b="1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                num1, _ = numsStack.Pop()</a:t>
            </a:r>
          </a:p>
          <a:p>
            <a:r>
              <a:rPr lang="en-US" altLang="zh-CN" sz="1200" b="1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                num2, _ = numsStack.Pop()</a:t>
            </a:r>
          </a:p>
          <a:p>
            <a:r>
              <a:rPr lang="en-US" altLang="zh-CN" sz="1200" b="1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                oper, _ = operStack.Pop()</a:t>
            </a:r>
          </a:p>
          <a:p>
            <a:r>
              <a:rPr lang="en-US" altLang="zh-CN" sz="1200" b="1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                result = numsStack.Cal(num1, num2, oper)</a:t>
            </a:r>
          </a:p>
          <a:p>
            <a:r>
              <a:rPr lang="en-US" altLang="zh-CN" sz="1200" b="1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                numsStack.Push(result)</a:t>
            </a:r>
          </a:p>
          <a:p>
            <a:r>
              <a:rPr lang="en-US" altLang="zh-CN" sz="1200" b="1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                operStack.Push(temp)</a:t>
            </a:r>
          </a:p>
          <a:p>
            <a:r>
              <a:rPr lang="en-US" altLang="zh-CN" sz="1200" b="1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altLang="zh-CN" sz="1200" b="1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b="1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            } else {</a:t>
            </a:r>
          </a:p>
          <a:p>
            <a:r>
              <a:rPr lang="en-US" altLang="zh-CN" sz="1200" b="1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                operStack.Push(temp) //</a:t>
            </a:r>
            <a:r>
              <a:rPr lang="zh-CN" altLang="en-US" sz="1200" b="1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直接入符号栈</a:t>
            </a:r>
          </a:p>
          <a:p>
            <a:r>
              <a:rPr lang="zh-CN" altLang="en-US" sz="1200" b="1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            </a:t>
            </a:r>
            <a:r>
              <a:rPr lang="en-US" altLang="zh-CN" sz="1200" b="1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</a:t>
            </a:r>
          </a:p>
          <a:p>
            <a:r>
              <a:rPr lang="en-US" altLang="zh-CN" sz="1200" b="1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        }</a:t>
            </a:r>
          </a:p>
          <a:p>
            <a:r>
              <a:rPr lang="en-US" altLang="zh-CN" sz="1200" b="1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        </a:t>
            </a:r>
          </a:p>
          <a:p>
            <a:r>
              <a:rPr lang="en-US" altLang="zh-CN" sz="1200" b="1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    } else {</a:t>
            </a:r>
          </a:p>
          <a:p>
            <a:r>
              <a:rPr lang="en-US" altLang="zh-CN" sz="1200" b="1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        val, _ := strconv.ParseInt(ch,10, 64)</a:t>
            </a:r>
          </a:p>
          <a:p>
            <a:r>
              <a:rPr lang="en-US" altLang="zh-CN" sz="1200" b="1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        numsStack.Push(int(val))</a:t>
            </a:r>
          </a:p>
          <a:p>
            <a:r>
              <a:rPr lang="en-US" altLang="zh-CN" sz="1200" b="1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    }</a:t>
            </a:r>
          </a:p>
          <a:p>
            <a:r>
              <a:rPr lang="en-US" altLang="zh-CN" sz="1200" b="1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    //</a:t>
            </a:r>
            <a:r>
              <a:rPr lang="zh-CN" altLang="en-US" sz="1200" b="1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扫描的指针后移一位</a:t>
            </a:r>
          </a:p>
          <a:p>
            <a:r>
              <a:rPr lang="zh-CN" altLang="en-US" sz="1200" b="1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    </a:t>
            </a:r>
            <a:r>
              <a:rPr lang="en-US" altLang="zh-CN" sz="1200" b="1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index++</a:t>
            </a:r>
          </a:p>
          <a:p>
            <a:r>
              <a:rPr lang="en-US" altLang="zh-CN" sz="1200" b="1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    if index == len(exp) {</a:t>
            </a:r>
          </a:p>
          <a:p>
            <a:r>
              <a:rPr lang="en-US" altLang="zh-CN" sz="1200" b="1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        break</a:t>
            </a:r>
          </a:p>
          <a:p>
            <a:r>
              <a:rPr lang="en-US" altLang="zh-CN" sz="1200" b="1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    }</a:t>
            </a:r>
          </a:p>
          <a:p>
            <a:r>
              <a:rPr lang="en-US" altLang="zh-CN" sz="1200" b="1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}</a:t>
            </a:r>
          </a:p>
          <a:p>
            <a:r>
              <a:rPr lang="en-US" altLang="zh-CN" sz="1200" b="1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altLang="zh-CN" sz="1200" b="1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b="1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for {</a:t>
            </a:r>
          </a:p>
          <a:p>
            <a:r>
              <a:rPr lang="en-US" altLang="zh-CN" sz="1200" b="1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    if operStack.top != -1 {</a:t>
            </a:r>
          </a:p>
          <a:p>
            <a:r>
              <a:rPr lang="en-US" altLang="zh-CN" sz="1200" b="1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        num1, _ = numsStack.Pop()</a:t>
            </a:r>
          </a:p>
          <a:p>
            <a:r>
              <a:rPr lang="en-US" altLang="zh-CN" sz="1200" b="1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        num2, _ = numsStack.Pop()</a:t>
            </a:r>
          </a:p>
          <a:p>
            <a:r>
              <a:rPr lang="en-US" altLang="zh-CN" sz="1200" b="1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        oper, _ = operStack.Pop()</a:t>
            </a:r>
          </a:p>
          <a:p>
            <a:r>
              <a:rPr lang="en-US" altLang="zh-CN" sz="1200" b="1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        result = numsStack.Cal(num1, num2, oper)</a:t>
            </a:r>
          </a:p>
          <a:p>
            <a:r>
              <a:rPr lang="en-US" altLang="zh-CN" sz="1200" b="1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        numsStack.Push(result)</a:t>
            </a:r>
          </a:p>
          <a:p>
            <a:r>
              <a:rPr lang="en-US" altLang="zh-CN" sz="1200" b="1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    } else {</a:t>
            </a:r>
          </a:p>
          <a:p>
            <a:r>
              <a:rPr lang="en-US" altLang="zh-CN" sz="1200" b="1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        break</a:t>
            </a:r>
          </a:p>
          <a:p>
            <a:r>
              <a:rPr lang="en-US" altLang="zh-CN" sz="1200" b="1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    } </a:t>
            </a:r>
          </a:p>
          <a:p>
            <a:r>
              <a:rPr lang="en-US" altLang="zh-CN" sz="1200" b="1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}</a:t>
            </a:r>
          </a:p>
          <a:p>
            <a:r>
              <a:rPr lang="en-US" altLang="zh-CN" sz="1200" b="1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</a:t>
            </a:r>
          </a:p>
          <a:p>
            <a:r>
              <a:rPr lang="en-US" altLang="zh-CN" sz="1200" b="1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result, _ = numsStack.Pop();</a:t>
            </a:r>
          </a:p>
          <a:p>
            <a:r>
              <a:rPr lang="en-US" altLang="zh-CN" sz="1200" b="1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fmt.Printf("</a:t>
            </a:r>
            <a:r>
              <a:rPr lang="zh-CN" altLang="en-US" sz="1200" b="1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计算式</a:t>
            </a:r>
            <a:r>
              <a:rPr lang="en-US" altLang="zh-CN" sz="1200" b="1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=%s </a:t>
            </a:r>
            <a:r>
              <a:rPr lang="zh-CN" altLang="en-US" sz="1200" b="1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的结果是</a:t>
            </a:r>
            <a:r>
              <a:rPr lang="en-US" altLang="zh-CN" sz="1200" b="1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=%v", exp, result)</a:t>
            </a:r>
          </a:p>
          <a:p>
            <a:r>
              <a:rPr lang="en-US" altLang="zh-CN" sz="1200" b="1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640B4E-3909-4A33-A460-3E537D343403}" type="slidenum">
              <a:rPr lang="zh-CN" altLang="en-US" smtClean="0"/>
              <a:pPr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264014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517525" y="685800"/>
            <a:ext cx="58229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smtClean="0">
                <a:ea typeface="宋体" charset="-122"/>
              </a:rPr>
              <a:t>说明</a:t>
            </a:r>
            <a:r>
              <a:rPr lang="en-US" altLang="zh-CN" smtClean="0">
                <a:ea typeface="宋体" charset="-122"/>
              </a:rPr>
              <a:t>:</a:t>
            </a:r>
          </a:p>
          <a:p>
            <a:pPr eaLnBrk="1" hangingPunct="1"/>
            <a:r>
              <a:rPr lang="zh-CN" altLang="en-US" smtClean="0">
                <a:ea typeface="宋体" charset="-122"/>
              </a:rPr>
              <a:t>给同学们演示下这个案例，说明小球移动的路线是可以通过递归来确定的。</a:t>
            </a:r>
            <a:endParaRPr lang="en-US" altLang="zh-CN" smtClean="0">
              <a:ea typeface="宋体" charset="-122"/>
            </a:endParaRPr>
          </a:p>
          <a:p>
            <a:pPr eaLnBrk="1" hangingPunct="1"/>
            <a:endParaRPr lang="en-US" altLang="zh-CN" smtClean="0">
              <a:ea typeface="宋体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640B4E-3909-4A33-A460-3E537D343403}" type="slidenum">
              <a:rPr lang="zh-CN" altLang="en-US" smtClean="0"/>
              <a:pPr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264014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517525" y="685800"/>
            <a:ext cx="58229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altLang="zh-CN" smtClean="0">
              <a:ea typeface="宋体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640B4E-3909-4A33-A460-3E537D343403}" type="slidenum">
              <a:rPr lang="zh-CN" altLang="en-US" smtClean="0"/>
              <a:pPr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264014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517525" y="685800"/>
            <a:ext cx="58229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smtClean="0">
                <a:ea typeface="宋体" charset="-122"/>
              </a:rPr>
              <a:t>说明</a:t>
            </a:r>
            <a:r>
              <a:rPr lang="en-US" altLang="zh-CN" smtClean="0">
                <a:ea typeface="宋体" charset="-122"/>
              </a:rPr>
              <a:t>: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1)</a:t>
            </a:r>
            <a:r>
              <a:rPr lang="en-US" altLang="zh-CN" baseline="0" smtClean="0">
                <a:ea typeface="宋体" charset="-122"/>
              </a:rPr>
              <a:t> </a:t>
            </a:r>
            <a:r>
              <a:rPr lang="zh-CN" altLang="en-US" baseline="0" smtClean="0">
                <a:ea typeface="宋体" charset="-122"/>
              </a:rPr>
              <a:t>参考前面我们讲过的递归调用，再给同学们回顾下</a:t>
            </a:r>
            <a:endParaRPr lang="en-US" altLang="zh-CN" smtClean="0">
              <a:ea typeface="宋体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640B4E-3909-4A33-A460-3E537D343403}" type="slidenum">
              <a:rPr lang="zh-CN" altLang="en-US" smtClean="0"/>
              <a:pPr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264014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517525" y="685800"/>
            <a:ext cx="58229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mtClean="0">
                <a:ea typeface="宋体" charset="-122"/>
              </a:rPr>
              <a:t>---</a:t>
            </a:r>
            <a:r>
              <a:rPr lang="zh-CN" altLang="en-US" smtClean="0">
                <a:ea typeface="宋体" charset="-122"/>
              </a:rPr>
              <a:t>带学员看 资料的</a:t>
            </a:r>
            <a:r>
              <a:rPr lang="en-US" altLang="zh-CN" smtClean="0">
                <a:ea typeface="宋体" charset="-122"/>
              </a:rPr>
              <a:t>-&gt;google</a:t>
            </a:r>
            <a:r>
              <a:rPr lang="zh-CN" altLang="en-US" smtClean="0">
                <a:ea typeface="宋体" charset="-122"/>
              </a:rPr>
              <a:t>算法编程大赛</a:t>
            </a:r>
            <a:endParaRPr lang="en-US" altLang="zh-CN" smtClean="0">
              <a:ea typeface="宋体" charset="-122"/>
            </a:endParaRPr>
          </a:p>
          <a:p>
            <a:pPr eaLnBrk="1" hangingPunct="1"/>
            <a:endParaRPr lang="en-US" altLang="zh-CN" smtClean="0">
              <a:ea typeface="宋体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640B4E-3909-4A33-A460-3E537D343403}" type="slidenum">
              <a:rPr lang="zh-CN" altLang="en-US" smtClean="0"/>
              <a:pPr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264014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517525" y="685800"/>
            <a:ext cx="58229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altLang="zh-CN" smtClean="0">
              <a:ea typeface="宋体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640B4E-3909-4A33-A460-3E537D343403}" type="slidenum">
              <a:rPr lang="zh-CN" altLang="en-US" smtClean="0"/>
              <a:pPr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264014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517525" y="685800"/>
            <a:ext cx="58229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smtClean="0">
                <a:ea typeface="宋体" charset="-122"/>
              </a:rPr>
              <a:t>代码如下</a:t>
            </a:r>
            <a:r>
              <a:rPr lang="en-US" altLang="zh-CN" smtClean="0">
                <a:ea typeface="宋体" charset="-122"/>
              </a:rPr>
              <a:t>:</a:t>
            </a:r>
          </a:p>
          <a:p>
            <a:pPr eaLnBrk="1" hangingPunct="1"/>
            <a:r>
              <a:rPr lang="zh-CN" altLang="en-US" smtClean="0"/>
              <a:t>思考</a:t>
            </a:r>
            <a:r>
              <a:rPr lang="en-US" altLang="zh-CN" smtClean="0"/>
              <a:t>: </a:t>
            </a:r>
            <a:r>
              <a:rPr lang="zh-CN" altLang="en-US" smtClean="0"/>
              <a:t>如何求出最短路径</a:t>
            </a:r>
            <a:r>
              <a:rPr lang="en-US" altLang="zh-CN" smtClean="0"/>
              <a:t>? =&gt; </a:t>
            </a:r>
            <a:r>
              <a:rPr lang="zh-CN" altLang="en-US" smtClean="0"/>
              <a:t>最简单的方法就是对上下左右的找路策略进行穷举，然后比较哪个最短即可</a:t>
            </a:r>
            <a:r>
              <a:rPr lang="en-US" altLang="zh-CN" smtClean="0"/>
              <a:t>.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package com.atguigu.temp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object MiGong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def main(args: Array[String]): Unit = {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    var gameMap = Array.ofDim[Int](8, 7)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    //</a:t>
            </a:r>
            <a:r>
              <a:rPr lang="zh-CN" altLang="en-US" smtClean="0">
                <a:ea typeface="宋体" charset="-122"/>
              </a:rPr>
              <a:t>将最上和下的格子设为档板</a:t>
            </a:r>
          </a:p>
          <a:p>
            <a:pPr eaLnBrk="1" hangingPunct="1"/>
            <a:r>
              <a:rPr lang="zh-CN" altLang="en-US" smtClean="0">
                <a:ea typeface="宋体" charset="-122"/>
              </a:rPr>
              <a:t>    </a:t>
            </a:r>
            <a:r>
              <a:rPr lang="en-US" altLang="zh-CN" smtClean="0">
                <a:ea typeface="宋体" charset="-122"/>
              </a:rPr>
              <a:t>for (i &lt;- 0 until 7)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gameMap(0)(i) = 1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gameMap(7)(i) = 1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}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    //</a:t>
            </a:r>
            <a:r>
              <a:rPr lang="zh-CN" altLang="en-US" smtClean="0">
                <a:ea typeface="宋体" charset="-122"/>
              </a:rPr>
              <a:t>将最左和最右的格子设为档板</a:t>
            </a:r>
          </a:p>
          <a:p>
            <a:pPr eaLnBrk="1" hangingPunct="1"/>
            <a:r>
              <a:rPr lang="zh-CN" altLang="en-US" smtClean="0">
                <a:ea typeface="宋体" charset="-122"/>
              </a:rPr>
              <a:t>    </a:t>
            </a:r>
            <a:r>
              <a:rPr lang="en-US" altLang="zh-CN" smtClean="0">
                <a:ea typeface="宋体" charset="-122"/>
              </a:rPr>
              <a:t>for (i &lt;- 0 until 8)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gameMap(i)(0) = 1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gameMap(i)(6) = 1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}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    gameMap(3)(1) = 1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gameMap(3)(2) = 1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    //</a:t>
            </a:r>
            <a:r>
              <a:rPr lang="zh-CN" altLang="en-US" smtClean="0">
                <a:ea typeface="宋体" charset="-122"/>
              </a:rPr>
              <a:t>输出看下</a:t>
            </a:r>
          </a:p>
          <a:p>
            <a:pPr eaLnBrk="1" hangingPunct="1"/>
            <a:r>
              <a:rPr lang="zh-CN" altLang="en-US" smtClean="0">
                <a:ea typeface="宋体" charset="-122"/>
              </a:rPr>
              <a:t>    </a:t>
            </a:r>
            <a:r>
              <a:rPr lang="en-US" altLang="zh-CN" smtClean="0">
                <a:ea typeface="宋体" charset="-122"/>
              </a:rPr>
              <a:t>for (i &lt;- 0 until 8)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for (j &lt;- 0 until 7)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  print(gameMap(i)(j) + " ")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}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println()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}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    //</a:t>
            </a:r>
            <a:r>
              <a:rPr lang="zh-CN" altLang="en-US" smtClean="0">
                <a:ea typeface="宋体" charset="-122"/>
              </a:rPr>
              <a:t>开始找路</a:t>
            </a:r>
          </a:p>
          <a:p>
            <a:pPr eaLnBrk="1" hangingPunct="1"/>
            <a:r>
              <a:rPr lang="zh-CN" altLang="en-US" smtClean="0">
                <a:ea typeface="宋体" charset="-122"/>
              </a:rPr>
              <a:t>    </a:t>
            </a:r>
            <a:r>
              <a:rPr lang="en-US" altLang="zh-CN" smtClean="0">
                <a:ea typeface="宋体" charset="-122"/>
              </a:rPr>
              <a:t>setWay(gameMap, 1, 1)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    //</a:t>
            </a:r>
            <a:r>
              <a:rPr lang="zh-CN" altLang="en-US" smtClean="0">
                <a:ea typeface="宋体" charset="-122"/>
              </a:rPr>
              <a:t>输出看下</a:t>
            </a:r>
            <a:r>
              <a:rPr lang="en-US" altLang="zh-CN" smtClean="0">
                <a:ea typeface="宋体" charset="-122"/>
              </a:rPr>
              <a:t>,</a:t>
            </a:r>
            <a:r>
              <a:rPr lang="zh-CN" altLang="en-US" smtClean="0">
                <a:ea typeface="宋体" charset="-122"/>
              </a:rPr>
              <a:t>通路是怎么样的</a:t>
            </a:r>
            <a:r>
              <a:rPr lang="en-US" altLang="zh-CN" smtClean="0">
                <a:ea typeface="宋体" charset="-122"/>
              </a:rPr>
              <a:t>..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println("-------------------------")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for (i &lt;- 0 until 8)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for (j &lt;- 0 until 7)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  print(gameMap(i)(j) + " ")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}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println()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}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  }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  //</a:t>
            </a:r>
            <a:r>
              <a:rPr lang="zh-CN" altLang="en-US" smtClean="0">
                <a:ea typeface="宋体" charset="-122"/>
              </a:rPr>
              <a:t>下面代码的找路策略是</a:t>
            </a:r>
            <a:r>
              <a:rPr lang="en-US" altLang="zh-CN" smtClean="0">
                <a:ea typeface="宋体" charset="-122"/>
              </a:rPr>
              <a:t>:</a:t>
            </a:r>
            <a:r>
              <a:rPr lang="zh-CN" altLang="en-US" smtClean="0">
                <a:ea typeface="宋体" charset="-122"/>
              </a:rPr>
              <a:t>下右上左</a:t>
            </a:r>
          </a:p>
          <a:p>
            <a:pPr eaLnBrk="1" hangingPunct="1"/>
            <a:r>
              <a:rPr lang="zh-CN" altLang="en-US" smtClean="0">
                <a:ea typeface="宋体" charset="-122"/>
              </a:rPr>
              <a:t>  </a:t>
            </a:r>
            <a:r>
              <a:rPr lang="en-US" altLang="zh-CN" smtClean="0">
                <a:ea typeface="宋体" charset="-122"/>
              </a:rPr>
              <a:t>def setWay(gameMap: Array[Array[Int]], i: Int, j: Int): Boolean = {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    //</a:t>
            </a:r>
            <a:r>
              <a:rPr lang="zh-CN" altLang="en-US" smtClean="0">
                <a:ea typeface="宋体" charset="-122"/>
              </a:rPr>
              <a:t>如果到达</a:t>
            </a:r>
            <a:r>
              <a:rPr lang="en-US" altLang="zh-CN" smtClean="0">
                <a:ea typeface="宋体" charset="-122"/>
              </a:rPr>
              <a:t>(6,5),</a:t>
            </a:r>
            <a:r>
              <a:rPr lang="zh-CN" altLang="en-US" smtClean="0">
                <a:ea typeface="宋体" charset="-122"/>
              </a:rPr>
              <a:t>则退出第归</a:t>
            </a:r>
          </a:p>
          <a:p>
            <a:pPr eaLnBrk="1" hangingPunct="1"/>
            <a:r>
              <a:rPr lang="zh-CN" altLang="en-US" smtClean="0">
                <a:ea typeface="宋体" charset="-122"/>
              </a:rPr>
              <a:t>    </a:t>
            </a:r>
            <a:r>
              <a:rPr lang="en-US" altLang="zh-CN" smtClean="0">
                <a:ea typeface="宋体" charset="-122"/>
              </a:rPr>
              <a:t>if (gameMap(6)(5) == 2)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printf("ok\n")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return true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} else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//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if (gameMap(i)(j) == 0) { //</a:t>
            </a:r>
            <a:r>
              <a:rPr lang="zh-CN" altLang="en-US" smtClean="0">
                <a:ea typeface="宋体" charset="-122"/>
              </a:rPr>
              <a:t>说明这个点可以走，但是还没有走</a:t>
            </a:r>
          </a:p>
          <a:p>
            <a:pPr eaLnBrk="1" hangingPunct="1"/>
            <a:r>
              <a:rPr lang="zh-CN" altLang="en-US" smtClean="0">
                <a:ea typeface="宋体" charset="-122"/>
              </a:rPr>
              <a:t>        </a:t>
            </a:r>
            <a:r>
              <a:rPr lang="en-US" altLang="zh-CN" smtClean="0">
                <a:ea typeface="宋体" charset="-122"/>
              </a:rPr>
              <a:t>gameMap(i)(j) = 2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  if (setWay(gameMap, i + 1, j)) { //</a:t>
            </a:r>
            <a:r>
              <a:rPr lang="zh-CN" altLang="en-US" smtClean="0">
                <a:ea typeface="宋体" charset="-122"/>
              </a:rPr>
              <a:t>向下找</a:t>
            </a:r>
          </a:p>
          <a:p>
            <a:pPr eaLnBrk="1" hangingPunct="1"/>
            <a:r>
              <a:rPr lang="zh-CN" altLang="en-US" smtClean="0">
                <a:ea typeface="宋体" charset="-122"/>
              </a:rPr>
              <a:t>          </a:t>
            </a:r>
            <a:r>
              <a:rPr lang="en-US" altLang="zh-CN" smtClean="0">
                <a:ea typeface="宋体" charset="-122"/>
              </a:rPr>
              <a:t>return true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  }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  else if (setWay(gameMap, i, j + 1)) { //</a:t>
            </a:r>
            <a:r>
              <a:rPr lang="zh-CN" altLang="en-US" smtClean="0">
                <a:ea typeface="宋体" charset="-122"/>
              </a:rPr>
              <a:t>向右</a:t>
            </a:r>
          </a:p>
          <a:p>
            <a:pPr eaLnBrk="1" hangingPunct="1"/>
            <a:r>
              <a:rPr lang="zh-CN" altLang="en-US" smtClean="0">
                <a:ea typeface="宋体" charset="-122"/>
              </a:rPr>
              <a:t>          </a:t>
            </a:r>
            <a:r>
              <a:rPr lang="en-US" altLang="zh-CN" smtClean="0">
                <a:ea typeface="宋体" charset="-122"/>
              </a:rPr>
              <a:t>return true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  } else if (setWay(gameMap, i - 1, j)) { //</a:t>
            </a:r>
            <a:r>
              <a:rPr lang="zh-CN" altLang="en-US" smtClean="0">
                <a:ea typeface="宋体" charset="-122"/>
              </a:rPr>
              <a:t>向上</a:t>
            </a:r>
          </a:p>
          <a:p>
            <a:pPr eaLnBrk="1" hangingPunct="1"/>
            <a:r>
              <a:rPr lang="zh-CN" altLang="en-US" smtClean="0">
                <a:ea typeface="宋体" charset="-122"/>
              </a:rPr>
              <a:t>          </a:t>
            </a:r>
            <a:r>
              <a:rPr lang="en-US" altLang="zh-CN" smtClean="0">
                <a:ea typeface="宋体" charset="-122"/>
              </a:rPr>
              <a:t>return true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  } else if (setWay(gameMap, i, j - 1)) { //</a:t>
            </a:r>
            <a:r>
              <a:rPr lang="zh-CN" altLang="en-US" smtClean="0">
                <a:ea typeface="宋体" charset="-122"/>
              </a:rPr>
              <a:t>向左</a:t>
            </a:r>
          </a:p>
          <a:p>
            <a:pPr eaLnBrk="1" hangingPunct="1"/>
            <a:r>
              <a:rPr lang="zh-CN" altLang="en-US" smtClean="0">
                <a:ea typeface="宋体" charset="-122"/>
              </a:rPr>
              <a:t>          </a:t>
            </a:r>
            <a:r>
              <a:rPr lang="en-US" altLang="zh-CN" smtClean="0">
                <a:ea typeface="宋体" charset="-122"/>
              </a:rPr>
              <a:t>return true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  }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  else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    //</a:t>
            </a:r>
            <a:r>
              <a:rPr lang="zh-CN" altLang="en-US" smtClean="0">
                <a:ea typeface="宋体" charset="-122"/>
              </a:rPr>
              <a:t>是条死路</a:t>
            </a:r>
            <a:r>
              <a:rPr lang="en-US" altLang="zh-CN" smtClean="0">
                <a:ea typeface="宋体" charset="-122"/>
              </a:rPr>
              <a:t>,</a:t>
            </a:r>
            <a:r>
              <a:rPr lang="zh-CN" altLang="en-US" smtClean="0">
                <a:ea typeface="宋体" charset="-122"/>
              </a:rPr>
              <a:t>走不通</a:t>
            </a:r>
          </a:p>
          <a:p>
            <a:pPr eaLnBrk="1" hangingPunct="1"/>
            <a:r>
              <a:rPr lang="zh-CN" altLang="en-US" smtClean="0">
                <a:ea typeface="宋体" charset="-122"/>
              </a:rPr>
              <a:t>          </a:t>
            </a:r>
            <a:r>
              <a:rPr lang="en-US" altLang="zh-CN" smtClean="0">
                <a:ea typeface="宋体" charset="-122"/>
              </a:rPr>
              <a:t>gameMap(i)(j) = 3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    return false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  }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} else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  return false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}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}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}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  //</a:t>
            </a:r>
            <a:r>
              <a:rPr lang="zh-CN" altLang="en-US" smtClean="0">
                <a:ea typeface="宋体" charset="-122"/>
              </a:rPr>
              <a:t>下面代码找路策略是</a:t>
            </a:r>
            <a:r>
              <a:rPr lang="en-US" altLang="zh-CN" smtClean="0">
                <a:ea typeface="宋体" charset="-122"/>
              </a:rPr>
              <a:t>:</a:t>
            </a:r>
            <a:r>
              <a:rPr lang="zh-CN" altLang="en-US" smtClean="0">
                <a:ea typeface="宋体" charset="-122"/>
              </a:rPr>
              <a:t>上右下左</a:t>
            </a:r>
            <a:r>
              <a:rPr lang="en-US" altLang="zh-CN" smtClean="0">
                <a:ea typeface="宋体" charset="-122"/>
              </a:rPr>
              <a:t>, </a:t>
            </a:r>
            <a:r>
              <a:rPr lang="zh-CN" altLang="en-US" smtClean="0">
                <a:ea typeface="宋体" charset="-122"/>
              </a:rPr>
              <a:t>改动的地方非常非常少，就改了两位地方，已经标粗了</a:t>
            </a:r>
          </a:p>
          <a:p>
            <a:pPr eaLnBrk="1" hangingPunct="1"/>
            <a:endParaRPr lang="zh-CN" altLang="en-US" smtClean="0">
              <a:ea typeface="宋体" charset="-122"/>
            </a:endParaRPr>
          </a:p>
          <a:p>
            <a:pPr eaLnBrk="1" hangingPunct="1"/>
            <a:r>
              <a:rPr lang="zh-CN" altLang="en-US" smtClean="0">
                <a:ea typeface="宋体" charset="-122"/>
              </a:rPr>
              <a:t>  </a:t>
            </a:r>
            <a:r>
              <a:rPr lang="en-US" altLang="zh-CN" smtClean="0">
                <a:ea typeface="宋体" charset="-122"/>
              </a:rPr>
              <a:t>def setWay2(gameMap: Array[Array[Int]], i: Int, j: Int): Boolean = {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    //</a:t>
            </a:r>
            <a:r>
              <a:rPr lang="zh-CN" altLang="en-US" smtClean="0">
                <a:ea typeface="宋体" charset="-122"/>
              </a:rPr>
              <a:t>如果到达</a:t>
            </a:r>
            <a:r>
              <a:rPr lang="en-US" altLang="zh-CN" smtClean="0">
                <a:ea typeface="宋体" charset="-122"/>
              </a:rPr>
              <a:t>(6,5),</a:t>
            </a:r>
            <a:r>
              <a:rPr lang="zh-CN" altLang="en-US" smtClean="0">
                <a:ea typeface="宋体" charset="-122"/>
              </a:rPr>
              <a:t>则退出第归</a:t>
            </a:r>
          </a:p>
          <a:p>
            <a:pPr eaLnBrk="1" hangingPunct="1"/>
            <a:r>
              <a:rPr lang="zh-CN" altLang="en-US" smtClean="0">
                <a:ea typeface="宋体" charset="-122"/>
              </a:rPr>
              <a:t>    </a:t>
            </a:r>
            <a:r>
              <a:rPr lang="en-US" altLang="zh-CN" smtClean="0">
                <a:ea typeface="宋体" charset="-122"/>
              </a:rPr>
              <a:t>if (gameMap(6)(5) == 2)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printf("ok\n")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return true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} else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//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if (gameMap(i)(j) == 0) { //</a:t>
            </a:r>
            <a:r>
              <a:rPr lang="zh-CN" altLang="en-US" smtClean="0">
                <a:ea typeface="宋体" charset="-122"/>
              </a:rPr>
              <a:t>说明这个点可以走，但是还没有走</a:t>
            </a:r>
          </a:p>
          <a:p>
            <a:pPr eaLnBrk="1" hangingPunct="1"/>
            <a:r>
              <a:rPr lang="zh-CN" altLang="en-US" smtClean="0">
                <a:ea typeface="宋体" charset="-122"/>
              </a:rPr>
              <a:t>        </a:t>
            </a:r>
            <a:r>
              <a:rPr lang="en-US" altLang="zh-CN" smtClean="0">
                <a:ea typeface="宋体" charset="-122"/>
              </a:rPr>
              <a:t>gameMap(i)(j) = 2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  </a:t>
            </a:r>
            <a:r>
              <a:rPr lang="en-US" altLang="zh-CN" b="1" smtClean="0">
                <a:ea typeface="宋体" charset="-122"/>
              </a:rPr>
              <a:t>if (setWay2(gameMap, i - 1, j)) { //</a:t>
            </a:r>
            <a:r>
              <a:rPr lang="zh-CN" altLang="en-US" b="1" smtClean="0">
                <a:ea typeface="宋体" charset="-122"/>
              </a:rPr>
              <a:t>向上找</a:t>
            </a:r>
          </a:p>
          <a:p>
            <a:pPr eaLnBrk="1" hangingPunct="1"/>
            <a:r>
              <a:rPr lang="zh-CN" altLang="en-US" smtClean="0">
                <a:ea typeface="宋体" charset="-122"/>
              </a:rPr>
              <a:t>          </a:t>
            </a:r>
            <a:r>
              <a:rPr lang="en-US" altLang="zh-CN" smtClean="0">
                <a:ea typeface="宋体" charset="-122"/>
              </a:rPr>
              <a:t>return true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  }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  else if (setWay2(gameMap, i, j + 1)) { //</a:t>
            </a:r>
            <a:r>
              <a:rPr lang="zh-CN" altLang="en-US" smtClean="0">
                <a:ea typeface="宋体" charset="-122"/>
              </a:rPr>
              <a:t>向右</a:t>
            </a:r>
          </a:p>
          <a:p>
            <a:pPr eaLnBrk="1" hangingPunct="1"/>
            <a:r>
              <a:rPr lang="zh-CN" altLang="en-US" smtClean="0">
                <a:ea typeface="宋体" charset="-122"/>
              </a:rPr>
              <a:t>          </a:t>
            </a:r>
            <a:r>
              <a:rPr lang="en-US" altLang="zh-CN" smtClean="0">
                <a:ea typeface="宋体" charset="-122"/>
              </a:rPr>
              <a:t>return true</a:t>
            </a:r>
          </a:p>
          <a:p>
            <a:pPr eaLnBrk="1" hangingPunct="1"/>
            <a:r>
              <a:rPr lang="en-US" altLang="zh-CN" b="1" smtClean="0">
                <a:ea typeface="宋体" charset="-122"/>
              </a:rPr>
              <a:t>        } else if (setWay2(gameMap, i + 1, j)) { //</a:t>
            </a:r>
            <a:r>
              <a:rPr lang="zh-CN" altLang="en-US" b="1" smtClean="0">
                <a:ea typeface="宋体" charset="-122"/>
              </a:rPr>
              <a:t>向下</a:t>
            </a:r>
          </a:p>
          <a:p>
            <a:pPr eaLnBrk="1" hangingPunct="1"/>
            <a:r>
              <a:rPr lang="zh-CN" altLang="en-US" smtClean="0">
                <a:ea typeface="宋体" charset="-122"/>
              </a:rPr>
              <a:t>          </a:t>
            </a:r>
            <a:r>
              <a:rPr lang="en-US" altLang="zh-CN" smtClean="0">
                <a:ea typeface="宋体" charset="-122"/>
              </a:rPr>
              <a:t>return true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  } else if (setWay2(gameMap, i, j - 1)) { //</a:t>
            </a:r>
            <a:r>
              <a:rPr lang="zh-CN" altLang="en-US" smtClean="0">
                <a:ea typeface="宋体" charset="-122"/>
              </a:rPr>
              <a:t>向左</a:t>
            </a:r>
          </a:p>
          <a:p>
            <a:pPr eaLnBrk="1" hangingPunct="1"/>
            <a:r>
              <a:rPr lang="zh-CN" altLang="en-US" smtClean="0">
                <a:ea typeface="宋体" charset="-122"/>
              </a:rPr>
              <a:t>          </a:t>
            </a:r>
            <a:r>
              <a:rPr lang="en-US" altLang="zh-CN" smtClean="0">
                <a:ea typeface="宋体" charset="-122"/>
              </a:rPr>
              <a:t>return true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  }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  else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    //</a:t>
            </a:r>
            <a:r>
              <a:rPr lang="zh-CN" altLang="en-US" smtClean="0">
                <a:ea typeface="宋体" charset="-122"/>
              </a:rPr>
              <a:t>是条死路</a:t>
            </a:r>
            <a:r>
              <a:rPr lang="en-US" altLang="zh-CN" smtClean="0">
                <a:ea typeface="宋体" charset="-122"/>
              </a:rPr>
              <a:t>,</a:t>
            </a:r>
            <a:r>
              <a:rPr lang="zh-CN" altLang="en-US" smtClean="0">
                <a:ea typeface="宋体" charset="-122"/>
              </a:rPr>
              <a:t>走不通</a:t>
            </a:r>
          </a:p>
          <a:p>
            <a:pPr eaLnBrk="1" hangingPunct="1"/>
            <a:r>
              <a:rPr lang="zh-CN" altLang="en-US" smtClean="0">
                <a:ea typeface="宋体" charset="-122"/>
              </a:rPr>
              <a:t>          </a:t>
            </a:r>
            <a:r>
              <a:rPr lang="en-US" altLang="zh-CN" smtClean="0">
                <a:ea typeface="宋体" charset="-122"/>
              </a:rPr>
              <a:t>gameMap(i)(j) = 3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    return false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  }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} else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  return false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}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}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}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}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640B4E-3909-4A33-A460-3E537D343403}" type="slidenum">
              <a:rPr lang="zh-CN" altLang="en-US" smtClean="0"/>
              <a:pPr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264014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517525" y="685800"/>
            <a:ext cx="58229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altLang="zh-CN" smtClean="0">
              <a:ea typeface="宋体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640B4E-3909-4A33-A460-3E537D343403}" type="slidenum">
              <a:rPr lang="zh-CN" altLang="en-US" smtClean="0"/>
              <a:pPr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26401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517525" y="685800"/>
            <a:ext cx="58229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b="1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640B4E-3909-4A33-A460-3E537D343403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264014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517525" y="685800"/>
            <a:ext cx="58229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altLang="zh-CN" smtClean="0">
              <a:ea typeface="宋体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640B4E-3909-4A33-A460-3E537D343403}" type="slidenum">
              <a:rPr lang="zh-CN" altLang="en-US" smtClean="0"/>
              <a:pPr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264014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517525" y="685800"/>
            <a:ext cx="58229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altLang="zh-CN" smtClean="0">
              <a:ea typeface="宋体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640B4E-3909-4A33-A460-3E537D343403}" type="slidenum">
              <a:rPr lang="zh-CN" altLang="en-US" smtClean="0"/>
              <a:pPr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264014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517525" y="685800"/>
            <a:ext cx="58229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altLang="zh-CN" smtClean="0">
              <a:ea typeface="宋体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640B4E-3909-4A33-A460-3E537D343403}" type="slidenum">
              <a:rPr lang="zh-CN" altLang="en-US" smtClean="0"/>
              <a:pPr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264014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517525" y="685800"/>
            <a:ext cx="58229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altLang="zh-CN" smtClean="0">
              <a:ea typeface="宋体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640B4E-3909-4A33-A460-3E537D343403}" type="slidenum">
              <a:rPr lang="zh-CN" altLang="en-US" smtClean="0"/>
              <a:pPr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264014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517525" y="685800"/>
            <a:ext cx="58229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altLang="zh-CN" smtClean="0">
              <a:ea typeface="宋体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640B4E-3909-4A33-A460-3E537D343403}" type="slidenum">
              <a:rPr lang="zh-CN" altLang="en-US" smtClean="0"/>
              <a:pPr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264014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517525" y="685800"/>
            <a:ext cx="58229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宋体" charset="-122"/>
              </a:rPr>
              <a:t>//</a:t>
            </a:r>
            <a:r>
              <a:rPr lang="zh-CN" altLang="en-US" smtClean="0">
                <a:ea typeface="宋体" charset="-122"/>
              </a:rPr>
              <a:t>最新代码结束</a:t>
            </a:r>
            <a:endParaRPr lang="en-US" altLang="zh-CN" smtClean="0">
              <a:ea typeface="宋体" charset="-122"/>
            </a:endParaRP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package com.atguigu.temp.sort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object SelectSort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def main(args: Array[String]): Unit =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val arr = Array(101, 34, 119, 1)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println(arr.mkString(" "))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//</a:t>
            </a:r>
            <a:r>
              <a:rPr lang="zh-CN" altLang="en-US" smtClean="0">
                <a:ea typeface="宋体" charset="-122"/>
              </a:rPr>
              <a:t>从小到大</a:t>
            </a:r>
          </a:p>
          <a:p>
            <a:pPr eaLnBrk="1" hangingPunct="1"/>
            <a:r>
              <a:rPr lang="zh-CN" altLang="en-US" smtClean="0">
                <a:ea typeface="宋体" charset="-122"/>
              </a:rPr>
              <a:t>    </a:t>
            </a:r>
            <a:r>
              <a:rPr lang="en-US" altLang="zh-CN" smtClean="0">
                <a:ea typeface="宋体" charset="-122"/>
              </a:rPr>
              <a:t>selectSort(arr)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println(arr.mkString(" "))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    /*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//1. </a:t>
            </a:r>
            <a:r>
              <a:rPr lang="zh-CN" altLang="en-US" smtClean="0">
                <a:ea typeface="宋体" charset="-122"/>
              </a:rPr>
              <a:t>第一轮</a:t>
            </a:r>
          </a:p>
          <a:p>
            <a:pPr eaLnBrk="1" hangingPunct="1"/>
            <a:endParaRPr lang="zh-CN" altLang="en-US" smtClean="0">
              <a:ea typeface="宋体" charset="-122"/>
            </a:endParaRPr>
          </a:p>
          <a:p>
            <a:pPr eaLnBrk="1" hangingPunct="1"/>
            <a:r>
              <a:rPr lang="zh-CN" altLang="en-US" smtClean="0">
                <a:ea typeface="宋体" charset="-122"/>
              </a:rPr>
              <a:t>    </a:t>
            </a:r>
            <a:r>
              <a:rPr lang="en-US" altLang="zh-CN" smtClean="0">
                <a:ea typeface="宋体" charset="-122"/>
              </a:rPr>
              <a:t>var min = arr(0)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var minIndex = 0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for (j &lt;- (0 + 1) until arr.length)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if (min &gt; arr(j))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  min = arr(j)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  minIndex = j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}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}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if (minIndex != 0)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//</a:t>
            </a:r>
            <a:r>
              <a:rPr lang="zh-CN" altLang="en-US" smtClean="0">
                <a:ea typeface="宋体" charset="-122"/>
              </a:rPr>
              <a:t>和下标为 </a:t>
            </a:r>
            <a:r>
              <a:rPr lang="en-US" altLang="zh-CN" smtClean="0">
                <a:ea typeface="宋体" charset="-122"/>
              </a:rPr>
              <a:t>0 </a:t>
            </a:r>
            <a:r>
              <a:rPr lang="zh-CN" altLang="en-US" smtClean="0">
                <a:ea typeface="宋体" charset="-122"/>
              </a:rPr>
              <a:t>进行交换</a:t>
            </a:r>
          </a:p>
          <a:p>
            <a:pPr eaLnBrk="1" hangingPunct="1"/>
            <a:r>
              <a:rPr lang="zh-CN" altLang="en-US" smtClean="0">
                <a:ea typeface="宋体" charset="-122"/>
              </a:rPr>
              <a:t>      </a:t>
            </a:r>
            <a:r>
              <a:rPr lang="en-US" altLang="zh-CN" smtClean="0">
                <a:ea typeface="宋体" charset="-122"/>
              </a:rPr>
              <a:t>arr(minIndex) = arr(0)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arr(0) = min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}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    println("</a:t>
            </a:r>
            <a:r>
              <a:rPr lang="zh-CN" altLang="en-US" smtClean="0">
                <a:ea typeface="宋体" charset="-122"/>
              </a:rPr>
              <a:t>第一轮后</a:t>
            </a:r>
            <a:r>
              <a:rPr lang="en-US" altLang="zh-CN" smtClean="0">
                <a:ea typeface="宋体" charset="-122"/>
              </a:rPr>
              <a:t>")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println(arr.mkString(" "))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    //</a:t>
            </a:r>
            <a:r>
              <a:rPr lang="zh-CN" altLang="en-US" smtClean="0">
                <a:ea typeface="宋体" charset="-122"/>
              </a:rPr>
              <a:t>第二轮</a:t>
            </a:r>
          </a:p>
          <a:p>
            <a:pPr eaLnBrk="1" hangingPunct="1"/>
            <a:endParaRPr lang="zh-CN" altLang="en-US" smtClean="0">
              <a:ea typeface="宋体" charset="-122"/>
            </a:endParaRPr>
          </a:p>
          <a:p>
            <a:pPr eaLnBrk="1" hangingPunct="1"/>
            <a:r>
              <a:rPr lang="zh-CN" altLang="en-US" smtClean="0">
                <a:ea typeface="宋体" charset="-122"/>
              </a:rPr>
              <a:t>    </a:t>
            </a:r>
            <a:r>
              <a:rPr lang="en-US" altLang="zh-CN" smtClean="0">
                <a:ea typeface="宋体" charset="-122"/>
              </a:rPr>
              <a:t>min = arr(1)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minIndex = 1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for (j &lt;- (1 + 1) until arr.length)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if (min &gt; arr(j))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  min = arr(j)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  minIndex = j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}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}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if (minIndex != 1)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//</a:t>
            </a:r>
            <a:r>
              <a:rPr lang="zh-CN" altLang="en-US" smtClean="0">
                <a:ea typeface="宋体" charset="-122"/>
              </a:rPr>
              <a:t>和下标为 </a:t>
            </a:r>
            <a:r>
              <a:rPr lang="en-US" altLang="zh-CN" smtClean="0">
                <a:ea typeface="宋体" charset="-122"/>
              </a:rPr>
              <a:t>0 </a:t>
            </a:r>
            <a:r>
              <a:rPr lang="zh-CN" altLang="en-US" smtClean="0">
                <a:ea typeface="宋体" charset="-122"/>
              </a:rPr>
              <a:t>进行交换</a:t>
            </a:r>
          </a:p>
          <a:p>
            <a:pPr eaLnBrk="1" hangingPunct="1"/>
            <a:r>
              <a:rPr lang="zh-CN" altLang="en-US" smtClean="0">
                <a:ea typeface="宋体" charset="-122"/>
              </a:rPr>
              <a:t>      </a:t>
            </a:r>
            <a:r>
              <a:rPr lang="en-US" altLang="zh-CN" smtClean="0">
                <a:ea typeface="宋体" charset="-122"/>
              </a:rPr>
              <a:t>arr(minIndex) = arr(1)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arr(1) = min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}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    println("</a:t>
            </a:r>
            <a:r>
              <a:rPr lang="zh-CN" altLang="en-US" smtClean="0">
                <a:ea typeface="宋体" charset="-122"/>
              </a:rPr>
              <a:t>第</a:t>
            </a:r>
            <a:r>
              <a:rPr lang="en-US" altLang="zh-CN" smtClean="0">
                <a:ea typeface="宋体" charset="-122"/>
              </a:rPr>
              <a:t>2</a:t>
            </a:r>
            <a:r>
              <a:rPr lang="zh-CN" altLang="en-US" smtClean="0">
                <a:ea typeface="宋体" charset="-122"/>
              </a:rPr>
              <a:t>轮后</a:t>
            </a:r>
            <a:r>
              <a:rPr lang="en-US" altLang="zh-CN" smtClean="0">
                <a:ea typeface="宋体" charset="-122"/>
              </a:rPr>
              <a:t>")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println(arr.mkString(" "))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    //</a:t>
            </a:r>
            <a:r>
              <a:rPr lang="zh-CN" altLang="en-US" smtClean="0">
                <a:ea typeface="宋体" charset="-122"/>
              </a:rPr>
              <a:t>第</a:t>
            </a:r>
            <a:r>
              <a:rPr lang="en-US" altLang="zh-CN" smtClean="0">
                <a:ea typeface="宋体" charset="-122"/>
              </a:rPr>
              <a:t>3</a:t>
            </a:r>
            <a:r>
              <a:rPr lang="zh-CN" altLang="en-US" smtClean="0">
                <a:ea typeface="宋体" charset="-122"/>
              </a:rPr>
              <a:t>轮</a:t>
            </a:r>
          </a:p>
          <a:p>
            <a:pPr eaLnBrk="1" hangingPunct="1"/>
            <a:endParaRPr lang="zh-CN" altLang="en-US" smtClean="0">
              <a:ea typeface="宋体" charset="-122"/>
            </a:endParaRPr>
          </a:p>
          <a:p>
            <a:pPr eaLnBrk="1" hangingPunct="1"/>
            <a:r>
              <a:rPr lang="zh-CN" altLang="en-US" smtClean="0">
                <a:ea typeface="宋体" charset="-122"/>
              </a:rPr>
              <a:t>    </a:t>
            </a:r>
            <a:r>
              <a:rPr lang="en-US" altLang="zh-CN" smtClean="0">
                <a:ea typeface="宋体" charset="-122"/>
              </a:rPr>
              <a:t>min = arr(2)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minIndex = 2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for (j &lt;- (2 + 1) until arr.length)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if (min &gt; arr(j))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  min = arr(j)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  minIndex = j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}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}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if (minIndex != 2)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//</a:t>
            </a:r>
            <a:r>
              <a:rPr lang="zh-CN" altLang="en-US" smtClean="0">
                <a:ea typeface="宋体" charset="-122"/>
              </a:rPr>
              <a:t>和下标为 </a:t>
            </a:r>
            <a:r>
              <a:rPr lang="en-US" altLang="zh-CN" smtClean="0">
                <a:ea typeface="宋体" charset="-122"/>
              </a:rPr>
              <a:t>0 </a:t>
            </a:r>
            <a:r>
              <a:rPr lang="zh-CN" altLang="en-US" smtClean="0">
                <a:ea typeface="宋体" charset="-122"/>
              </a:rPr>
              <a:t>进行交换</a:t>
            </a:r>
          </a:p>
          <a:p>
            <a:pPr eaLnBrk="1" hangingPunct="1"/>
            <a:r>
              <a:rPr lang="zh-CN" altLang="en-US" smtClean="0">
                <a:ea typeface="宋体" charset="-122"/>
              </a:rPr>
              <a:t>      </a:t>
            </a:r>
            <a:r>
              <a:rPr lang="en-US" altLang="zh-CN" smtClean="0">
                <a:ea typeface="宋体" charset="-122"/>
              </a:rPr>
              <a:t>arr(minIndex) = arr(2)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arr(2) = min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}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    println("</a:t>
            </a:r>
            <a:r>
              <a:rPr lang="zh-CN" altLang="en-US" smtClean="0">
                <a:ea typeface="宋体" charset="-122"/>
              </a:rPr>
              <a:t>第</a:t>
            </a:r>
            <a:r>
              <a:rPr lang="en-US" altLang="zh-CN" smtClean="0">
                <a:ea typeface="宋体" charset="-122"/>
              </a:rPr>
              <a:t>3</a:t>
            </a:r>
            <a:r>
              <a:rPr lang="zh-CN" altLang="en-US" smtClean="0">
                <a:ea typeface="宋体" charset="-122"/>
              </a:rPr>
              <a:t>轮后</a:t>
            </a:r>
            <a:r>
              <a:rPr lang="en-US" altLang="zh-CN" smtClean="0">
                <a:ea typeface="宋体" charset="-122"/>
              </a:rPr>
              <a:t>")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println(arr.mkString(" "))*/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}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  def selectSort(arr:Array[Int]): Unit =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//</a:t>
            </a:r>
            <a:r>
              <a:rPr lang="zh-CN" altLang="en-US" smtClean="0">
                <a:ea typeface="宋体" charset="-122"/>
              </a:rPr>
              <a:t>使用循环</a:t>
            </a:r>
          </a:p>
          <a:p>
            <a:pPr eaLnBrk="1" hangingPunct="1"/>
            <a:r>
              <a:rPr lang="zh-CN" altLang="en-US" smtClean="0">
                <a:ea typeface="宋体" charset="-122"/>
              </a:rPr>
              <a:t>    </a:t>
            </a:r>
            <a:r>
              <a:rPr lang="en-US" altLang="zh-CN" smtClean="0">
                <a:ea typeface="宋体" charset="-122"/>
              </a:rPr>
              <a:t>for (i &lt;- 0 until arr.length - 1) {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      var min = arr(i)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var minIndex = i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for (j &lt;- (i + 1) until arr.length)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  if (min &gt; arr(j))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    min = arr(j)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    minIndex = j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  }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}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if (minIndex != i)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  //</a:t>
            </a:r>
            <a:r>
              <a:rPr lang="zh-CN" altLang="en-US" smtClean="0">
                <a:ea typeface="宋体" charset="-122"/>
              </a:rPr>
              <a:t>和下标为 </a:t>
            </a:r>
            <a:r>
              <a:rPr lang="en-US" altLang="zh-CN" smtClean="0">
                <a:ea typeface="宋体" charset="-122"/>
              </a:rPr>
              <a:t>0 </a:t>
            </a:r>
            <a:r>
              <a:rPr lang="zh-CN" altLang="en-US" smtClean="0">
                <a:ea typeface="宋体" charset="-122"/>
              </a:rPr>
              <a:t>进行交换</a:t>
            </a:r>
          </a:p>
          <a:p>
            <a:pPr eaLnBrk="1" hangingPunct="1"/>
            <a:r>
              <a:rPr lang="zh-CN" altLang="en-US" smtClean="0">
                <a:ea typeface="宋体" charset="-122"/>
              </a:rPr>
              <a:t>        </a:t>
            </a:r>
            <a:r>
              <a:rPr lang="en-US" altLang="zh-CN" smtClean="0">
                <a:ea typeface="宋体" charset="-122"/>
              </a:rPr>
              <a:t>arr(minIndex) = arr(i)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  arr(i) = min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}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    }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}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}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//</a:t>
            </a:r>
            <a:r>
              <a:rPr lang="zh-CN" altLang="en-US" smtClean="0">
                <a:ea typeface="宋体" charset="-122"/>
              </a:rPr>
              <a:t>最新代码结束</a:t>
            </a:r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//scala</a:t>
            </a:r>
            <a:r>
              <a:rPr lang="zh-CN" altLang="en-US" smtClean="0">
                <a:ea typeface="宋体" charset="-122"/>
              </a:rPr>
              <a:t>代码</a:t>
            </a:r>
            <a:endParaRPr lang="en-US" altLang="zh-CN" smtClean="0">
              <a:ea typeface="宋体" charset="-122"/>
            </a:endParaRP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package com.atguigu.temp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object SelectSort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def main(args: Array[String]): Unit =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//</a:t>
            </a:r>
            <a:r>
              <a:rPr lang="zh-CN" altLang="en-US" smtClean="0">
                <a:ea typeface="宋体" charset="-122"/>
              </a:rPr>
              <a:t>授课使用 </a:t>
            </a:r>
            <a:r>
              <a:rPr lang="en-US" altLang="zh-CN" smtClean="0">
                <a:ea typeface="宋体" charset="-122"/>
              </a:rPr>
              <a:t>size=4 </a:t>
            </a:r>
            <a:r>
              <a:rPr lang="zh-CN" altLang="en-US" smtClean="0">
                <a:ea typeface="宋体" charset="-122"/>
              </a:rPr>
              <a:t>、</a:t>
            </a:r>
            <a:r>
              <a:rPr lang="en-US" altLang="zh-CN" smtClean="0">
                <a:ea typeface="宋体" charset="-122"/>
              </a:rPr>
              <a:t>5 </a:t>
            </a:r>
            <a:r>
              <a:rPr lang="zh-CN" altLang="en-US" smtClean="0">
                <a:ea typeface="宋体" charset="-122"/>
              </a:rPr>
              <a:t>即可</a:t>
            </a:r>
          </a:p>
          <a:p>
            <a:pPr eaLnBrk="1" hangingPunct="1"/>
            <a:r>
              <a:rPr lang="zh-CN" altLang="en-US" smtClean="0">
                <a:ea typeface="宋体" charset="-122"/>
              </a:rPr>
              <a:t>    </a:t>
            </a:r>
            <a:r>
              <a:rPr lang="en-US" altLang="zh-CN" smtClean="0">
                <a:ea typeface="宋体" charset="-122"/>
              </a:rPr>
              <a:t>//var arr = Array(10, 34, 100, 80)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var arr = Array(10, 34, -1, 100, 80)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    //</a:t>
            </a:r>
            <a:r>
              <a:rPr lang="zh-CN" altLang="en-US" smtClean="0">
                <a:ea typeface="宋体" charset="-122"/>
              </a:rPr>
              <a:t>测试使用 数组大小为 </a:t>
            </a:r>
            <a:r>
              <a:rPr lang="en-US" altLang="zh-CN" smtClean="0">
                <a:ea typeface="宋体" charset="-122"/>
              </a:rPr>
              <a:t>80000</a:t>
            </a:r>
            <a:r>
              <a:rPr lang="zh-CN" altLang="en-US" smtClean="0">
                <a:ea typeface="宋体" charset="-122"/>
              </a:rPr>
              <a:t>的，进行时间的比较</a:t>
            </a:r>
            <a:r>
              <a:rPr lang="en-US" altLang="zh-CN" smtClean="0">
                <a:ea typeface="宋体" charset="-122"/>
              </a:rPr>
              <a:t>.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println("</a:t>
            </a:r>
            <a:r>
              <a:rPr lang="zh-CN" altLang="en-US" smtClean="0">
                <a:ea typeface="宋体" charset="-122"/>
              </a:rPr>
              <a:t>排序前</a:t>
            </a:r>
            <a:r>
              <a:rPr lang="en-US" altLang="zh-CN" smtClean="0">
                <a:ea typeface="宋体" charset="-122"/>
              </a:rPr>
              <a:t>..")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println(arr.mkString(" "))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selectSort(arr)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println("</a:t>
            </a:r>
            <a:r>
              <a:rPr lang="zh-CN" altLang="en-US" smtClean="0">
                <a:ea typeface="宋体" charset="-122"/>
              </a:rPr>
              <a:t>排序后</a:t>
            </a:r>
            <a:r>
              <a:rPr lang="en-US" altLang="zh-CN" smtClean="0">
                <a:ea typeface="宋体" charset="-122"/>
              </a:rPr>
              <a:t>..")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println(arr.mkString(" "))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  }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  def selectSort(arr: Array[Int]): Unit = {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    val size = arr.length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for (i &lt;- 0 until size)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//</a:t>
            </a:r>
            <a:r>
              <a:rPr lang="zh-CN" altLang="en-US" smtClean="0">
                <a:ea typeface="宋体" charset="-122"/>
              </a:rPr>
              <a:t>三个变量，可以放到</a:t>
            </a:r>
            <a:r>
              <a:rPr lang="en-US" altLang="zh-CN" smtClean="0">
                <a:ea typeface="宋体" charset="-122"/>
              </a:rPr>
              <a:t>for</a:t>
            </a:r>
            <a:r>
              <a:rPr lang="zh-CN" altLang="en-US" smtClean="0">
                <a:ea typeface="宋体" charset="-122"/>
              </a:rPr>
              <a:t>循环外</a:t>
            </a:r>
            <a:r>
              <a:rPr lang="en-US" altLang="zh-CN" smtClean="0">
                <a:ea typeface="宋体" charset="-122"/>
              </a:rPr>
              <a:t>...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var temp = 0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var min = arr(i)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var minIndex = i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for (j &lt;- i + 1 until size)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  if (arr(j) &lt; min)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    min = arr(j)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    minIndex = j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  }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}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//</a:t>
            </a:r>
            <a:r>
              <a:rPr lang="zh-CN" altLang="en-US" smtClean="0">
                <a:ea typeface="宋体" charset="-122"/>
              </a:rPr>
              <a:t>可以优化一把</a:t>
            </a:r>
          </a:p>
          <a:p>
            <a:pPr eaLnBrk="1" hangingPunct="1"/>
            <a:r>
              <a:rPr lang="zh-CN" altLang="en-US" smtClean="0">
                <a:ea typeface="宋体" charset="-122"/>
              </a:rPr>
              <a:t>      </a:t>
            </a:r>
            <a:r>
              <a:rPr lang="en-US" altLang="zh-CN" smtClean="0">
                <a:ea typeface="宋体" charset="-122"/>
              </a:rPr>
              <a:t>if (minIndex != i)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  temp = arr(minIndex)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  arr(minIndex) = arr(i)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  arr(i) = temp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}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}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}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}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//go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zh-CN" altLang="en-US" smtClean="0">
                <a:ea typeface="宋体" charset="-122"/>
              </a:rPr>
              <a:t>代码：</a:t>
            </a:r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package main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import (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	"fmt"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	"math/rand"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	"time"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)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func SelectSort(arr *[80000]int) {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	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	for i := 0; i &lt; len(arr) - 1; i++ {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		max := arr[i]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		maxIndex := i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		j := maxIndex + 1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		for ; j &lt; len(arr); j++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			if max &lt; arr[j] { //</a:t>
            </a:r>
            <a:r>
              <a:rPr lang="zh-CN" altLang="en-US" smtClean="0">
                <a:ea typeface="宋体" charset="-122"/>
              </a:rPr>
              <a:t>说明假设的最大值不是最大值</a:t>
            </a:r>
          </a:p>
          <a:p>
            <a:pPr eaLnBrk="1" hangingPunct="1"/>
            <a:r>
              <a:rPr lang="zh-CN" altLang="en-US" smtClean="0">
                <a:ea typeface="宋体" charset="-122"/>
              </a:rPr>
              <a:t>				</a:t>
            </a:r>
            <a:r>
              <a:rPr lang="en-US" altLang="zh-CN" smtClean="0">
                <a:ea typeface="宋体" charset="-122"/>
              </a:rPr>
              <a:t>max = arr[j]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				maxIndex = j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			}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		}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		//</a:t>
            </a:r>
            <a:r>
              <a:rPr lang="zh-CN" altLang="en-US" smtClean="0">
                <a:ea typeface="宋体" charset="-122"/>
              </a:rPr>
              <a:t>这时本次大循环就找到了对应的最大值，可以交换</a:t>
            </a:r>
          </a:p>
          <a:p>
            <a:pPr eaLnBrk="1" hangingPunct="1"/>
            <a:r>
              <a:rPr lang="zh-CN" altLang="en-US" smtClean="0">
                <a:ea typeface="宋体" charset="-122"/>
              </a:rPr>
              <a:t>		</a:t>
            </a:r>
            <a:r>
              <a:rPr lang="en-US" altLang="zh-CN" smtClean="0">
                <a:ea typeface="宋体" charset="-122"/>
              </a:rPr>
              <a:t>if maxIndex != i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			arr[i], arr[maxIndex] = arr[maxIndex], arr[i]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		}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		//fmt.Println(*arr)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	}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	//</a:t>
            </a:r>
            <a:r>
              <a:rPr lang="zh-CN" altLang="en-US" smtClean="0">
                <a:ea typeface="宋体" charset="-122"/>
              </a:rPr>
              <a:t>下面的代码，完全可以放入到循环体内</a:t>
            </a:r>
          </a:p>
          <a:p>
            <a:pPr eaLnBrk="1" hangingPunct="1"/>
            <a:endParaRPr lang="zh-CN" altLang="en-US" smtClean="0">
              <a:ea typeface="宋体" charset="-122"/>
            </a:endParaRPr>
          </a:p>
          <a:p>
            <a:pPr eaLnBrk="1" hangingPunct="1"/>
            <a:r>
              <a:rPr lang="zh-CN" altLang="en-US" smtClean="0">
                <a:ea typeface="宋体" charset="-122"/>
              </a:rPr>
              <a:t>	</a:t>
            </a:r>
            <a:r>
              <a:rPr lang="en-US" altLang="zh-CN" smtClean="0">
                <a:ea typeface="宋体" charset="-122"/>
              </a:rPr>
              <a:t>/*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	//===============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	max = arr[1]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	maxIndex = 1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	j = maxIndex + 1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	for ; j &lt; len(arr); j++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		if max &lt; arr[j] { //</a:t>
            </a:r>
            <a:r>
              <a:rPr lang="zh-CN" altLang="en-US" smtClean="0">
                <a:ea typeface="宋体" charset="-122"/>
              </a:rPr>
              <a:t>说明假设的最大值不是最大值</a:t>
            </a:r>
          </a:p>
          <a:p>
            <a:pPr eaLnBrk="1" hangingPunct="1"/>
            <a:r>
              <a:rPr lang="zh-CN" altLang="en-US" smtClean="0">
                <a:ea typeface="宋体" charset="-122"/>
              </a:rPr>
              <a:t>			</a:t>
            </a:r>
            <a:r>
              <a:rPr lang="en-US" altLang="zh-CN" smtClean="0">
                <a:ea typeface="宋体" charset="-122"/>
              </a:rPr>
              <a:t>max = arr[j]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			maxIndex = j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		}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	}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	//</a:t>
            </a:r>
            <a:r>
              <a:rPr lang="zh-CN" altLang="en-US" smtClean="0">
                <a:ea typeface="宋体" charset="-122"/>
              </a:rPr>
              <a:t>这时本次大循环就找到了对应的最大值，可以交换</a:t>
            </a:r>
          </a:p>
          <a:p>
            <a:pPr eaLnBrk="1" hangingPunct="1"/>
            <a:r>
              <a:rPr lang="zh-CN" altLang="en-US" smtClean="0">
                <a:ea typeface="宋体" charset="-122"/>
              </a:rPr>
              <a:t>	</a:t>
            </a:r>
            <a:r>
              <a:rPr lang="en-US" altLang="zh-CN" smtClean="0">
                <a:ea typeface="宋体" charset="-122"/>
              </a:rPr>
              <a:t>if maxIndex != 0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		arr[1], arr[maxIndex] = arr[maxIndex], arr[1]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	}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	fmt.Println(*arr)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	//====================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	max = arr[2]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	maxIndex = 2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	j = maxIndex + 1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	for ; j &lt; len(arr); j++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		if max &lt; arr[j] { //</a:t>
            </a:r>
            <a:r>
              <a:rPr lang="zh-CN" altLang="en-US" smtClean="0">
                <a:ea typeface="宋体" charset="-122"/>
              </a:rPr>
              <a:t>说明假设的最大值不是最大值</a:t>
            </a:r>
          </a:p>
          <a:p>
            <a:pPr eaLnBrk="1" hangingPunct="1"/>
            <a:r>
              <a:rPr lang="zh-CN" altLang="en-US" smtClean="0">
                <a:ea typeface="宋体" charset="-122"/>
              </a:rPr>
              <a:t>			</a:t>
            </a:r>
            <a:r>
              <a:rPr lang="en-US" altLang="zh-CN" smtClean="0">
                <a:ea typeface="宋体" charset="-122"/>
              </a:rPr>
              <a:t>max = arr[j]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			maxIndex = j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		}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	}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	//</a:t>
            </a:r>
            <a:r>
              <a:rPr lang="zh-CN" altLang="en-US" smtClean="0">
                <a:ea typeface="宋体" charset="-122"/>
              </a:rPr>
              <a:t>这时本次大循环就找到了对应的最大值，可以交换</a:t>
            </a:r>
          </a:p>
          <a:p>
            <a:pPr eaLnBrk="1" hangingPunct="1"/>
            <a:r>
              <a:rPr lang="zh-CN" altLang="en-US" smtClean="0">
                <a:ea typeface="宋体" charset="-122"/>
              </a:rPr>
              <a:t>	</a:t>
            </a:r>
            <a:r>
              <a:rPr lang="en-US" altLang="zh-CN" smtClean="0">
                <a:ea typeface="宋体" charset="-122"/>
              </a:rPr>
              <a:t>if maxIndex != 0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		arr[2], arr[maxIndex] = arr[maxIndex], arr[2]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	}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	fmt.Println(*arr)*/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}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//</a:t>
            </a:r>
            <a:r>
              <a:rPr lang="zh-CN" altLang="en-US" smtClean="0">
                <a:ea typeface="宋体" charset="-122"/>
              </a:rPr>
              <a:t>判断环形队列是否空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func main()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	//</a:t>
            </a:r>
            <a:r>
              <a:rPr lang="zh-CN" altLang="en-US" smtClean="0">
                <a:ea typeface="宋体" charset="-122"/>
              </a:rPr>
              <a:t>授课使用 </a:t>
            </a:r>
            <a:r>
              <a:rPr lang="en-US" altLang="zh-CN" smtClean="0">
                <a:ea typeface="宋体" charset="-122"/>
              </a:rPr>
              <a:t>[4]int </a:t>
            </a:r>
            <a:r>
              <a:rPr lang="zh-CN" altLang="en-US" smtClean="0">
                <a:ea typeface="宋体" charset="-122"/>
              </a:rPr>
              <a:t>和</a:t>
            </a:r>
            <a:r>
              <a:rPr lang="en-US" altLang="zh-CN" smtClean="0">
                <a:ea typeface="宋体" charset="-122"/>
              </a:rPr>
              <a:t>[5]int </a:t>
            </a:r>
            <a:r>
              <a:rPr lang="zh-CN" altLang="en-US" smtClean="0">
                <a:ea typeface="宋体" charset="-122"/>
              </a:rPr>
              <a:t>即可</a:t>
            </a:r>
          </a:p>
          <a:p>
            <a:pPr eaLnBrk="1" hangingPunct="1"/>
            <a:r>
              <a:rPr lang="zh-CN" altLang="en-US" smtClean="0">
                <a:ea typeface="宋体" charset="-122"/>
              </a:rPr>
              <a:t>	</a:t>
            </a:r>
            <a:r>
              <a:rPr lang="en-US" altLang="zh-CN" smtClean="0">
                <a:ea typeface="宋体" charset="-122"/>
              </a:rPr>
              <a:t>//arr := [4]int{10, 34, 100, 80}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	//arr := [5]int{10, 34, -1, 100, 80}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	//</a:t>
            </a:r>
            <a:r>
              <a:rPr lang="zh-CN" altLang="en-US" smtClean="0">
                <a:ea typeface="宋体" charset="-122"/>
              </a:rPr>
              <a:t>测试使用 </a:t>
            </a:r>
            <a:r>
              <a:rPr lang="en-US" altLang="zh-CN" smtClean="0">
                <a:ea typeface="宋体" charset="-122"/>
              </a:rPr>
              <a:t>[80000]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	var arr [80000] int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	//</a:t>
            </a:r>
            <a:r>
              <a:rPr lang="zh-CN" altLang="en-US" smtClean="0">
                <a:ea typeface="宋体" charset="-122"/>
              </a:rPr>
              <a:t>生成随机的</a:t>
            </a:r>
            <a:r>
              <a:rPr lang="en-US" altLang="zh-CN" smtClean="0">
                <a:ea typeface="宋体" charset="-122"/>
              </a:rPr>
              <a:t>20000</a:t>
            </a:r>
            <a:r>
              <a:rPr lang="zh-CN" altLang="en-US" smtClean="0">
                <a:ea typeface="宋体" charset="-122"/>
              </a:rPr>
              <a:t>个数进行排序</a:t>
            </a:r>
          </a:p>
          <a:p>
            <a:pPr eaLnBrk="1" hangingPunct="1"/>
            <a:r>
              <a:rPr lang="zh-CN" altLang="en-US" smtClean="0">
                <a:ea typeface="宋体" charset="-122"/>
              </a:rPr>
              <a:t>	</a:t>
            </a:r>
            <a:r>
              <a:rPr lang="en-US" altLang="zh-CN" smtClean="0">
                <a:ea typeface="宋体" charset="-122"/>
              </a:rPr>
              <a:t>for i := 0; i &lt; 80000; i++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		arr[i] = rand.Intn(3000000)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	}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	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	//fmt.Println(arr)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	start := time.Now().Unix()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	SelectSort(&amp;arr)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	end := time.Now().Unix()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	fmt.Printf("</a:t>
            </a:r>
            <a:r>
              <a:rPr lang="zh-CN" altLang="en-US" smtClean="0">
                <a:ea typeface="宋体" charset="-122"/>
              </a:rPr>
              <a:t>耗时</a:t>
            </a:r>
            <a:r>
              <a:rPr lang="en-US" altLang="zh-CN" smtClean="0">
                <a:ea typeface="宋体" charset="-122"/>
              </a:rPr>
              <a:t>= %d </a:t>
            </a:r>
            <a:r>
              <a:rPr lang="zh-CN" altLang="en-US" smtClean="0">
                <a:ea typeface="宋体" charset="-122"/>
              </a:rPr>
              <a:t>秒</a:t>
            </a:r>
            <a:r>
              <a:rPr lang="en-US" altLang="zh-CN" smtClean="0">
                <a:ea typeface="宋体" charset="-122"/>
              </a:rPr>
              <a:t>", end - start)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	fmt.Println("main</a:t>
            </a:r>
            <a:r>
              <a:rPr lang="zh-CN" altLang="en-US" smtClean="0">
                <a:ea typeface="宋体" charset="-122"/>
              </a:rPr>
              <a:t>函数中</a:t>
            </a:r>
            <a:r>
              <a:rPr lang="en-US" altLang="zh-CN" smtClean="0">
                <a:ea typeface="宋体" charset="-122"/>
              </a:rPr>
              <a:t>...")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	//fmt.Println(arr)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}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640B4E-3909-4A33-A460-3E537D343403}" type="slidenum">
              <a:rPr lang="zh-CN" altLang="en-US" smtClean="0"/>
              <a:pPr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264014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517525" y="685800"/>
            <a:ext cx="58229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altLang="zh-CN" smtClean="0">
              <a:ea typeface="宋体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640B4E-3909-4A33-A460-3E537D343403}" type="slidenum">
              <a:rPr lang="zh-CN" altLang="en-US" smtClean="0"/>
              <a:pPr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264014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517525" y="685800"/>
            <a:ext cx="58229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altLang="zh-CN" smtClean="0">
              <a:ea typeface="宋体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640B4E-3909-4A33-A460-3E537D343403}" type="slidenum">
              <a:rPr lang="zh-CN" altLang="en-US" smtClean="0"/>
              <a:pPr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264014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517525" y="685800"/>
            <a:ext cx="58229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altLang="zh-CN" smtClean="0">
              <a:ea typeface="宋体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640B4E-3909-4A33-A460-3E537D343403}" type="slidenum">
              <a:rPr lang="zh-CN" altLang="en-US" smtClean="0"/>
              <a:pPr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264014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517525" y="685800"/>
            <a:ext cx="58229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宋体" charset="-122"/>
              </a:rPr>
              <a:t>scala</a:t>
            </a:r>
            <a:r>
              <a:rPr lang="zh-CN" altLang="en-US" smtClean="0">
                <a:ea typeface="宋体" charset="-122"/>
              </a:rPr>
              <a:t>的代码如下</a:t>
            </a:r>
            <a:r>
              <a:rPr lang="en-US" altLang="zh-CN" smtClean="0">
                <a:ea typeface="宋体" charset="-122"/>
              </a:rPr>
              <a:t>, </a:t>
            </a:r>
            <a:r>
              <a:rPr lang="zh-CN" altLang="en-US" smtClean="0">
                <a:ea typeface="宋体" charset="-122"/>
              </a:rPr>
              <a:t>如果要看到排序的分步过程，参考</a:t>
            </a:r>
            <a:r>
              <a:rPr lang="zh-CN" altLang="en-US" baseline="0" smtClean="0">
                <a:ea typeface="宋体" charset="-122"/>
              </a:rPr>
              <a:t> 深</a:t>
            </a:r>
            <a:r>
              <a:rPr lang="en-US" altLang="zh-CN" baseline="0" smtClean="0">
                <a:ea typeface="宋体" charset="-122"/>
              </a:rPr>
              <a:t>-java-</a:t>
            </a:r>
            <a:r>
              <a:rPr lang="zh-CN" altLang="en-US" baseline="0" smtClean="0">
                <a:ea typeface="宋体" charset="-122"/>
              </a:rPr>
              <a:t>冒泡</a:t>
            </a:r>
            <a:r>
              <a:rPr lang="en-US" altLang="zh-CN" smtClean="0">
                <a:ea typeface="宋体" charset="-122"/>
              </a:rPr>
              <a:t>: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//</a:t>
            </a:r>
            <a:r>
              <a:rPr lang="zh-CN" altLang="en-US" smtClean="0">
                <a:ea typeface="宋体" charset="-122"/>
              </a:rPr>
              <a:t>最新代码</a:t>
            </a:r>
            <a:endParaRPr lang="en-US" altLang="zh-CN" smtClean="0">
              <a:ea typeface="宋体" charset="-122"/>
            </a:endParaRP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package com.atguigu.temp.sort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import java.text.SimpleDateFormat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import java.util.Date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object InsertSort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def main(args: Array[String]): Unit = {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    //</a:t>
            </a:r>
            <a:r>
              <a:rPr lang="zh-CN" altLang="en-US" smtClean="0">
                <a:ea typeface="宋体" charset="-122"/>
              </a:rPr>
              <a:t>从小到大</a:t>
            </a:r>
          </a:p>
          <a:p>
            <a:pPr eaLnBrk="1" hangingPunct="1"/>
            <a:r>
              <a:rPr lang="zh-CN" altLang="en-US" smtClean="0">
                <a:ea typeface="宋体" charset="-122"/>
              </a:rPr>
              <a:t>    </a:t>
            </a:r>
            <a:r>
              <a:rPr lang="en-US" altLang="zh-CN" smtClean="0">
                <a:ea typeface="宋体" charset="-122"/>
              </a:rPr>
              <a:t>//val arr = Array(101, 34, 119, 1)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    val random = new util.Random()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val arr = new Array[Int](8)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for (i &lt;- 0 until 8)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arr(i) = random.nextInt(8000000)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}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println("</a:t>
            </a:r>
            <a:r>
              <a:rPr lang="zh-CN" altLang="en-US" smtClean="0">
                <a:ea typeface="宋体" charset="-122"/>
              </a:rPr>
              <a:t>排序前</a:t>
            </a:r>
            <a:r>
              <a:rPr lang="en-US" altLang="zh-CN" smtClean="0">
                <a:ea typeface="宋体" charset="-122"/>
              </a:rPr>
              <a:t>")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val now: Date = new Date()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val dateFormat: SimpleDateFormat =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new SimpleDateFormat("yyyy-MM-dd HH:mm:ss")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val date = dateFormat.format(now)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println("</a:t>
            </a:r>
            <a:r>
              <a:rPr lang="zh-CN" altLang="en-US" smtClean="0">
                <a:ea typeface="宋体" charset="-122"/>
              </a:rPr>
              <a:t>排序前时间</a:t>
            </a:r>
            <a:r>
              <a:rPr lang="en-US" altLang="zh-CN" smtClean="0">
                <a:ea typeface="宋体" charset="-122"/>
              </a:rPr>
              <a:t>=" + date) //</a:t>
            </a:r>
            <a:r>
              <a:rPr lang="zh-CN" altLang="en-US" smtClean="0">
                <a:ea typeface="宋体" charset="-122"/>
              </a:rPr>
              <a:t>输出时间</a:t>
            </a:r>
          </a:p>
          <a:p>
            <a:pPr eaLnBrk="1" hangingPunct="1"/>
            <a:r>
              <a:rPr lang="zh-CN" altLang="en-US" smtClean="0">
                <a:ea typeface="宋体" charset="-122"/>
              </a:rPr>
              <a:t>    </a:t>
            </a:r>
            <a:r>
              <a:rPr lang="en-US" altLang="zh-CN" smtClean="0">
                <a:ea typeface="宋体" charset="-122"/>
              </a:rPr>
              <a:t>println(arr.mkString(" "))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    insertSort(arr)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println("</a:t>
            </a:r>
            <a:r>
              <a:rPr lang="zh-CN" altLang="en-US" smtClean="0">
                <a:ea typeface="宋体" charset="-122"/>
              </a:rPr>
              <a:t>排序后</a:t>
            </a:r>
            <a:r>
              <a:rPr lang="en-US" altLang="zh-CN" smtClean="0">
                <a:ea typeface="宋体" charset="-122"/>
              </a:rPr>
              <a:t>~")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//println(arr.mkString(" "))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println(arr.mkString(" "))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val now2: Date = new Date()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    val date2 = dateFormat.format(now2)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println("</a:t>
            </a:r>
            <a:r>
              <a:rPr lang="zh-CN" altLang="en-US" smtClean="0">
                <a:ea typeface="宋体" charset="-122"/>
              </a:rPr>
              <a:t>排序后时间</a:t>
            </a:r>
            <a:r>
              <a:rPr lang="en-US" altLang="zh-CN" smtClean="0">
                <a:ea typeface="宋体" charset="-122"/>
              </a:rPr>
              <a:t>=" + date2) //</a:t>
            </a:r>
            <a:r>
              <a:rPr lang="zh-CN" altLang="en-US" smtClean="0">
                <a:ea typeface="宋体" charset="-122"/>
              </a:rPr>
              <a:t>输出时间</a:t>
            </a:r>
          </a:p>
          <a:p>
            <a:pPr eaLnBrk="1" hangingPunct="1"/>
            <a:endParaRPr lang="zh-CN" altLang="en-US" smtClean="0">
              <a:ea typeface="宋体" charset="-122"/>
            </a:endParaRPr>
          </a:p>
          <a:p>
            <a:pPr eaLnBrk="1" hangingPunct="1"/>
            <a:endParaRPr lang="zh-CN" altLang="en-US" smtClean="0">
              <a:ea typeface="宋体" charset="-122"/>
            </a:endParaRPr>
          </a:p>
          <a:p>
            <a:pPr eaLnBrk="1" hangingPunct="1"/>
            <a:endParaRPr lang="zh-CN" altLang="en-US" smtClean="0">
              <a:ea typeface="宋体" charset="-122"/>
            </a:endParaRPr>
          </a:p>
          <a:p>
            <a:pPr eaLnBrk="1" hangingPunct="1"/>
            <a:r>
              <a:rPr lang="zh-CN" altLang="en-US" smtClean="0">
                <a:ea typeface="宋体" charset="-122"/>
              </a:rPr>
              <a:t>    </a:t>
            </a:r>
            <a:r>
              <a:rPr lang="en-US" altLang="zh-CN" smtClean="0">
                <a:ea typeface="宋体" charset="-122"/>
              </a:rPr>
              <a:t>/*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    //</a:t>
            </a:r>
            <a:r>
              <a:rPr lang="zh-CN" altLang="en-US" smtClean="0">
                <a:ea typeface="宋体" charset="-122"/>
              </a:rPr>
              <a:t>第</a:t>
            </a:r>
            <a:r>
              <a:rPr lang="en-US" altLang="zh-CN" smtClean="0">
                <a:ea typeface="宋体" charset="-122"/>
              </a:rPr>
              <a:t>1</a:t>
            </a:r>
            <a:r>
              <a:rPr lang="zh-CN" altLang="en-US" smtClean="0">
                <a:ea typeface="宋体" charset="-122"/>
              </a:rPr>
              <a:t>轮插入处理</a:t>
            </a:r>
          </a:p>
          <a:p>
            <a:pPr eaLnBrk="1" hangingPunct="1"/>
            <a:r>
              <a:rPr lang="zh-CN" altLang="en-US" smtClean="0">
                <a:ea typeface="宋体" charset="-122"/>
              </a:rPr>
              <a:t>    </a:t>
            </a:r>
            <a:r>
              <a:rPr lang="en-US" altLang="zh-CN" smtClean="0">
                <a:ea typeface="宋体" charset="-122"/>
              </a:rPr>
              <a:t>var insertVal = arr(1)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var insertIndex = 1 - 1 //</a:t>
            </a:r>
            <a:r>
              <a:rPr lang="zh-CN" altLang="en-US" smtClean="0">
                <a:ea typeface="宋体" charset="-122"/>
              </a:rPr>
              <a:t>是有序列表的最后的索引位置</a:t>
            </a:r>
          </a:p>
          <a:p>
            <a:pPr eaLnBrk="1" hangingPunct="1"/>
            <a:r>
              <a:rPr lang="zh-CN" altLang="en-US" smtClean="0">
                <a:ea typeface="宋体" charset="-122"/>
              </a:rPr>
              <a:t>    </a:t>
            </a:r>
            <a:r>
              <a:rPr lang="en-US" altLang="zh-CN" smtClean="0">
                <a:ea typeface="宋体" charset="-122"/>
              </a:rPr>
              <a:t>while (insertIndex &gt;= 0 &amp;&amp; insertVal &lt; arr(insertIndex))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//</a:t>
            </a:r>
            <a:r>
              <a:rPr lang="zh-CN" altLang="en-US" smtClean="0">
                <a:ea typeface="宋体" charset="-122"/>
              </a:rPr>
              <a:t>没有找到位置</a:t>
            </a:r>
          </a:p>
          <a:p>
            <a:pPr eaLnBrk="1" hangingPunct="1"/>
            <a:r>
              <a:rPr lang="zh-CN" altLang="en-US" smtClean="0">
                <a:ea typeface="宋体" charset="-122"/>
              </a:rPr>
              <a:t>      </a:t>
            </a:r>
            <a:r>
              <a:rPr lang="en-US" altLang="zh-CN" smtClean="0">
                <a:ea typeface="宋体" charset="-122"/>
              </a:rPr>
              <a:t>arr(insertIndex + 1) = arr(insertIndex)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insertIndex -= 1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}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    //</a:t>
            </a:r>
            <a:r>
              <a:rPr lang="zh-CN" altLang="en-US" smtClean="0">
                <a:ea typeface="宋体" charset="-122"/>
              </a:rPr>
              <a:t>退出循环后，就找到位置了，应当是 </a:t>
            </a:r>
            <a:r>
              <a:rPr lang="en-US" altLang="zh-CN" smtClean="0">
                <a:ea typeface="宋体" charset="-122"/>
              </a:rPr>
              <a:t>insertIndex + 1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arr(insertIndex + 1) = insertVal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    println("</a:t>
            </a:r>
            <a:r>
              <a:rPr lang="zh-CN" altLang="en-US" smtClean="0">
                <a:ea typeface="宋体" charset="-122"/>
              </a:rPr>
              <a:t>第</a:t>
            </a:r>
            <a:r>
              <a:rPr lang="en-US" altLang="zh-CN" smtClean="0">
                <a:ea typeface="宋体" charset="-122"/>
              </a:rPr>
              <a:t>1</a:t>
            </a:r>
            <a:r>
              <a:rPr lang="zh-CN" altLang="en-US" smtClean="0">
                <a:ea typeface="宋体" charset="-122"/>
              </a:rPr>
              <a:t>轮后</a:t>
            </a:r>
            <a:r>
              <a:rPr lang="en-US" altLang="zh-CN" smtClean="0">
                <a:ea typeface="宋体" charset="-122"/>
              </a:rPr>
              <a:t>")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println(arr.mkString(" "))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    //</a:t>
            </a:r>
            <a:r>
              <a:rPr lang="zh-CN" altLang="en-US" smtClean="0">
                <a:ea typeface="宋体" charset="-122"/>
              </a:rPr>
              <a:t>第</a:t>
            </a:r>
            <a:r>
              <a:rPr lang="en-US" altLang="zh-CN" smtClean="0">
                <a:ea typeface="宋体" charset="-122"/>
              </a:rPr>
              <a:t>2</a:t>
            </a:r>
            <a:r>
              <a:rPr lang="zh-CN" altLang="en-US" smtClean="0">
                <a:ea typeface="宋体" charset="-122"/>
              </a:rPr>
              <a:t>轮插入处理</a:t>
            </a:r>
          </a:p>
          <a:p>
            <a:pPr eaLnBrk="1" hangingPunct="1"/>
            <a:r>
              <a:rPr lang="zh-CN" altLang="en-US" smtClean="0">
                <a:ea typeface="宋体" charset="-122"/>
              </a:rPr>
              <a:t>    </a:t>
            </a:r>
            <a:r>
              <a:rPr lang="en-US" altLang="zh-CN" smtClean="0">
                <a:ea typeface="宋体" charset="-122"/>
              </a:rPr>
              <a:t>insertVal = arr(2)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insertIndex = 2 - 1 //</a:t>
            </a:r>
            <a:r>
              <a:rPr lang="zh-CN" altLang="en-US" smtClean="0">
                <a:ea typeface="宋体" charset="-122"/>
              </a:rPr>
              <a:t>是有序列表的最后的索引位置</a:t>
            </a:r>
          </a:p>
          <a:p>
            <a:pPr eaLnBrk="1" hangingPunct="1"/>
            <a:r>
              <a:rPr lang="zh-CN" altLang="en-US" smtClean="0">
                <a:ea typeface="宋体" charset="-122"/>
              </a:rPr>
              <a:t>    </a:t>
            </a:r>
            <a:r>
              <a:rPr lang="en-US" altLang="zh-CN" smtClean="0">
                <a:ea typeface="宋体" charset="-122"/>
              </a:rPr>
              <a:t>while (insertIndex &gt;= 0 &amp;&amp; insertVal &lt; arr(insertIndex))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//</a:t>
            </a:r>
            <a:r>
              <a:rPr lang="zh-CN" altLang="en-US" smtClean="0">
                <a:ea typeface="宋体" charset="-122"/>
              </a:rPr>
              <a:t>没有找到位置</a:t>
            </a:r>
          </a:p>
          <a:p>
            <a:pPr eaLnBrk="1" hangingPunct="1"/>
            <a:r>
              <a:rPr lang="zh-CN" altLang="en-US" smtClean="0">
                <a:ea typeface="宋体" charset="-122"/>
              </a:rPr>
              <a:t>      </a:t>
            </a:r>
            <a:r>
              <a:rPr lang="en-US" altLang="zh-CN" smtClean="0">
                <a:ea typeface="宋体" charset="-122"/>
              </a:rPr>
              <a:t>arr(insertIndex + 1) = arr(insertIndex)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insertIndex -= 1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}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    //</a:t>
            </a:r>
            <a:r>
              <a:rPr lang="zh-CN" altLang="en-US" smtClean="0">
                <a:ea typeface="宋体" charset="-122"/>
              </a:rPr>
              <a:t>退出循环后，就找到位置了，应当是 </a:t>
            </a:r>
            <a:r>
              <a:rPr lang="en-US" altLang="zh-CN" smtClean="0">
                <a:ea typeface="宋体" charset="-122"/>
              </a:rPr>
              <a:t>insertIndex + 1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arr(insertIndex + 1) = insertVal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    println("</a:t>
            </a:r>
            <a:r>
              <a:rPr lang="zh-CN" altLang="en-US" smtClean="0">
                <a:ea typeface="宋体" charset="-122"/>
              </a:rPr>
              <a:t>第</a:t>
            </a:r>
            <a:r>
              <a:rPr lang="en-US" altLang="zh-CN" smtClean="0">
                <a:ea typeface="宋体" charset="-122"/>
              </a:rPr>
              <a:t>2</a:t>
            </a:r>
            <a:r>
              <a:rPr lang="zh-CN" altLang="en-US" smtClean="0">
                <a:ea typeface="宋体" charset="-122"/>
              </a:rPr>
              <a:t>轮后</a:t>
            </a:r>
            <a:r>
              <a:rPr lang="en-US" altLang="zh-CN" smtClean="0">
                <a:ea typeface="宋体" charset="-122"/>
              </a:rPr>
              <a:t>")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println(arr.mkString(" "))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    //</a:t>
            </a:r>
            <a:r>
              <a:rPr lang="zh-CN" altLang="en-US" smtClean="0">
                <a:ea typeface="宋体" charset="-122"/>
              </a:rPr>
              <a:t>第</a:t>
            </a:r>
            <a:r>
              <a:rPr lang="en-US" altLang="zh-CN" smtClean="0">
                <a:ea typeface="宋体" charset="-122"/>
              </a:rPr>
              <a:t>3</a:t>
            </a:r>
            <a:r>
              <a:rPr lang="zh-CN" altLang="en-US" smtClean="0">
                <a:ea typeface="宋体" charset="-122"/>
              </a:rPr>
              <a:t>轮插入处理</a:t>
            </a:r>
          </a:p>
          <a:p>
            <a:pPr eaLnBrk="1" hangingPunct="1"/>
            <a:r>
              <a:rPr lang="zh-CN" altLang="en-US" smtClean="0">
                <a:ea typeface="宋体" charset="-122"/>
              </a:rPr>
              <a:t>    </a:t>
            </a:r>
            <a:r>
              <a:rPr lang="en-US" altLang="zh-CN" smtClean="0">
                <a:ea typeface="宋体" charset="-122"/>
              </a:rPr>
              <a:t>insertVal = arr(3)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insertIndex = 3 - 1 //</a:t>
            </a:r>
            <a:r>
              <a:rPr lang="zh-CN" altLang="en-US" smtClean="0">
                <a:ea typeface="宋体" charset="-122"/>
              </a:rPr>
              <a:t>是有序列表的最后的索引位置</a:t>
            </a:r>
          </a:p>
          <a:p>
            <a:pPr eaLnBrk="1" hangingPunct="1"/>
            <a:r>
              <a:rPr lang="zh-CN" altLang="en-US" smtClean="0">
                <a:ea typeface="宋体" charset="-122"/>
              </a:rPr>
              <a:t>    </a:t>
            </a:r>
            <a:r>
              <a:rPr lang="en-US" altLang="zh-CN" smtClean="0">
                <a:ea typeface="宋体" charset="-122"/>
              </a:rPr>
              <a:t>while (insertIndex &gt;= 0 &amp;&amp; insertVal &lt; arr(insertIndex))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//</a:t>
            </a:r>
            <a:r>
              <a:rPr lang="zh-CN" altLang="en-US" smtClean="0">
                <a:ea typeface="宋体" charset="-122"/>
              </a:rPr>
              <a:t>没有找到位置</a:t>
            </a:r>
          </a:p>
          <a:p>
            <a:pPr eaLnBrk="1" hangingPunct="1"/>
            <a:r>
              <a:rPr lang="zh-CN" altLang="en-US" smtClean="0">
                <a:ea typeface="宋体" charset="-122"/>
              </a:rPr>
              <a:t>      </a:t>
            </a:r>
            <a:r>
              <a:rPr lang="en-US" altLang="zh-CN" smtClean="0">
                <a:ea typeface="宋体" charset="-122"/>
              </a:rPr>
              <a:t>arr(insertIndex + 1) = arr(insertIndex)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insertIndex -= 1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}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    //</a:t>
            </a:r>
            <a:r>
              <a:rPr lang="zh-CN" altLang="en-US" smtClean="0">
                <a:ea typeface="宋体" charset="-122"/>
              </a:rPr>
              <a:t>退出循环后，就找到位置了，应当是 </a:t>
            </a:r>
            <a:r>
              <a:rPr lang="en-US" altLang="zh-CN" smtClean="0">
                <a:ea typeface="宋体" charset="-122"/>
              </a:rPr>
              <a:t>insertIndex + 1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arr(insertIndex + 1) = insertVal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    println("</a:t>
            </a:r>
            <a:r>
              <a:rPr lang="zh-CN" altLang="en-US" smtClean="0">
                <a:ea typeface="宋体" charset="-122"/>
              </a:rPr>
              <a:t>第</a:t>
            </a:r>
            <a:r>
              <a:rPr lang="en-US" altLang="zh-CN" smtClean="0">
                <a:ea typeface="宋体" charset="-122"/>
              </a:rPr>
              <a:t>3</a:t>
            </a:r>
            <a:r>
              <a:rPr lang="zh-CN" altLang="en-US" smtClean="0">
                <a:ea typeface="宋体" charset="-122"/>
              </a:rPr>
              <a:t>轮后</a:t>
            </a:r>
            <a:r>
              <a:rPr lang="en-US" altLang="zh-CN" smtClean="0">
                <a:ea typeface="宋体" charset="-122"/>
              </a:rPr>
              <a:t>")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println(arr.mkString(" "))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    */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}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  def insertSort(arr:Array[Int]): Unit =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for (i &lt;- 1 until arr.length ){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var insertVal = arr(i)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var insertIndex = i - 1 //</a:t>
            </a:r>
            <a:r>
              <a:rPr lang="zh-CN" altLang="en-US" smtClean="0">
                <a:ea typeface="宋体" charset="-122"/>
              </a:rPr>
              <a:t>是有序列表的最后的索引位置</a:t>
            </a:r>
          </a:p>
          <a:p>
            <a:pPr eaLnBrk="1" hangingPunct="1"/>
            <a:r>
              <a:rPr lang="zh-CN" altLang="en-US" smtClean="0">
                <a:ea typeface="宋体" charset="-122"/>
              </a:rPr>
              <a:t>      </a:t>
            </a:r>
            <a:r>
              <a:rPr lang="en-US" altLang="zh-CN" smtClean="0">
                <a:ea typeface="宋体" charset="-122"/>
              </a:rPr>
              <a:t>while (insertIndex &gt;= 0 &amp;&amp; insertVal &lt; arr(insertIndex))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  //</a:t>
            </a:r>
            <a:r>
              <a:rPr lang="zh-CN" altLang="en-US" smtClean="0">
                <a:ea typeface="宋体" charset="-122"/>
              </a:rPr>
              <a:t>没有找到位置</a:t>
            </a:r>
          </a:p>
          <a:p>
            <a:pPr eaLnBrk="1" hangingPunct="1"/>
            <a:r>
              <a:rPr lang="zh-CN" altLang="en-US" smtClean="0">
                <a:ea typeface="宋体" charset="-122"/>
              </a:rPr>
              <a:t>        </a:t>
            </a:r>
            <a:r>
              <a:rPr lang="en-US" altLang="zh-CN" smtClean="0">
                <a:ea typeface="宋体" charset="-122"/>
              </a:rPr>
              <a:t>arr(insertIndex + 1) = arr(insertIndex)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  insertIndex -= 1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}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      //</a:t>
            </a:r>
            <a:r>
              <a:rPr lang="zh-CN" altLang="en-US" smtClean="0">
                <a:ea typeface="宋体" charset="-122"/>
              </a:rPr>
              <a:t>退出循环后，就找到位置了，应当是 </a:t>
            </a:r>
            <a:r>
              <a:rPr lang="en-US" altLang="zh-CN" smtClean="0">
                <a:ea typeface="宋体" charset="-122"/>
              </a:rPr>
              <a:t>insertIndex + 1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arr(insertIndex + 1) = insertVal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//      println(s"</a:t>
            </a:r>
            <a:r>
              <a:rPr lang="zh-CN" altLang="en-US" smtClean="0">
                <a:ea typeface="宋体" charset="-122"/>
              </a:rPr>
              <a:t>第</a:t>
            </a:r>
            <a:r>
              <a:rPr lang="en-US" altLang="zh-CN" smtClean="0">
                <a:ea typeface="宋体" charset="-122"/>
              </a:rPr>
              <a:t>${i}</a:t>
            </a:r>
            <a:r>
              <a:rPr lang="zh-CN" altLang="en-US" smtClean="0">
                <a:ea typeface="宋体" charset="-122"/>
              </a:rPr>
              <a:t>轮后</a:t>
            </a:r>
            <a:r>
              <a:rPr lang="en-US" altLang="zh-CN" smtClean="0">
                <a:ea typeface="宋体" charset="-122"/>
              </a:rPr>
              <a:t>")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//      println(arr.mkString(" "))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}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}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}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//</a:t>
            </a:r>
            <a:r>
              <a:rPr lang="zh-CN" altLang="en-US" smtClean="0">
                <a:ea typeface="宋体" charset="-122"/>
              </a:rPr>
              <a:t>最新代码结束</a:t>
            </a:r>
            <a:endParaRPr lang="en-US" altLang="zh-CN" smtClean="0">
              <a:ea typeface="宋体" charset="-122"/>
            </a:endParaRP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package com.atguigu.temp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object InsertSort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def main(args: Array[String]): Unit =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//</a:t>
            </a:r>
            <a:r>
              <a:rPr lang="zh-CN" altLang="en-US" smtClean="0">
                <a:ea typeface="宋体" charset="-122"/>
              </a:rPr>
              <a:t>授课使用 </a:t>
            </a:r>
            <a:r>
              <a:rPr lang="en-US" altLang="zh-CN" smtClean="0">
                <a:ea typeface="宋体" charset="-122"/>
              </a:rPr>
              <a:t>size=4 </a:t>
            </a:r>
            <a:r>
              <a:rPr lang="zh-CN" altLang="en-US" smtClean="0">
                <a:ea typeface="宋体" charset="-122"/>
              </a:rPr>
              <a:t>、</a:t>
            </a:r>
            <a:r>
              <a:rPr lang="en-US" altLang="zh-CN" smtClean="0">
                <a:ea typeface="宋体" charset="-122"/>
              </a:rPr>
              <a:t>5 </a:t>
            </a:r>
            <a:r>
              <a:rPr lang="zh-CN" altLang="en-US" smtClean="0">
                <a:ea typeface="宋体" charset="-122"/>
              </a:rPr>
              <a:t>即可</a:t>
            </a:r>
          </a:p>
          <a:p>
            <a:pPr eaLnBrk="1" hangingPunct="1"/>
            <a:r>
              <a:rPr lang="zh-CN" altLang="en-US" smtClean="0">
                <a:ea typeface="宋体" charset="-122"/>
              </a:rPr>
              <a:t>    </a:t>
            </a:r>
            <a:r>
              <a:rPr lang="en-US" altLang="zh-CN" smtClean="0">
                <a:ea typeface="宋体" charset="-122"/>
              </a:rPr>
              <a:t>//val arr = Array(10, 34, 100, 80)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val arr = Array(10, 34, -1, 100, 80)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    //</a:t>
            </a:r>
            <a:r>
              <a:rPr lang="zh-CN" altLang="en-US" smtClean="0">
                <a:ea typeface="宋体" charset="-122"/>
              </a:rPr>
              <a:t>测试使用 数组大小为 </a:t>
            </a:r>
            <a:r>
              <a:rPr lang="en-US" altLang="zh-CN" smtClean="0">
                <a:ea typeface="宋体" charset="-122"/>
              </a:rPr>
              <a:t>80000</a:t>
            </a:r>
            <a:r>
              <a:rPr lang="zh-CN" altLang="en-US" smtClean="0">
                <a:ea typeface="宋体" charset="-122"/>
              </a:rPr>
              <a:t>的，进行时间的比较</a:t>
            </a:r>
            <a:r>
              <a:rPr lang="en-US" altLang="zh-CN" smtClean="0">
                <a:ea typeface="宋体" charset="-122"/>
              </a:rPr>
              <a:t>.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println("</a:t>
            </a:r>
            <a:r>
              <a:rPr lang="zh-CN" altLang="en-US" smtClean="0">
                <a:ea typeface="宋体" charset="-122"/>
              </a:rPr>
              <a:t>排序前</a:t>
            </a:r>
            <a:r>
              <a:rPr lang="en-US" altLang="zh-CN" smtClean="0">
                <a:ea typeface="宋体" charset="-122"/>
              </a:rPr>
              <a:t>..")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println(arr.mkString(" "))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insertSort(arr)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println("</a:t>
            </a:r>
            <a:r>
              <a:rPr lang="zh-CN" altLang="en-US" smtClean="0">
                <a:ea typeface="宋体" charset="-122"/>
              </a:rPr>
              <a:t>排序后</a:t>
            </a:r>
            <a:r>
              <a:rPr lang="en-US" altLang="zh-CN" smtClean="0">
                <a:ea typeface="宋体" charset="-122"/>
              </a:rPr>
              <a:t>..")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println(arr.mkString(" "))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}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  //</a:t>
            </a:r>
            <a:r>
              <a:rPr lang="zh-CN" altLang="en-US" smtClean="0">
                <a:ea typeface="宋体" charset="-122"/>
              </a:rPr>
              <a:t>从大到小进行排序</a:t>
            </a:r>
          </a:p>
          <a:p>
            <a:pPr eaLnBrk="1" hangingPunct="1"/>
            <a:r>
              <a:rPr lang="zh-CN" altLang="en-US" smtClean="0">
                <a:ea typeface="宋体" charset="-122"/>
              </a:rPr>
              <a:t>  </a:t>
            </a:r>
            <a:r>
              <a:rPr lang="en-US" altLang="zh-CN" smtClean="0">
                <a:ea typeface="宋体" charset="-122"/>
              </a:rPr>
              <a:t>def insertSort(arr: Array[Int]): Unit =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for (i &lt;- 1 until arr.length)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var insertVal = arr(i)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var insertIndex = i - 1 //</a:t>
            </a:r>
            <a:r>
              <a:rPr lang="zh-CN" altLang="en-US" smtClean="0">
                <a:ea typeface="宋体" charset="-122"/>
              </a:rPr>
              <a:t>从这个认为的有序数组的后面开始找位置</a:t>
            </a:r>
          </a:p>
          <a:p>
            <a:pPr eaLnBrk="1" hangingPunct="1"/>
            <a:endParaRPr lang="zh-CN" altLang="en-US" smtClean="0">
              <a:ea typeface="宋体" charset="-122"/>
            </a:endParaRPr>
          </a:p>
          <a:p>
            <a:pPr eaLnBrk="1" hangingPunct="1"/>
            <a:r>
              <a:rPr lang="zh-CN" altLang="en-US" smtClean="0">
                <a:ea typeface="宋体" charset="-122"/>
              </a:rPr>
              <a:t>      </a:t>
            </a:r>
            <a:r>
              <a:rPr lang="en-US" altLang="zh-CN" smtClean="0">
                <a:ea typeface="宋体" charset="-122"/>
              </a:rPr>
              <a:t>while (insertIndex &gt;= 0 &amp;&amp; arr(insertIndex) &lt; insertVal)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  //</a:t>
            </a:r>
            <a:r>
              <a:rPr lang="zh-CN" altLang="en-US" smtClean="0">
                <a:ea typeface="宋体" charset="-122"/>
              </a:rPr>
              <a:t>后移一下</a:t>
            </a:r>
          </a:p>
          <a:p>
            <a:pPr eaLnBrk="1" hangingPunct="1"/>
            <a:r>
              <a:rPr lang="zh-CN" altLang="en-US" smtClean="0">
                <a:ea typeface="宋体" charset="-122"/>
              </a:rPr>
              <a:t>        </a:t>
            </a:r>
            <a:r>
              <a:rPr lang="en-US" altLang="zh-CN" smtClean="0">
                <a:ea typeface="宋体" charset="-122"/>
              </a:rPr>
              <a:t>arr(insertIndex + 1) = arr(insertIndex)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  insertIndex -= 1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}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//</a:t>
            </a:r>
            <a:r>
              <a:rPr lang="zh-CN" altLang="en-US" smtClean="0">
                <a:ea typeface="宋体" charset="-122"/>
              </a:rPr>
              <a:t>找到位置了</a:t>
            </a:r>
            <a:r>
              <a:rPr lang="en-US" altLang="zh-CN" smtClean="0">
                <a:ea typeface="宋体" charset="-122"/>
              </a:rPr>
              <a:t>, </a:t>
            </a:r>
            <a:r>
              <a:rPr lang="zh-CN" altLang="en-US" smtClean="0">
                <a:ea typeface="宋体" charset="-122"/>
              </a:rPr>
              <a:t>插入</a:t>
            </a:r>
            <a:r>
              <a:rPr lang="en-US" altLang="zh-CN" smtClean="0">
                <a:ea typeface="宋体" charset="-122"/>
              </a:rPr>
              <a:t>,</a:t>
            </a:r>
            <a:r>
              <a:rPr lang="zh-CN" altLang="en-US" smtClean="0">
                <a:ea typeface="宋体" charset="-122"/>
              </a:rPr>
              <a:t>位置</a:t>
            </a:r>
          </a:p>
          <a:p>
            <a:pPr eaLnBrk="1" hangingPunct="1"/>
            <a:r>
              <a:rPr lang="zh-CN" altLang="en-US" smtClean="0">
                <a:ea typeface="宋体" charset="-122"/>
              </a:rPr>
              <a:t>      </a:t>
            </a:r>
            <a:r>
              <a:rPr lang="en-US" altLang="zh-CN" smtClean="0">
                <a:ea typeface="宋体" charset="-122"/>
              </a:rPr>
              <a:t>arr(insertIndex + 1) = insertVal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//printf("</a:t>
            </a:r>
            <a:r>
              <a:rPr lang="zh-CN" altLang="en-US" smtClean="0">
                <a:ea typeface="宋体" charset="-122"/>
              </a:rPr>
              <a:t>第</a:t>
            </a:r>
            <a:r>
              <a:rPr lang="en-US" altLang="zh-CN" smtClean="0">
                <a:ea typeface="宋体" charset="-122"/>
              </a:rPr>
              <a:t>%d</a:t>
            </a:r>
            <a:r>
              <a:rPr lang="zh-CN" altLang="en-US" smtClean="0">
                <a:ea typeface="宋体" charset="-122"/>
              </a:rPr>
              <a:t>次大循环排序结果 </a:t>
            </a:r>
            <a:r>
              <a:rPr lang="en-US" altLang="zh-CN" smtClean="0">
                <a:ea typeface="宋体" charset="-122"/>
              </a:rPr>
              <a:t>\n", i, arr.mkString(" "))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println(s"</a:t>
            </a:r>
            <a:r>
              <a:rPr lang="zh-CN" altLang="en-US" smtClean="0">
                <a:ea typeface="宋体" charset="-122"/>
              </a:rPr>
              <a:t>第</a:t>
            </a:r>
            <a:r>
              <a:rPr lang="en-US" altLang="zh-CN" smtClean="0">
                <a:ea typeface="宋体" charset="-122"/>
              </a:rPr>
              <a:t>${i}</a:t>
            </a:r>
            <a:r>
              <a:rPr lang="zh-CN" altLang="en-US" smtClean="0">
                <a:ea typeface="宋体" charset="-122"/>
              </a:rPr>
              <a:t>次大循环排序结果 </a:t>
            </a:r>
            <a:r>
              <a:rPr lang="en-US" altLang="zh-CN" smtClean="0">
                <a:ea typeface="宋体" charset="-122"/>
              </a:rPr>
              <a:t>", arr.mkString(" "))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}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}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}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//go</a:t>
            </a:r>
            <a:r>
              <a:rPr lang="zh-CN" altLang="en-US" smtClean="0">
                <a:ea typeface="宋体" charset="-122"/>
              </a:rPr>
              <a:t>：</a:t>
            </a:r>
            <a:endParaRPr lang="en-US" altLang="zh-CN" smtClean="0">
              <a:ea typeface="宋体" charset="-122"/>
            </a:endParaRP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package main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import (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	"fmt"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	_ "math/rand"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	"time"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)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func InsertSort(arr *[5]int) {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	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	for i := 1; i &lt; len(arr); i++ {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		insertVal := arr[i]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		insertIndex := i - 1 //</a:t>
            </a:r>
            <a:r>
              <a:rPr lang="zh-CN" altLang="en-US" smtClean="0">
                <a:ea typeface="宋体" charset="-122"/>
              </a:rPr>
              <a:t>从这个认为的有序数组的后面开始找位置</a:t>
            </a:r>
          </a:p>
          <a:p>
            <a:pPr eaLnBrk="1" hangingPunct="1"/>
            <a:r>
              <a:rPr lang="zh-CN" altLang="en-US" smtClean="0">
                <a:ea typeface="宋体" charset="-122"/>
              </a:rPr>
              <a:t>		</a:t>
            </a:r>
            <a:r>
              <a:rPr lang="en-US" altLang="zh-CN" smtClean="0">
                <a:ea typeface="宋体" charset="-122"/>
              </a:rPr>
              <a:t>for insertIndex &gt;= 0 &amp;&amp; arr[insertIndex] &lt; insertVal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			//</a:t>
            </a:r>
            <a:r>
              <a:rPr lang="zh-CN" altLang="en-US" smtClean="0">
                <a:ea typeface="宋体" charset="-122"/>
              </a:rPr>
              <a:t>后移一下</a:t>
            </a:r>
          </a:p>
          <a:p>
            <a:pPr eaLnBrk="1" hangingPunct="1"/>
            <a:r>
              <a:rPr lang="zh-CN" altLang="en-US" smtClean="0">
                <a:ea typeface="宋体" charset="-122"/>
              </a:rPr>
              <a:t>			</a:t>
            </a:r>
            <a:r>
              <a:rPr lang="en-US" altLang="zh-CN" smtClean="0">
                <a:ea typeface="宋体" charset="-122"/>
              </a:rPr>
              <a:t>arr[insertIndex + 1] = arr[insertIndex]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			insertIndex--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		}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		//</a:t>
            </a:r>
            <a:r>
              <a:rPr lang="zh-CN" altLang="en-US" smtClean="0">
                <a:ea typeface="宋体" charset="-122"/>
              </a:rPr>
              <a:t>找到位置了</a:t>
            </a:r>
            <a:r>
              <a:rPr lang="en-US" altLang="zh-CN" smtClean="0">
                <a:ea typeface="宋体" charset="-122"/>
              </a:rPr>
              <a:t>, </a:t>
            </a:r>
            <a:r>
              <a:rPr lang="zh-CN" altLang="en-US" smtClean="0">
                <a:ea typeface="宋体" charset="-122"/>
              </a:rPr>
              <a:t>插入</a:t>
            </a:r>
            <a:r>
              <a:rPr lang="en-US" altLang="zh-CN" smtClean="0">
                <a:ea typeface="宋体" charset="-122"/>
              </a:rPr>
              <a:t>,</a:t>
            </a:r>
            <a:r>
              <a:rPr lang="zh-CN" altLang="en-US" smtClean="0">
                <a:ea typeface="宋体" charset="-122"/>
              </a:rPr>
              <a:t>位置</a:t>
            </a:r>
          </a:p>
          <a:p>
            <a:pPr eaLnBrk="1" hangingPunct="1"/>
            <a:r>
              <a:rPr lang="zh-CN" altLang="en-US" smtClean="0">
                <a:ea typeface="宋体" charset="-122"/>
              </a:rPr>
              <a:t>		</a:t>
            </a:r>
            <a:r>
              <a:rPr lang="en-US" altLang="zh-CN" smtClean="0">
                <a:ea typeface="宋体" charset="-122"/>
              </a:rPr>
              <a:t>arr[insertIndex + 1] = insertVal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		fmt.Printf("</a:t>
            </a:r>
            <a:r>
              <a:rPr lang="zh-CN" altLang="en-US" smtClean="0">
                <a:ea typeface="宋体" charset="-122"/>
              </a:rPr>
              <a:t>第</a:t>
            </a:r>
            <a:r>
              <a:rPr lang="en-US" altLang="zh-CN" smtClean="0">
                <a:ea typeface="宋体" charset="-122"/>
              </a:rPr>
              <a:t>%d</a:t>
            </a:r>
            <a:r>
              <a:rPr lang="zh-CN" altLang="en-US" smtClean="0">
                <a:ea typeface="宋体" charset="-122"/>
              </a:rPr>
              <a:t>次大循环排序结果 </a:t>
            </a:r>
            <a:r>
              <a:rPr lang="en-US" altLang="zh-CN" smtClean="0">
                <a:ea typeface="宋体" charset="-122"/>
              </a:rPr>
              <a:t>%v\n", i, (*arr))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	}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	// insertVal = arr[2]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	// insertIndex = 2 - 1 //</a:t>
            </a:r>
            <a:r>
              <a:rPr lang="zh-CN" altLang="en-US" smtClean="0">
                <a:ea typeface="宋体" charset="-122"/>
              </a:rPr>
              <a:t>从这个认为的有序数组的后面开始找位置</a:t>
            </a:r>
          </a:p>
          <a:p>
            <a:pPr eaLnBrk="1" hangingPunct="1"/>
            <a:r>
              <a:rPr lang="zh-CN" altLang="en-US" smtClean="0">
                <a:ea typeface="宋体" charset="-122"/>
              </a:rPr>
              <a:t>	</a:t>
            </a:r>
            <a:r>
              <a:rPr lang="en-US" altLang="zh-CN" smtClean="0">
                <a:ea typeface="宋体" charset="-122"/>
              </a:rPr>
              <a:t>// for insertIndex &gt;= 0 &amp;&amp; arr[insertIndex] &lt; insertVal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	// 	//</a:t>
            </a:r>
            <a:r>
              <a:rPr lang="zh-CN" altLang="en-US" smtClean="0">
                <a:ea typeface="宋体" charset="-122"/>
              </a:rPr>
              <a:t>后移一下</a:t>
            </a:r>
          </a:p>
          <a:p>
            <a:pPr eaLnBrk="1" hangingPunct="1"/>
            <a:r>
              <a:rPr lang="zh-CN" altLang="en-US" smtClean="0">
                <a:ea typeface="宋体" charset="-122"/>
              </a:rPr>
              <a:t>	</a:t>
            </a:r>
            <a:r>
              <a:rPr lang="en-US" altLang="zh-CN" smtClean="0">
                <a:ea typeface="宋体" charset="-122"/>
              </a:rPr>
              <a:t>// 	arr[insertIndex + 1] = arr[insertIndex]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	// 	insertIndex--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	// }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	// //</a:t>
            </a:r>
            <a:r>
              <a:rPr lang="zh-CN" altLang="en-US" smtClean="0">
                <a:ea typeface="宋体" charset="-122"/>
              </a:rPr>
              <a:t>找到位置了</a:t>
            </a:r>
            <a:r>
              <a:rPr lang="en-US" altLang="zh-CN" smtClean="0">
                <a:ea typeface="宋体" charset="-122"/>
              </a:rPr>
              <a:t>, </a:t>
            </a:r>
            <a:r>
              <a:rPr lang="zh-CN" altLang="en-US" smtClean="0">
                <a:ea typeface="宋体" charset="-122"/>
              </a:rPr>
              <a:t>插入</a:t>
            </a:r>
            <a:r>
              <a:rPr lang="en-US" altLang="zh-CN" smtClean="0">
                <a:ea typeface="宋体" charset="-122"/>
              </a:rPr>
              <a:t>,</a:t>
            </a:r>
            <a:r>
              <a:rPr lang="zh-CN" altLang="en-US" smtClean="0">
                <a:ea typeface="宋体" charset="-122"/>
              </a:rPr>
              <a:t>位置</a:t>
            </a:r>
          </a:p>
          <a:p>
            <a:pPr eaLnBrk="1" hangingPunct="1"/>
            <a:r>
              <a:rPr lang="zh-CN" altLang="en-US" smtClean="0">
                <a:ea typeface="宋体" charset="-122"/>
              </a:rPr>
              <a:t>	</a:t>
            </a:r>
            <a:r>
              <a:rPr lang="en-US" altLang="zh-CN" smtClean="0">
                <a:ea typeface="宋体" charset="-122"/>
              </a:rPr>
              <a:t>// arr[insertIndex + 1] = insertVal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	// fmt.Printf("</a:t>
            </a:r>
            <a:r>
              <a:rPr lang="zh-CN" altLang="en-US" smtClean="0">
                <a:ea typeface="宋体" charset="-122"/>
              </a:rPr>
              <a:t>第</a:t>
            </a:r>
            <a:r>
              <a:rPr lang="en-US" altLang="zh-CN" smtClean="0">
                <a:ea typeface="宋体" charset="-122"/>
              </a:rPr>
              <a:t>%d</a:t>
            </a:r>
            <a:r>
              <a:rPr lang="zh-CN" altLang="en-US" smtClean="0">
                <a:ea typeface="宋体" charset="-122"/>
              </a:rPr>
              <a:t>次大循环排序结果 </a:t>
            </a:r>
            <a:r>
              <a:rPr lang="en-US" altLang="zh-CN" smtClean="0">
                <a:ea typeface="宋体" charset="-122"/>
              </a:rPr>
              <a:t>%v\n", 2, (*arr))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	// insertVal = arr[3]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	// insertIndex = 3 - 1 //</a:t>
            </a:r>
            <a:r>
              <a:rPr lang="zh-CN" altLang="en-US" smtClean="0">
                <a:ea typeface="宋体" charset="-122"/>
              </a:rPr>
              <a:t>从这个认为的有序数组的后面开始找位置</a:t>
            </a:r>
          </a:p>
          <a:p>
            <a:pPr eaLnBrk="1" hangingPunct="1"/>
            <a:r>
              <a:rPr lang="zh-CN" altLang="en-US" smtClean="0">
                <a:ea typeface="宋体" charset="-122"/>
              </a:rPr>
              <a:t>	</a:t>
            </a:r>
            <a:r>
              <a:rPr lang="en-US" altLang="zh-CN" smtClean="0">
                <a:ea typeface="宋体" charset="-122"/>
              </a:rPr>
              <a:t>// for insertIndex &gt;= 0 &amp;&amp; arr[insertIndex] &lt; insertVal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	// 	//</a:t>
            </a:r>
            <a:r>
              <a:rPr lang="zh-CN" altLang="en-US" smtClean="0">
                <a:ea typeface="宋体" charset="-122"/>
              </a:rPr>
              <a:t>后移一下</a:t>
            </a:r>
          </a:p>
          <a:p>
            <a:pPr eaLnBrk="1" hangingPunct="1"/>
            <a:r>
              <a:rPr lang="zh-CN" altLang="en-US" smtClean="0">
                <a:ea typeface="宋体" charset="-122"/>
              </a:rPr>
              <a:t>	</a:t>
            </a:r>
            <a:r>
              <a:rPr lang="en-US" altLang="zh-CN" smtClean="0">
                <a:ea typeface="宋体" charset="-122"/>
              </a:rPr>
              <a:t>// 	arr[insertIndex + 1] = arr[insertIndex]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	// 	insertIndex--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	// }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	// //</a:t>
            </a:r>
            <a:r>
              <a:rPr lang="zh-CN" altLang="en-US" smtClean="0">
                <a:ea typeface="宋体" charset="-122"/>
              </a:rPr>
              <a:t>找到位置了</a:t>
            </a:r>
            <a:r>
              <a:rPr lang="en-US" altLang="zh-CN" smtClean="0">
                <a:ea typeface="宋体" charset="-122"/>
              </a:rPr>
              <a:t>, </a:t>
            </a:r>
            <a:r>
              <a:rPr lang="zh-CN" altLang="en-US" smtClean="0">
                <a:ea typeface="宋体" charset="-122"/>
              </a:rPr>
              <a:t>插入</a:t>
            </a:r>
            <a:r>
              <a:rPr lang="en-US" altLang="zh-CN" smtClean="0">
                <a:ea typeface="宋体" charset="-122"/>
              </a:rPr>
              <a:t>,</a:t>
            </a:r>
            <a:r>
              <a:rPr lang="zh-CN" altLang="en-US" smtClean="0">
                <a:ea typeface="宋体" charset="-122"/>
              </a:rPr>
              <a:t>位置</a:t>
            </a:r>
          </a:p>
          <a:p>
            <a:pPr eaLnBrk="1" hangingPunct="1"/>
            <a:r>
              <a:rPr lang="zh-CN" altLang="en-US" smtClean="0">
                <a:ea typeface="宋体" charset="-122"/>
              </a:rPr>
              <a:t>	</a:t>
            </a:r>
            <a:r>
              <a:rPr lang="en-US" altLang="zh-CN" smtClean="0">
                <a:ea typeface="宋体" charset="-122"/>
              </a:rPr>
              <a:t>// arr[insertIndex + 1] = insertVal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	// fmt.Printf("</a:t>
            </a:r>
            <a:r>
              <a:rPr lang="zh-CN" altLang="en-US" smtClean="0">
                <a:ea typeface="宋体" charset="-122"/>
              </a:rPr>
              <a:t>第</a:t>
            </a:r>
            <a:r>
              <a:rPr lang="en-US" altLang="zh-CN" smtClean="0">
                <a:ea typeface="宋体" charset="-122"/>
              </a:rPr>
              <a:t>%d</a:t>
            </a:r>
            <a:r>
              <a:rPr lang="zh-CN" altLang="en-US" smtClean="0">
                <a:ea typeface="宋体" charset="-122"/>
              </a:rPr>
              <a:t>次大循环排序结果 </a:t>
            </a:r>
            <a:r>
              <a:rPr lang="en-US" altLang="zh-CN" smtClean="0">
                <a:ea typeface="宋体" charset="-122"/>
              </a:rPr>
              <a:t>%v\n", 3, (*arr))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	// insertVal = arr[4]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	// insertIndex = 4 - 1 //</a:t>
            </a:r>
            <a:r>
              <a:rPr lang="zh-CN" altLang="en-US" smtClean="0">
                <a:ea typeface="宋体" charset="-122"/>
              </a:rPr>
              <a:t>从这个认为的有序数组的后面开始找位置</a:t>
            </a:r>
          </a:p>
          <a:p>
            <a:pPr eaLnBrk="1" hangingPunct="1"/>
            <a:r>
              <a:rPr lang="zh-CN" altLang="en-US" smtClean="0">
                <a:ea typeface="宋体" charset="-122"/>
              </a:rPr>
              <a:t>	</a:t>
            </a:r>
            <a:r>
              <a:rPr lang="en-US" altLang="zh-CN" smtClean="0">
                <a:ea typeface="宋体" charset="-122"/>
              </a:rPr>
              <a:t>// for insertIndex &gt;= 0 &amp;&amp; arr[insertIndex] &lt; insertVal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	// 	//</a:t>
            </a:r>
            <a:r>
              <a:rPr lang="zh-CN" altLang="en-US" smtClean="0">
                <a:ea typeface="宋体" charset="-122"/>
              </a:rPr>
              <a:t>后移一下</a:t>
            </a:r>
          </a:p>
          <a:p>
            <a:pPr eaLnBrk="1" hangingPunct="1"/>
            <a:r>
              <a:rPr lang="zh-CN" altLang="en-US" smtClean="0">
                <a:ea typeface="宋体" charset="-122"/>
              </a:rPr>
              <a:t>	</a:t>
            </a:r>
            <a:r>
              <a:rPr lang="en-US" altLang="zh-CN" smtClean="0">
                <a:ea typeface="宋体" charset="-122"/>
              </a:rPr>
              <a:t>// 	arr[insertIndex + 1] = arr[insertIndex]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	// 	insertIndex--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	// }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	// //</a:t>
            </a:r>
            <a:r>
              <a:rPr lang="zh-CN" altLang="en-US" smtClean="0">
                <a:ea typeface="宋体" charset="-122"/>
              </a:rPr>
              <a:t>找到位置了</a:t>
            </a:r>
            <a:r>
              <a:rPr lang="en-US" altLang="zh-CN" smtClean="0">
                <a:ea typeface="宋体" charset="-122"/>
              </a:rPr>
              <a:t>, </a:t>
            </a:r>
            <a:r>
              <a:rPr lang="zh-CN" altLang="en-US" smtClean="0">
                <a:ea typeface="宋体" charset="-122"/>
              </a:rPr>
              <a:t>插入</a:t>
            </a:r>
            <a:r>
              <a:rPr lang="en-US" altLang="zh-CN" smtClean="0">
                <a:ea typeface="宋体" charset="-122"/>
              </a:rPr>
              <a:t>,</a:t>
            </a:r>
            <a:r>
              <a:rPr lang="zh-CN" altLang="en-US" smtClean="0">
                <a:ea typeface="宋体" charset="-122"/>
              </a:rPr>
              <a:t>位置</a:t>
            </a:r>
          </a:p>
          <a:p>
            <a:pPr eaLnBrk="1" hangingPunct="1"/>
            <a:r>
              <a:rPr lang="zh-CN" altLang="en-US" smtClean="0">
                <a:ea typeface="宋体" charset="-122"/>
              </a:rPr>
              <a:t>	</a:t>
            </a:r>
            <a:r>
              <a:rPr lang="en-US" altLang="zh-CN" smtClean="0">
                <a:ea typeface="宋体" charset="-122"/>
              </a:rPr>
              <a:t>// arr[insertIndex + 1] = insertVal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	// fmt.Printf("</a:t>
            </a:r>
            <a:r>
              <a:rPr lang="zh-CN" altLang="en-US" smtClean="0">
                <a:ea typeface="宋体" charset="-122"/>
              </a:rPr>
              <a:t>第</a:t>
            </a:r>
            <a:r>
              <a:rPr lang="en-US" altLang="zh-CN" smtClean="0">
                <a:ea typeface="宋体" charset="-122"/>
              </a:rPr>
              <a:t>%d</a:t>
            </a:r>
            <a:r>
              <a:rPr lang="zh-CN" altLang="en-US" smtClean="0">
                <a:ea typeface="宋体" charset="-122"/>
              </a:rPr>
              <a:t>次大循环排序结果 </a:t>
            </a:r>
            <a:r>
              <a:rPr lang="en-US" altLang="zh-CN" smtClean="0">
                <a:ea typeface="宋体" charset="-122"/>
              </a:rPr>
              <a:t>%v\n", 4, (*arr))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}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//</a:t>
            </a:r>
            <a:r>
              <a:rPr lang="zh-CN" altLang="en-US" smtClean="0">
                <a:ea typeface="宋体" charset="-122"/>
              </a:rPr>
              <a:t>判断环形队列是否空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func main()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	//</a:t>
            </a:r>
            <a:r>
              <a:rPr lang="zh-CN" altLang="en-US" smtClean="0">
                <a:ea typeface="宋体" charset="-122"/>
              </a:rPr>
              <a:t>授课使用 </a:t>
            </a:r>
            <a:r>
              <a:rPr lang="en-US" altLang="zh-CN" smtClean="0">
                <a:ea typeface="宋体" charset="-122"/>
              </a:rPr>
              <a:t>[4]int </a:t>
            </a:r>
            <a:r>
              <a:rPr lang="zh-CN" altLang="en-US" smtClean="0">
                <a:ea typeface="宋体" charset="-122"/>
              </a:rPr>
              <a:t>和</a:t>
            </a:r>
            <a:r>
              <a:rPr lang="en-US" altLang="zh-CN" smtClean="0">
                <a:ea typeface="宋体" charset="-122"/>
              </a:rPr>
              <a:t>[5]int </a:t>
            </a:r>
            <a:r>
              <a:rPr lang="zh-CN" altLang="en-US" smtClean="0">
                <a:ea typeface="宋体" charset="-122"/>
              </a:rPr>
              <a:t>即可</a:t>
            </a:r>
          </a:p>
          <a:p>
            <a:pPr eaLnBrk="1" hangingPunct="1"/>
            <a:r>
              <a:rPr lang="zh-CN" altLang="en-US" smtClean="0">
                <a:ea typeface="宋体" charset="-122"/>
              </a:rPr>
              <a:t>	</a:t>
            </a:r>
            <a:r>
              <a:rPr lang="en-US" altLang="zh-CN" smtClean="0">
                <a:ea typeface="宋体" charset="-122"/>
              </a:rPr>
              <a:t>arr := [5]int{23, 0, 12, 56,  34}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	//arr := [6]int{10, 34, -1, 100, 80, 3}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	/*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	// //</a:t>
            </a:r>
            <a:r>
              <a:rPr lang="zh-CN" altLang="en-US" smtClean="0">
                <a:ea typeface="宋体" charset="-122"/>
              </a:rPr>
              <a:t>测试使用 </a:t>
            </a:r>
            <a:r>
              <a:rPr lang="en-US" altLang="zh-CN" smtClean="0">
                <a:ea typeface="宋体" charset="-122"/>
              </a:rPr>
              <a:t>[80000]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	var arr [80000] int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	//</a:t>
            </a:r>
            <a:r>
              <a:rPr lang="zh-CN" altLang="en-US" smtClean="0">
                <a:ea typeface="宋体" charset="-122"/>
              </a:rPr>
              <a:t>生成随机的</a:t>
            </a:r>
            <a:r>
              <a:rPr lang="en-US" altLang="zh-CN" smtClean="0">
                <a:ea typeface="宋体" charset="-122"/>
              </a:rPr>
              <a:t>20000</a:t>
            </a:r>
            <a:r>
              <a:rPr lang="zh-CN" altLang="en-US" smtClean="0">
                <a:ea typeface="宋体" charset="-122"/>
              </a:rPr>
              <a:t>个数进行排序</a:t>
            </a:r>
          </a:p>
          <a:p>
            <a:pPr eaLnBrk="1" hangingPunct="1"/>
            <a:r>
              <a:rPr lang="zh-CN" altLang="en-US" smtClean="0">
                <a:ea typeface="宋体" charset="-122"/>
              </a:rPr>
              <a:t>	</a:t>
            </a:r>
            <a:r>
              <a:rPr lang="en-US" altLang="zh-CN" smtClean="0">
                <a:ea typeface="宋体" charset="-122"/>
              </a:rPr>
              <a:t>for i := 0; i &lt; 80000; i++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		arr[i] = rand.Intn(3000000)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	}*/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	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	fmt.Println(arr)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	start := time.Now().Unix()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	InsertSort(&amp;arr)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	end := time.Now().Unix()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	fmt.Printf("</a:t>
            </a:r>
            <a:r>
              <a:rPr lang="zh-CN" altLang="en-US" smtClean="0">
                <a:ea typeface="宋体" charset="-122"/>
              </a:rPr>
              <a:t>耗时</a:t>
            </a:r>
            <a:r>
              <a:rPr lang="en-US" altLang="zh-CN" smtClean="0">
                <a:ea typeface="宋体" charset="-122"/>
              </a:rPr>
              <a:t>= %d </a:t>
            </a:r>
            <a:r>
              <a:rPr lang="zh-CN" altLang="en-US" smtClean="0">
                <a:ea typeface="宋体" charset="-122"/>
              </a:rPr>
              <a:t>秒</a:t>
            </a:r>
            <a:r>
              <a:rPr lang="en-US" altLang="zh-CN" smtClean="0">
                <a:ea typeface="宋体" charset="-122"/>
              </a:rPr>
              <a:t>", end - start)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	fmt.Println("main</a:t>
            </a:r>
            <a:r>
              <a:rPr lang="zh-CN" altLang="en-US" smtClean="0">
                <a:ea typeface="宋体" charset="-122"/>
              </a:rPr>
              <a:t>函数中</a:t>
            </a:r>
            <a:r>
              <a:rPr lang="en-US" altLang="zh-CN" smtClean="0">
                <a:ea typeface="宋体" charset="-122"/>
              </a:rPr>
              <a:t>...")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	fmt.Println(arr)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}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640B4E-3909-4A33-A460-3E537D343403}" type="slidenum">
              <a:rPr lang="zh-CN" altLang="en-US" smtClean="0"/>
              <a:pPr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26401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517525" y="685800"/>
            <a:ext cx="58229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mtClean="0">
                <a:ea typeface="宋体" charset="-122"/>
              </a:rPr>
              <a:t>--</a:t>
            </a:r>
            <a:r>
              <a:rPr lang="zh-CN" altLang="en-US" smtClean="0">
                <a:ea typeface="宋体" charset="-122"/>
              </a:rPr>
              <a:t>参考文档 丢手帕问题</a:t>
            </a:r>
            <a:r>
              <a:rPr lang="en-US" altLang="zh-CN" smtClean="0">
                <a:ea typeface="宋体" charset="-122"/>
              </a:rPr>
              <a:t>.doc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640B4E-3909-4A33-A460-3E537D343403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264014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517525" y="685800"/>
            <a:ext cx="58229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altLang="zh-CN" smtClean="0">
              <a:ea typeface="宋体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640B4E-3909-4A33-A460-3E537D343403}" type="slidenum">
              <a:rPr lang="zh-CN" altLang="en-US" smtClean="0"/>
              <a:pPr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264014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517525" y="685800"/>
            <a:ext cx="58229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altLang="zh-CN" smtClean="0">
              <a:ea typeface="宋体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640B4E-3909-4A33-A460-3E537D343403}" type="slidenum">
              <a:rPr lang="zh-CN" altLang="en-US" smtClean="0"/>
              <a:pPr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264014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517525" y="685800"/>
            <a:ext cx="58229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spcBef>
                <a:spcPct val="0"/>
              </a:spcBef>
              <a:buFont typeface="Wingdings" pitchFamily="2" charset="2"/>
              <a:buChar char="Ø"/>
            </a:pPr>
            <a:r>
              <a:rPr kumimoji="1" lang="zh-CN" altLang="en-US" b="1" smtClean="0">
                <a:latin typeface="+mn-ea"/>
              </a:rPr>
              <a:t>说明</a:t>
            </a:r>
            <a:r>
              <a:rPr kumimoji="1" lang="en-US" altLang="zh-CN" b="1" smtClean="0">
                <a:latin typeface="+mn-ea"/>
              </a:rPr>
              <a:t>[</a:t>
            </a:r>
            <a:r>
              <a:rPr kumimoji="1" lang="zh-CN" altLang="en-US" b="1" smtClean="0">
                <a:latin typeface="+mn-ea"/>
              </a:rPr>
              <a:t>验证分析</a:t>
            </a:r>
            <a:r>
              <a:rPr kumimoji="1" lang="en-US" altLang="zh-CN" b="1" smtClean="0">
                <a:latin typeface="+mn-ea"/>
              </a:rPr>
              <a:t>]:</a:t>
            </a:r>
          </a:p>
          <a:p>
            <a:pPr marL="457200" indent="-457200">
              <a:spcBef>
                <a:spcPct val="0"/>
              </a:spcBef>
              <a:buAutoNum type="arabicParenR"/>
            </a:pPr>
            <a:r>
              <a:rPr kumimoji="1" lang="zh-CN" altLang="en-US" b="1" smtClean="0">
                <a:latin typeface="+mn-ea"/>
              </a:rPr>
              <a:t>如果取消左右递归，结果是  </a:t>
            </a:r>
            <a:r>
              <a:rPr lang="en-US" altLang="zh-CN" b="1" smtClean="0"/>
              <a:t>-9 -567 0 23 78 70</a:t>
            </a:r>
          </a:p>
          <a:p>
            <a:pPr marL="457200" indent="-457200">
              <a:spcBef>
                <a:spcPct val="0"/>
              </a:spcBef>
              <a:buAutoNum type="arabicParenR"/>
            </a:pPr>
            <a:r>
              <a:rPr lang="zh-CN" altLang="en-US" b="1" smtClean="0"/>
              <a:t>如果取消右递归</a:t>
            </a:r>
            <a:r>
              <a:rPr lang="en-US" altLang="zh-CN" b="1" smtClean="0"/>
              <a:t>,</a:t>
            </a:r>
            <a:r>
              <a:rPr lang="zh-CN" altLang="en-US" b="1" smtClean="0"/>
              <a:t>结果是  </a:t>
            </a:r>
            <a:r>
              <a:rPr lang="en-US" altLang="zh-CN" b="1" smtClean="0"/>
              <a:t>-567 -9 0 23 78 70</a:t>
            </a:r>
          </a:p>
          <a:p>
            <a:pPr marL="457200" indent="-457200">
              <a:spcBef>
                <a:spcPct val="0"/>
              </a:spcBef>
              <a:buFontTx/>
              <a:buAutoNum type="arabicParenR"/>
            </a:pPr>
            <a:r>
              <a:rPr lang="zh-CN" altLang="en-US" b="1" smtClean="0"/>
              <a:t>如果取消左递归</a:t>
            </a:r>
            <a:r>
              <a:rPr lang="en-US" altLang="zh-CN" b="1" smtClean="0"/>
              <a:t>,</a:t>
            </a:r>
            <a:r>
              <a:rPr lang="zh-CN" altLang="en-US" b="1" smtClean="0"/>
              <a:t>结果是  </a:t>
            </a:r>
            <a:r>
              <a:rPr lang="en-US" altLang="zh-CN" b="1" smtClean="0"/>
              <a:t>-9 -567 0 23 70 78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zh-CN" altLang="en-US" smtClean="0">
                <a:ea typeface="宋体" charset="-122"/>
              </a:rPr>
              <a:t>代码如下：</a:t>
            </a:r>
            <a:endParaRPr lang="en-US" altLang="zh-CN" smtClean="0">
              <a:ea typeface="宋体" charset="-122"/>
            </a:endParaRP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package com.atguigu.temp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import util.control.Breaks._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object QuickSort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def main(args: Array[String]): Unit =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//</a:t>
            </a:r>
            <a:r>
              <a:rPr lang="zh-CN" altLang="en-US" smtClean="0">
                <a:ea typeface="宋体" charset="-122"/>
              </a:rPr>
              <a:t>授课使用</a:t>
            </a:r>
          </a:p>
          <a:p>
            <a:pPr eaLnBrk="1" hangingPunct="1"/>
            <a:r>
              <a:rPr lang="zh-CN" altLang="en-US" smtClean="0">
                <a:ea typeface="宋体" charset="-122"/>
              </a:rPr>
              <a:t>    </a:t>
            </a:r>
            <a:r>
              <a:rPr lang="en-US" altLang="zh-CN" smtClean="0">
                <a:ea typeface="宋体" charset="-122"/>
              </a:rPr>
              <a:t>val arr = Array(-9,78,0,23,-567,70)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println("</a:t>
            </a:r>
            <a:r>
              <a:rPr lang="zh-CN" altLang="en-US" smtClean="0">
                <a:ea typeface="宋体" charset="-122"/>
              </a:rPr>
              <a:t>排序前</a:t>
            </a:r>
            <a:r>
              <a:rPr lang="en-US" altLang="zh-CN" smtClean="0">
                <a:ea typeface="宋体" charset="-122"/>
              </a:rPr>
              <a:t>----")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println("arr=" + arr.mkString(" "))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quickSort(0,arr.length-1,arr)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println("</a:t>
            </a:r>
            <a:r>
              <a:rPr lang="zh-CN" altLang="en-US" smtClean="0">
                <a:ea typeface="宋体" charset="-122"/>
              </a:rPr>
              <a:t>排序后</a:t>
            </a:r>
            <a:r>
              <a:rPr lang="en-US" altLang="zh-CN" smtClean="0">
                <a:ea typeface="宋体" charset="-122"/>
              </a:rPr>
              <a:t>----")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println("arr=" + arr.mkString(" "))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  }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  def quickSort(left: Int, right: Int, arr: Array[Int]): Unit =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var l = left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var r = right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var pivot = arr((left + right) / 2)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var temp = 0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breakable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//while </a:t>
            </a:r>
            <a:r>
              <a:rPr lang="zh-CN" altLang="en-US" smtClean="0">
                <a:ea typeface="宋体" charset="-122"/>
              </a:rPr>
              <a:t>循环的目的是让 比</a:t>
            </a:r>
            <a:r>
              <a:rPr lang="en-US" altLang="zh-CN" smtClean="0">
                <a:ea typeface="宋体" charset="-122"/>
              </a:rPr>
              <a:t>pivot</a:t>
            </a:r>
            <a:r>
              <a:rPr lang="zh-CN" altLang="en-US" smtClean="0">
                <a:ea typeface="宋体" charset="-122"/>
              </a:rPr>
              <a:t>小的放到 左边</a:t>
            </a:r>
          </a:p>
          <a:p>
            <a:pPr eaLnBrk="1" hangingPunct="1"/>
            <a:r>
              <a:rPr lang="zh-CN" altLang="en-US" smtClean="0">
                <a:ea typeface="宋体" charset="-122"/>
              </a:rPr>
              <a:t>      </a:t>
            </a:r>
            <a:r>
              <a:rPr lang="en-US" altLang="zh-CN" smtClean="0">
                <a:ea typeface="宋体" charset="-122"/>
              </a:rPr>
              <a:t>//</a:t>
            </a:r>
            <a:r>
              <a:rPr lang="zh-CN" altLang="en-US" smtClean="0">
                <a:ea typeface="宋体" charset="-122"/>
              </a:rPr>
              <a:t>将比</a:t>
            </a:r>
            <a:r>
              <a:rPr lang="en-US" altLang="zh-CN" smtClean="0">
                <a:ea typeface="宋体" charset="-122"/>
              </a:rPr>
              <a:t>pivot</a:t>
            </a:r>
            <a:r>
              <a:rPr lang="zh-CN" altLang="en-US" smtClean="0">
                <a:ea typeface="宋体" charset="-122"/>
              </a:rPr>
              <a:t>大的放到右边</a:t>
            </a:r>
          </a:p>
          <a:p>
            <a:pPr eaLnBrk="1" hangingPunct="1"/>
            <a:r>
              <a:rPr lang="zh-CN" altLang="en-US" smtClean="0">
                <a:ea typeface="宋体" charset="-122"/>
              </a:rPr>
              <a:t>      </a:t>
            </a:r>
            <a:r>
              <a:rPr lang="en-US" altLang="zh-CN" smtClean="0">
                <a:ea typeface="宋体" charset="-122"/>
              </a:rPr>
              <a:t>while (l &lt; r)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  //</a:t>
            </a:r>
            <a:r>
              <a:rPr lang="zh-CN" altLang="en-US" smtClean="0">
                <a:ea typeface="宋体" charset="-122"/>
              </a:rPr>
              <a:t>在</a:t>
            </a:r>
            <a:r>
              <a:rPr lang="en-US" altLang="zh-CN" smtClean="0">
                <a:ea typeface="宋体" charset="-122"/>
              </a:rPr>
              <a:t>pivot</a:t>
            </a:r>
            <a:r>
              <a:rPr lang="zh-CN" altLang="en-US" smtClean="0">
                <a:ea typeface="宋体" charset="-122"/>
              </a:rPr>
              <a:t>的左边直到找到一个大于等于</a:t>
            </a:r>
            <a:r>
              <a:rPr lang="en-US" altLang="zh-CN" smtClean="0">
                <a:ea typeface="宋体" charset="-122"/>
              </a:rPr>
              <a:t>pivot</a:t>
            </a:r>
            <a:r>
              <a:rPr lang="zh-CN" altLang="en-US" smtClean="0">
                <a:ea typeface="宋体" charset="-122"/>
              </a:rPr>
              <a:t>的数，才退出</a:t>
            </a:r>
          </a:p>
          <a:p>
            <a:pPr eaLnBrk="1" hangingPunct="1"/>
            <a:r>
              <a:rPr lang="zh-CN" altLang="en-US" smtClean="0">
                <a:ea typeface="宋体" charset="-122"/>
              </a:rPr>
              <a:t>        </a:t>
            </a:r>
            <a:r>
              <a:rPr lang="en-US" altLang="zh-CN" smtClean="0">
                <a:ea typeface="宋体" charset="-122"/>
              </a:rPr>
              <a:t>while (arr(l) &lt; pivot)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    l += 1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  }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  //</a:t>
            </a:r>
            <a:r>
              <a:rPr lang="zh-CN" altLang="en-US" smtClean="0">
                <a:ea typeface="宋体" charset="-122"/>
              </a:rPr>
              <a:t>在</a:t>
            </a:r>
            <a:r>
              <a:rPr lang="en-US" altLang="zh-CN" smtClean="0">
                <a:ea typeface="宋体" charset="-122"/>
              </a:rPr>
              <a:t>pivot</a:t>
            </a:r>
            <a:r>
              <a:rPr lang="zh-CN" altLang="en-US" smtClean="0">
                <a:ea typeface="宋体" charset="-122"/>
              </a:rPr>
              <a:t>的左边直到找到一个小于等于</a:t>
            </a:r>
            <a:r>
              <a:rPr lang="en-US" altLang="zh-CN" smtClean="0">
                <a:ea typeface="宋体" charset="-122"/>
              </a:rPr>
              <a:t>pivot</a:t>
            </a:r>
            <a:r>
              <a:rPr lang="zh-CN" altLang="en-US" smtClean="0">
                <a:ea typeface="宋体" charset="-122"/>
              </a:rPr>
              <a:t>的数，才退出</a:t>
            </a:r>
          </a:p>
          <a:p>
            <a:pPr eaLnBrk="1" hangingPunct="1"/>
            <a:r>
              <a:rPr lang="zh-CN" altLang="en-US" smtClean="0">
                <a:ea typeface="宋体" charset="-122"/>
              </a:rPr>
              <a:t>        </a:t>
            </a:r>
            <a:r>
              <a:rPr lang="en-US" altLang="zh-CN" smtClean="0">
                <a:ea typeface="宋体" charset="-122"/>
              </a:rPr>
              <a:t>while (arr(r) &gt; pivot)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    r -= 1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  }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  //</a:t>
            </a:r>
            <a:r>
              <a:rPr lang="zh-CN" altLang="en-US" smtClean="0">
                <a:ea typeface="宋体" charset="-122"/>
              </a:rPr>
              <a:t>如果 </a:t>
            </a:r>
            <a:r>
              <a:rPr lang="en-US" altLang="zh-CN" smtClean="0">
                <a:ea typeface="宋体" charset="-122"/>
              </a:rPr>
              <a:t>l&gt;=r </a:t>
            </a:r>
            <a:r>
              <a:rPr lang="zh-CN" altLang="en-US" smtClean="0">
                <a:ea typeface="宋体" charset="-122"/>
              </a:rPr>
              <a:t>说明</a:t>
            </a:r>
            <a:r>
              <a:rPr lang="en-US" altLang="zh-CN" smtClean="0">
                <a:ea typeface="宋体" charset="-122"/>
              </a:rPr>
              <a:t>pivot </a:t>
            </a:r>
            <a:r>
              <a:rPr lang="zh-CN" altLang="en-US" smtClean="0">
                <a:ea typeface="宋体" charset="-122"/>
              </a:rPr>
              <a:t>的左右两边的值已经按照 左边全是</a:t>
            </a:r>
          </a:p>
          <a:p>
            <a:pPr eaLnBrk="1" hangingPunct="1"/>
            <a:r>
              <a:rPr lang="zh-CN" altLang="en-US" smtClean="0">
                <a:ea typeface="宋体" charset="-122"/>
              </a:rPr>
              <a:t>        </a:t>
            </a:r>
            <a:r>
              <a:rPr lang="en-US" altLang="zh-CN" smtClean="0">
                <a:ea typeface="宋体" charset="-122"/>
              </a:rPr>
              <a:t>//</a:t>
            </a:r>
            <a:r>
              <a:rPr lang="zh-CN" altLang="en-US" smtClean="0">
                <a:ea typeface="宋体" charset="-122"/>
              </a:rPr>
              <a:t>小于等于</a:t>
            </a:r>
            <a:r>
              <a:rPr lang="en-US" altLang="zh-CN" smtClean="0">
                <a:ea typeface="宋体" charset="-122"/>
              </a:rPr>
              <a:t>pivot</a:t>
            </a:r>
            <a:r>
              <a:rPr lang="zh-CN" altLang="en-US" smtClean="0">
                <a:ea typeface="宋体" charset="-122"/>
              </a:rPr>
              <a:t>的值，右边全是大于等于</a:t>
            </a:r>
            <a:r>
              <a:rPr lang="en-US" altLang="zh-CN" smtClean="0">
                <a:ea typeface="宋体" charset="-122"/>
              </a:rPr>
              <a:t>pivot</a:t>
            </a:r>
            <a:r>
              <a:rPr lang="zh-CN" altLang="en-US" smtClean="0">
                <a:ea typeface="宋体" charset="-122"/>
              </a:rPr>
              <a:t>的值</a:t>
            </a:r>
          </a:p>
          <a:p>
            <a:pPr eaLnBrk="1" hangingPunct="1"/>
            <a:r>
              <a:rPr lang="zh-CN" altLang="en-US" smtClean="0">
                <a:ea typeface="宋体" charset="-122"/>
              </a:rPr>
              <a:t>        </a:t>
            </a:r>
            <a:r>
              <a:rPr lang="en-US" altLang="zh-CN" smtClean="0">
                <a:ea typeface="宋体" charset="-122"/>
              </a:rPr>
              <a:t>if (l &gt;= r)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    break()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  }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        //</a:t>
            </a:r>
            <a:r>
              <a:rPr lang="zh-CN" altLang="en-US" smtClean="0">
                <a:ea typeface="宋体" charset="-122"/>
              </a:rPr>
              <a:t>交换</a:t>
            </a:r>
          </a:p>
          <a:p>
            <a:pPr eaLnBrk="1" hangingPunct="1"/>
            <a:r>
              <a:rPr lang="zh-CN" altLang="en-US" smtClean="0">
                <a:ea typeface="宋体" charset="-122"/>
              </a:rPr>
              <a:t>        </a:t>
            </a:r>
            <a:r>
              <a:rPr lang="en-US" altLang="zh-CN" smtClean="0">
                <a:ea typeface="宋体" charset="-122"/>
              </a:rPr>
              <a:t>var temp = arr(l)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  arr(l) = arr(r)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  arr(r) = temp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        //</a:t>
            </a:r>
            <a:r>
              <a:rPr lang="zh-CN" altLang="en-US" smtClean="0">
                <a:ea typeface="宋体" charset="-122"/>
              </a:rPr>
              <a:t>如果交换后，发现这个值和</a:t>
            </a:r>
            <a:r>
              <a:rPr lang="en-US" altLang="zh-CN" smtClean="0">
                <a:ea typeface="宋体" charset="-122"/>
              </a:rPr>
              <a:t>pivot</a:t>
            </a:r>
            <a:r>
              <a:rPr lang="zh-CN" altLang="en-US" smtClean="0">
                <a:ea typeface="宋体" charset="-122"/>
              </a:rPr>
              <a:t>相等，可以</a:t>
            </a:r>
            <a:r>
              <a:rPr lang="en-US" altLang="zh-CN" smtClean="0">
                <a:ea typeface="宋体" charset="-122"/>
              </a:rPr>
              <a:t>r--,</a:t>
            </a:r>
            <a:r>
              <a:rPr lang="zh-CN" altLang="en-US" smtClean="0">
                <a:ea typeface="宋体" charset="-122"/>
              </a:rPr>
              <a:t>前移一步</a:t>
            </a:r>
          </a:p>
          <a:p>
            <a:pPr eaLnBrk="1" hangingPunct="1"/>
            <a:r>
              <a:rPr lang="zh-CN" altLang="en-US" smtClean="0">
                <a:ea typeface="宋体" charset="-122"/>
              </a:rPr>
              <a:t>        </a:t>
            </a:r>
            <a:r>
              <a:rPr lang="en-US" altLang="zh-CN" smtClean="0">
                <a:ea typeface="宋体" charset="-122"/>
              </a:rPr>
              <a:t>//</a:t>
            </a:r>
            <a:r>
              <a:rPr lang="zh-CN" altLang="en-US" smtClean="0">
                <a:ea typeface="宋体" charset="-122"/>
              </a:rPr>
              <a:t>提高效率</a:t>
            </a:r>
          </a:p>
          <a:p>
            <a:pPr eaLnBrk="1" hangingPunct="1"/>
            <a:r>
              <a:rPr lang="zh-CN" altLang="en-US" smtClean="0">
                <a:ea typeface="宋体" charset="-122"/>
              </a:rPr>
              <a:t>        </a:t>
            </a:r>
            <a:r>
              <a:rPr lang="en-US" altLang="zh-CN" smtClean="0">
                <a:ea typeface="宋体" charset="-122"/>
              </a:rPr>
              <a:t>if (arr(l) == pivot)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    r -= 1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  }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  //</a:t>
            </a:r>
            <a:r>
              <a:rPr lang="zh-CN" altLang="en-US" smtClean="0">
                <a:ea typeface="宋体" charset="-122"/>
              </a:rPr>
              <a:t>如果交换后，发现这个值和</a:t>
            </a:r>
            <a:r>
              <a:rPr lang="en-US" altLang="zh-CN" smtClean="0">
                <a:ea typeface="宋体" charset="-122"/>
              </a:rPr>
              <a:t>pivot</a:t>
            </a:r>
            <a:r>
              <a:rPr lang="zh-CN" altLang="en-US" smtClean="0">
                <a:ea typeface="宋体" charset="-122"/>
              </a:rPr>
              <a:t>相等，可以</a:t>
            </a:r>
            <a:r>
              <a:rPr lang="en-US" altLang="zh-CN" smtClean="0">
                <a:ea typeface="宋体" charset="-122"/>
              </a:rPr>
              <a:t>l--,</a:t>
            </a:r>
            <a:r>
              <a:rPr lang="zh-CN" altLang="en-US" smtClean="0">
                <a:ea typeface="宋体" charset="-122"/>
              </a:rPr>
              <a:t>后移一步</a:t>
            </a:r>
          </a:p>
          <a:p>
            <a:pPr eaLnBrk="1" hangingPunct="1"/>
            <a:r>
              <a:rPr lang="zh-CN" altLang="en-US" smtClean="0">
                <a:ea typeface="宋体" charset="-122"/>
              </a:rPr>
              <a:t>        </a:t>
            </a:r>
            <a:r>
              <a:rPr lang="en-US" altLang="zh-CN" smtClean="0">
                <a:ea typeface="宋体" charset="-122"/>
              </a:rPr>
              <a:t>//</a:t>
            </a:r>
            <a:r>
              <a:rPr lang="zh-CN" altLang="en-US" smtClean="0">
                <a:ea typeface="宋体" charset="-122"/>
              </a:rPr>
              <a:t>提高效率</a:t>
            </a:r>
          </a:p>
          <a:p>
            <a:pPr eaLnBrk="1" hangingPunct="1"/>
            <a:r>
              <a:rPr lang="zh-CN" altLang="en-US" smtClean="0">
                <a:ea typeface="宋体" charset="-122"/>
              </a:rPr>
              <a:t>        </a:t>
            </a:r>
            <a:r>
              <a:rPr lang="en-US" altLang="zh-CN" smtClean="0">
                <a:ea typeface="宋体" charset="-122"/>
              </a:rPr>
              <a:t>if ((arr(r)) == pivot)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    l += 1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  }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}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}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//</a:t>
            </a:r>
            <a:r>
              <a:rPr lang="zh-CN" altLang="en-US" smtClean="0">
                <a:ea typeface="宋体" charset="-122"/>
              </a:rPr>
              <a:t>如果 </a:t>
            </a:r>
            <a:r>
              <a:rPr lang="en-US" altLang="zh-CN" smtClean="0">
                <a:ea typeface="宋体" charset="-122"/>
              </a:rPr>
              <a:t>l==r </a:t>
            </a:r>
            <a:r>
              <a:rPr lang="zh-CN" altLang="en-US" smtClean="0">
                <a:ea typeface="宋体" charset="-122"/>
              </a:rPr>
              <a:t>还可以让 </a:t>
            </a:r>
            <a:r>
              <a:rPr lang="en-US" altLang="zh-CN" smtClean="0">
                <a:ea typeface="宋体" charset="-122"/>
              </a:rPr>
              <a:t>l++</a:t>
            </a:r>
            <a:r>
              <a:rPr lang="zh-CN" altLang="en-US" smtClean="0">
                <a:ea typeface="宋体" charset="-122"/>
              </a:rPr>
              <a:t>， </a:t>
            </a:r>
            <a:r>
              <a:rPr lang="en-US" altLang="zh-CN" smtClean="0">
                <a:ea typeface="宋体" charset="-122"/>
              </a:rPr>
              <a:t>r--</a:t>
            </a:r>
            <a:r>
              <a:rPr lang="zh-CN" altLang="en-US" smtClean="0">
                <a:ea typeface="宋体" charset="-122"/>
              </a:rPr>
              <a:t>下</a:t>
            </a:r>
            <a:r>
              <a:rPr lang="en-US" altLang="zh-CN" smtClean="0">
                <a:ea typeface="宋体" charset="-122"/>
              </a:rPr>
              <a:t>.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if (l == r)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l += 1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r -= 1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}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//</a:t>
            </a:r>
            <a:r>
              <a:rPr lang="zh-CN" altLang="en-US" smtClean="0">
                <a:ea typeface="宋体" charset="-122"/>
              </a:rPr>
              <a:t>向左递归</a:t>
            </a:r>
          </a:p>
          <a:p>
            <a:pPr eaLnBrk="1" hangingPunct="1"/>
            <a:r>
              <a:rPr lang="zh-CN" altLang="en-US" smtClean="0">
                <a:ea typeface="宋体" charset="-122"/>
              </a:rPr>
              <a:t>    </a:t>
            </a:r>
            <a:r>
              <a:rPr lang="en-US" altLang="zh-CN" smtClean="0">
                <a:ea typeface="宋体" charset="-122"/>
              </a:rPr>
              <a:t>if (left &lt; r)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quickSort(left, r, arr)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}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//</a:t>
            </a:r>
            <a:r>
              <a:rPr lang="zh-CN" altLang="en-US" smtClean="0">
                <a:ea typeface="宋体" charset="-122"/>
              </a:rPr>
              <a:t>向右递归</a:t>
            </a:r>
          </a:p>
          <a:p>
            <a:pPr eaLnBrk="1" hangingPunct="1"/>
            <a:r>
              <a:rPr lang="zh-CN" altLang="en-US" smtClean="0">
                <a:ea typeface="宋体" charset="-122"/>
              </a:rPr>
              <a:t>    </a:t>
            </a:r>
            <a:r>
              <a:rPr lang="en-US" altLang="zh-CN" smtClean="0">
                <a:ea typeface="宋体" charset="-122"/>
              </a:rPr>
              <a:t>if (right &gt; l)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quickSort(l, right, arr)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}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} 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}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640B4E-3909-4A33-A460-3E537D343403}" type="slidenum">
              <a:rPr lang="zh-CN" altLang="en-US" smtClean="0"/>
              <a:pPr/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264014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517525" y="685800"/>
            <a:ext cx="58229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spcBef>
                <a:spcPct val="0"/>
              </a:spcBef>
              <a:buFont typeface="Wingdings" pitchFamily="2" charset="2"/>
              <a:buNone/>
            </a:pPr>
            <a:endParaRPr lang="en-US" altLang="zh-CN" smtClean="0">
              <a:ea typeface="宋体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640B4E-3909-4A33-A460-3E537D343403}" type="slidenum">
              <a:rPr lang="zh-CN" altLang="en-US" smtClean="0"/>
              <a:pPr/>
              <a:t>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264014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517525" y="685800"/>
            <a:ext cx="58229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spcBef>
                <a:spcPct val="0"/>
              </a:spcBef>
              <a:buFont typeface="Wingdings" pitchFamily="2" charset="2"/>
              <a:buNone/>
            </a:pPr>
            <a:endParaRPr lang="en-US" altLang="zh-CN" smtClean="0">
              <a:ea typeface="宋体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640B4E-3909-4A33-A460-3E537D343403}" type="slidenum">
              <a:rPr lang="zh-CN" altLang="en-US" smtClean="0"/>
              <a:pPr/>
              <a:t>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264014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517525" y="685800"/>
            <a:ext cx="58229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spcBef>
                <a:spcPct val="0"/>
              </a:spcBef>
              <a:buFont typeface="Wingdings" pitchFamily="2" charset="2"/>
              <a:buNone/>
            </a:pPr>
            <a:endParaRPr lang="en-US" altLang="zh-CN" smtClean="0">
              <a:ea typeface="宋体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640B4E-3909-4A33-A460-3E537D343403}" type="slidenum">
              <a:rPr lang="zh-CN" altLang="en-US" smtClean="0"/>
              <a:pPr/>
              <a:t>56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264014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517525" y="685800"/>
            <a:ext cx="58229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spcBef>
                <a:spcPct val="0"/>
              </a:spcBef>
              <a:buFont typeface="Wingdings" pitchFamily="2" charset="2"/>
              <a:buNone/>
            </a:pPr>
            <a:r>
              <a:rPr lang="en-US" altLang="zh-CN" smtClean="0">
                <a:ea typeface="宋体" charset="-122"/>
              </a:rPr>
              <a:t>//</a:t>
            </a:r>
            <a:r>
              <a:rPr lang="zh-CN" altLang="en-US" smtClean="0">
                <a:ea typeface="宋体" charset="-122"/>
              </a:rPr>
              <a:t>源代码</a:t>
            </a:r>
            <a:endParaRPr lang="en-US" altLang="zh-CN" smtClean="0">
              <a:ea typeface="宋体" charset="-122"/>
            </a:endParaRPr>
          </a:p>
          <a:p>
            <a:pPr marL="0" indent="0">
              <a:spcBef>
                <a:spcPct val="0"/>
              </a:spcBef>
              <a:buFont typeface="Wingdings" pitchFamily="2" charset="2"/>
              <a:buNone/>
            </a:pPr>
            <a:endParaRPr lang="en-US" altLang="zh-CN" smtClean="0">
              <a:ea typeface="宋体" charset="-122"/>
            </a:endParaRPr>
          </a:p>
          <a:p>
            <a:pPr marL="0" indent="0">
              <a:spcBef>
                <a:spcPct val="0"/>
              </a:spcBef>
              <a:buFont typeface="Wingdings" pitchFamily="2" charset="2"/>
              <a:buNone/>
            </a:pPr>
            <a:endParaRPr lang="en-US" altLang="zh-CN" smtClean="0">
              <a:ea typeface="宋体" charset="-122"/>
            </a:endParaRPr>
          </a:p>
          <a:p>
            <a:pPr marL="0" indent="0">
              <a:spcBef>
                <a:spcPct val="0"/>
              </a:spcBef>
              <a:buFont typeface="Wingdings" pitchFamily="2" charset="2"/>
              <a:buNone/>
            </a:pPr>
            <a:r>
              <a:rPr lang="en-US" altLang="zh-CN" smtClean="0">
                <a:ea typeface="宋体" charset="-122"/>
              </a:rPr>
              <a:t>package com.atguigu.temp</a:t>
            </a:r>
          </a:p>
          <a:p>
            <a:pPr marL="0" indent="0">
              <a:spcBef>
                <a:spcPct val="0"/>
              </a:spcBef>
              <a:buFont typeface="Wingdings" pitchFamily="2" charset="2"/>
              <a:buNone/>
            </a:pPr>
            <a:endParaRPr lang="en-US" altLang="zh-CN" smtClean="0">
              <a:ea typeface="宋体" charset="-122"/>
            </a:endParaRPr>
          </a:p>
          <a:p>
            <a:pPr marL="0" indent="0">
              <a:spcBef>
                <a:spcPct val="0"/>
              </a:spcBef>
              <a:buFont typeface="Wingdings" pitchFamily="2" charset="2"/>
              <a:buNone/>
            </a:pPr>
            <a:r>
              <a:rPr lang="en-US" altLang="zh-CN" smtClean="0">
                <a:ea typeface="宋体" charset="-122"/>
              </a:rPr>
              <a:t>import java.text.SimpleDateFormat</a:t>
            </a:r>
          </a:p>
          <a:p>
            <a:pPr marL="0" indent="0">
              <a:spcBef>
                <a:spcPct val="0"/>
              </a:spcBef>
              <a:buFont typeface="Wingdings" pitchFamily="2" charset="2"/>
              <a:buNone/>
            </a:pPr>
            <a:r>
              <a:rPr lang="en-US" altLang="zh-CN" smtClean="0">
                <a:ea typeface="宋体" charset="-122"/>
              </a:rPr>
              <a:t>import java.util.Date</a:t>
            </a:r>
          </a:p>
          <a:p>
            <a:pPr marL="0" indent="0">
              <a:spcBef>
                <a:spcPct val="0"/>
              </a:spcBef>
              <a:buFont typeface="Wingdings" pitchFamily="2" charset="2"/>
              <a:buNone/>
            </a:pPr>
            <a:endParaRPr lang="en-US" altLang="zh-CN" smtClean="0">
              <a:ea typeface="宋体" charset="-122"/>
            </a:endParaRPr>
          </a:p>
          <a:p>
            <a:pPr marL="0" indent="0">
              <a:spcBef>
                <a:spcPct val="0"/>
              </a:spcBef>
              <a:buFont typeface="Wingdings" pitchFamily="2" charset="2"/>
              <a:buNone/>
            </a:pPr>
            <a:r>
              <a:rPr lang="en-US" altLang="zh-CN" smtClean="0">
                <a:ea typeface="宋体" charset="-122"/>
              </a:rPr>
              <a:t>object MergeSortTest {</a:t>
            </a:r>
          </a:p>
          <a:p>
            <a:pPr marL="0" indent="0">
              <a:spcBef>
                <a:spcPct val="0"/>
              </a:spcBef>
              <a:buFont typeface="Wingdings" pitchFamily="2" charset="2"/>
              <a:buNone/>
            </a:pPr>
            <a:r>
              <a:rPr lang="en-US" altLang="zh-CN" smtClean="0">
                <a:ea typeface="宋体" charset="-122"/>
              </a:rPr>
              <a:t>  def main(args: Array[String]): Unit = {</a:t>
            </a:r>
          </a:p>
          <a:p>
            <a:pPr marL="0" indent="0">
              <a:spcBef>
                <a:spcPct val="0"/>
              </a:spcBef>
              <a:buFont typeface="Wingdings" pitchFamily="2" charset="2"/>
              <a:buNone/>
            </a:pPr>
            <a:endParaRPr lang="en-US" altLang="zh-CN" smtClean="0">
              <a:ea typeface="宋体" charset="-122"/>
            </a:endParaRPr>
          </a:p>
          <a:p>
            <a:pPr marL="0" indent="0">
              <a:spcBef>
                <a:spcPct val="0"/>
              </a:spcBef>
              <a:buFont typeface="Wingdings" pitchFamily="2" charset="2"/>
              <a:buNone/>
            </a:pPr>
            <a:r>
              <a:rPr lang="en-US" altLang="zh-CN" smtClean="0">
                <a:ea typeface="宋体" charset="-122"/>
              </a:rPr>
              <a:t>    //val arr = Array(9,8,7,6,5,4,3,2,1)</a:t>
            </a:r>
          </a:p>
          <a:p>
            <a:pPr marL="0" indent="0">
              <a:spcBef>
                <a:spcPct val="0"/>
              </a:spcBef>
              <a:buFont typeface="Wingdings" pitchFamily="2" charset="2"/>
              <a:buNone/>
            </a:pPr>
            <a:r>
              <a:rPr lang="en-US" altLang="zh-CN" smtClean="0">
                <a:ea typeface="宋体" charset="-122"/>
              </a:rPr>
              <a:t>    val random = new util.Random</a:t>
            </a:r>
          </a:p>
          <a:p>
            <a:pPr marL="0" indent="0">
              <a:spcBef>
                <a:spcPct val="0"/>
              </a:spcBef>
              <a:buFont typeface="Wingdings" pitchFamily="2" charset="2"/>
              <a:buNone/>
            </a:pPr>
            <a:r>
              <a:rPr lang="en-US" altLang="zh-CN" smtClean="0">
                <a:ea typeface="宋体" charset="-122"/>
              </a:rPr>
              <a:t>    val arr = new Array[Int](8) //</a:t>
            </a:r>
            <a:r>
              <a:rPr lang="zh-CN" altLang="en-US" smtClean="0">
                <a:ea typeface="宋体" charset="-122"/>
              </a:rPr>
              <a:t>实测</a:t>
            </a:r>
            <a:r>
              <a:rPr lang="en-US" altLang="zh-CN" smtClean="0">
                <a:ea typeface="宋体" charset="-122"/>
              </a:rPr>
              <a:t>800w</a:t>
            </a:r>
            <a:r>
              <a:rPr lang="zh-CN" altLang="en-US" smtClean="0">
                <a:ea typeface="宋体" charset="-122"/>
              </a:rPr>
              <a:t>的记录，很快就排序完成</a:t>
            </a:r>
          </a:p>
          <a:p>
            <a:pPr marL="0" indent="0">
              <a:spcBef>
                <a:spcPct val="0"/>
              </a:spcBef>
              <a:buFont typeface="Wingdings" pitchFamily="2" charset="2"/>
              <a:buNone/>
            </a:pPr>
            <a:r>
              <a:rPr lang="zh-CN" altLang="en-US" smtClean="0">
                <a:ea typeface="宋体" charset="-122"/>
              </a:rPr>
              <a:t>    </a:t>
            </a:r>
            <a:r>
              <a:rPr lang="en-US" altLang="zh-CN" smtClean="0">
                <a:ea typeface="宋体" charset="-122"/>
              </a:rPr>
              <a:t>for (i &lt;- 0 until 8) {</a:t>
            </a:r>
          </a:p>
          <a:p>
            <a:pPr marL="0" indent="0">
              <a:spcBef>
                <a:spcPct val="0"/>
              </a:spcBef>
              <a:buFont typeface="Wingdings" pitchFamily="2" charset="2"/>
              <a:buNone/>
            </a:pPr>
            <a:r>
              <a:rPr lang="en-US" altLang="zh-CN" smtClean="0">
                <a:ea typeface="宋体" charset="-122"/>
              </a:rPr>
              <a:t>      arr(i) = random.nextInt(8888888)</a:t>
            </a:r>
          </a:p>
          <a:p>
            <a:pPr marL="0" indent="0">
              <a:spcBef>
                <a:spcPct val="0"/>
              </a:spcBef>
              <a:buFont typeface="Wingdings" pitchFamily="2" charset="2"/>
              <a:buNone/>
            </a:pPr>
            <a:r>
              <a:rPr lang="en-US" altLang="zh-CN" smtClean="0">
                <a:ea typeface="宋体" charset="-122"/>
              </a:rPr>
              <a:t>    }</a:t>
            </a:r>
          </a:p>
          <a:p>
            <a:pPr marL="0" indent="0">
              <a:spcBef>
                <a:spcPct val="0"/>
              </a:spcBef>
              <a:buFont typeface="Wingdings" pitchFamily="2" charset="2"/>
              <a:buNone/>
            </a:pPr>
            <a:r>
              <a:rPr lang="en-US" altLang="zh-CN" smtClean="0">
                <a:ea typeface="宋体" charset="-122"/>
              </a:rPr>
              <a:t>    val temp = new Array[Int](arr.length)//</a:t>
            </a:r>
            <a:r>
              <a:rPr lang="zh-CN" altLang="en-US" smtClean="0">
                <a:ea typeface="宋体" charset="-122"/>
              </a:rPr>
              <a:t>在排序前，先建好一个长度等于原数组长度的临时数组，避免递归中频繁开辟空间</a:t>
            </a:r>
          </a:p>
          <a:p>
            <a:pPr marL="0" indent="0">
              <a:spcBef>
                <a:spcPct val="0"/>
              </a:spcBef>
              <a:buFont typeface="Wingdings" pitchFamily="2" charset="2"/>
              <a:buNone/>
            </a:pPr>
            <a:r>
              <a:rPr lang="zh-CN" altLang="en-US" smtClean="0">
                <a:ea typeface="宋体" charset="-122"/>
              </a:rPr>
              <a:t>    </a:t>
            </a:r>
            <a:r>
              <a:rPr lang="en-US" altLang="zh-CN" smtClean="0">
                <a:ea typeface="宋体" charset="-122"/>
              </a:rPr>
              <a:t>val now: Date = new Date()</a:t>
            </a:r>
          </a:p>
          <a:p>
            <a:pPr marL="0" indent="0">
              <a:spcBef>
                <a:spcPct val="0"/>
              </a:spcBef>
              <a:buFont typeface="Wingdings" pitchFamily="2" charset="2"/>
              <a:buNone/>
            </a:pPr>
            <a:r>
              <a:rPr lang="en-US" altLang="zh-CN" smtClean="0">
                <a:ea typeface="宋体" charset="-122"/>
              </a:rPr>
              <a:t>    val dateFormat: SimpleDateFormat =</a:t>
            </a:r>
          </a:p>
          <a:p>
            <a:pPr marL="0" indent="0">
              <a:spcBef>
                <a:spcPct val="0"/>
              </a:spcBef>
              <a:buFont typeface="Wingdings" pitchFamily="2" charset="2"/>
              <a:buNone/>
            </a:pPr>
            <a:r>
              <a:rPr lang="en-US" altLang="zh-CN" smtClean="0">
                <a:ea typeface="宋体" charset="-122"/>
              </a:rPr>
              <a:t>      new SimpleDateFormat("yyyy-MM-dd HH:mm:ss")</a:t>
            </a:r>
          </a:p>
          <a:p>
            <a:pPr marL="0" indent="0">
              <a:spcBef>
                <a:spcPct val="0"/>
              </a:spcBef>
              <a:buFont typeface="Wingdings" pitchFamily="2" charset="2"/>
              <a:buNone/>
            </a:pPr>
            <a:r>
              <a:rPr lang="en-US" altLang="zh-CN" smtClean="0">
                <a:ea typeface="宋体" charset="-122"/>
              </a:rPr>
              <a:t>    val date = dateFormat.format(now)</a:t>
            </a:r>
          </a:p>
          <a:p>
            <a:pPr marL="0" indent="0">
              <a:spcBef>
                <a:spcPct val="0"/>
              </a:spcBef>
              <a:buFont typeface="Wingdings" pitchFamily="2" charset="2"/>
              <a:buNone/>
            </a:pPr>
            <a:r>
              <a:rPr lang="en-US" altLang="zh-CN" smtClean="0">
                <a:ea typeface="宋体" charset="-122"/>
              </a:rPr>
              <a:t>    println("</a:t>
            </a:r>
            <a:r>
              <a:rPr lang="zh-CN" altLang="en-US" smtClean="0">
                <a:ea typeface="宋体" charset="-122"/>
              </a:rPr>
              <a:t>执行前的时间</a:t>
            </a:r>
            <a:r>
              <a:rPr lang="en-US" altLang="zh-CN" smtClean="0">
                <a:ea typeface="宋体" charset="-122"/>
              </a:rPr>
              <a:t>date=" + date) //</a:t>
            </a:r>
            <a:r>
              <a:rPr lang="zh-CN" altLang="en-US" smtClean="0">
                <a:ea typeface="宋体" charset="-122"/>
              </a:rPr>
              <a:t>输出时间</a:t>
            </a:r>
          </a:p>
          <a:p>
            <a:pPr marL="0" indent="0">
              <a:spcBef>
                <a:spcPct val="0"/>
              </a:spcBef>
              <a:buFont typeface="Wingdings" pitchFamily="2" charset="2"/>
              <a:buNone/>
            </a:pPr>
            <a:r>
              <a:rPr lang="zh-CN" altLang="en-US" smtClean="0">
                <a:ea typeface="宋体" charset="-122"/>
              </a:rPr>
              <a:t>    </a:t>
            </a:r>
            <a:r>
              <a:rPr lang="en-US" altLang="zh-CN" smtClean="0">
                <a:ea typeface="宋体" charset="-122"/>
              </a:rPr>
              <a:t>mergeSort(arr,0,arr.length-1,temp)</a:t>
            </a:r>
          </a:p>
          <a:p>
            <a:pPr marL="0" indent="0">
              <a:spcBef>
                <a:spcPct val="0"/>
              </a:spcBef>
              <a:buFont typeface="Wingdings" pitchFamily="2" charset="2"/>
              <a:buNone/>
            </a:pPr>
            <a:endParaRPr lang="en-US" altLang="zh-CN" smtClean="0">
              <a:ea typeface="宋体" charset="-122"/>
            </a:endParaRPr>
          </a:p>
          <a:p>
            <a:pPr marL="0" indent="0">
              <a:spcBef>
                <a:spcPct val="0"/>
              </a:spcBef>
              <a:buFont typeface="Wingdings" pitchFamily="2" charset="2"/>
              <a:buNone/>
            </a:pPr>
            <a:r>
              <a:rPr lang="en-US" altLang="zh-CN" smtClean="0">
                <a:ea typeface="宋体" charset="-122"/>
              </a:rPr>
              <a:t>    val now2: Date = new Date()</a:t>
            </a:r>
          </a:p>
          <a:p>
            <a:pPr marL="0" indent="0">
              <a:spcBef>
                <a:spcPct val="0"/>
              </a:spcBef>
              <a:buFont typeface="Wingdings" pitchFamily="2" charset="2"/>
              <a:buNone/>
            </a:pPr>
            <a:endParaRPr lang="en-US" altLang="zh-CN" smtClean="0">
              <a:ea typeface="宋体" charset="-122"/>
            </a:endParaRPr>
          </a:p>
          <a:p>
            <a:pPr marL="0" indent="0">
              <a:spcBef>
                <a:spcPct val="0"/>
              </a:spcBef>
              <a:buFont typeface="Wingdings" pitchFamily="2" charset="2"/>
              <a:buNone/>
            </a:pPr>
            <a:r>
              <a:rPr lang="en-US" altLang="zh-CN" smtClean="0">
                <a:ea typeface="宋体" charset="-122"/>
              </a:rPr>
              <a:t>    val date2 = dateFormat.format(now2)</a:t>
            </a:r>
          </a:p>
          <a:p>
            <a:pPr marL="0" indent="0">
              <a:spcBef>
                <a:spcPct val="0"/>
              </a:spcBef>
              <a:buFont typeface="Wingdings" pitchFamily="2" charset="2"/>
              <a:buNone/>
            </a:pPr>
            <a:r>
              <a:rPr lang="en-US" altLang="zh-CN" smtClean="0">
                <a:ea typeface="宋体" charset="-122"/>
              </a:rPr>
              <a:t>    println("</a:t>
            </a:r>
            <a:r>
              <a:rPr lang="zh-CN" altLang="en-US" smtClean="0">
                <a:ea typeface="宋体" charset="-122"/>
              </a:rPr>
              <a:t>执行完毕的时间</a:t>
            </a:r>
            <a:r>
              <a:rPr lang="en-US" altLang="zh-CN" smtClean="0">
                <a:ea typeface="宋体" charset="-122"/>
              </a:rPr>
              <a:t>date2=" + date2) //</a:t>
            </a:r>
            <a:r>
              <a:rPr lang="zh-CN" altLang="en-US" smtClean="0">
                <a:ea typeface="宋体" charset="-122"/>
              </a:rPr>
              <a:t>输出时间</a:t>
            </a:r>
          </a:p>
          <a:p>
            <a:pPr marL="0" indent="0">
              <a:spcBef>
                <a:spcPct val="0"/>
              </a:spcBef>
              <a:buFont typeface="Wingdings" pitchFamily="2" charset="2"/>
              <a:buNone/>
            </a:pPr>
            <a:r>
              <a:rPr lang="zh-CN" altLang="en-US" smtClean="0">
                <a:ea typeface="宋体" charset="-122"/>
              </a:rPr>
              <a:t>   </a:t>
            </a:r>
            <a:r>
              <a:rPr lang="en-US" altLang="zh-CN" smtClean="0">
                <a:ea typeface="宋体" charset="-122"/>
              </a:rPr>
              <a:t>println("arr=" + arr.mkString(" "))</a:t>
            </a:r>
          </a:p>
          <a:p>
            <a:pPr marL="0" indent="0">
              <a:spcBef>
                <a:spcPct val="0"/>
              </a:spcBef>
              <a:buFont typeface="Wingdings" pitchFamily="2" charset="2"/>
              <a:buNone/>
            </a:pPr>
            <a:endParaRPr lang="en-US" altLang="zh-CN" smtClean="0">
              <a:ea typeface="宋体" charset="-122"/>
            </a:endParaRPr>
          </a:p>
          <a:p>
            <a:pPr marL="0" indent="0">
              <a:spcBef>
                <a:spcPct val="0"/>
              </a:spcBef>
              <a:buFont typeface="Wingdings" pitchFamily="2" charset="2"/>
              <a:buNone/>
            </a:pPr>
            <a:r>
              <a:rPr lang="en-US" altLang="zh-CN" smtClean="0">
                <a:ea typeface="宋体" charset="-122"/>
              </a:rPr>
              <a:t>  }</a:t>
            </a:r>
          </a:p>
          <a:p>
            <a:pPr marL="0" indent="0">
              <a:spcBef>
                <a:spcPct val="0"/>
              </a:spcBef>
              <a:buFont typeface="Wingdings" pitchFamily="2" charset="2"/>
              <a:buNone/>
            </a:pPr>
            <a:endParaRPr lang="en-US" altLang="zh-CN" smtClean="0">
              <a:ea typeface="宋体" charset="-122"/>
            </a:endParaRPr>
          </a:p>
          <a:p>
            <a:pPr marL="0" indent="0">
              <a:spcBef>
                <a:spcPct val="0"/>
              </a:spcBef>
              <a:buFont typeface="Wingdings" pitchFamily="2" charset="2"/>
              <a:buNone/>
            </a:pPr>
            <a:endParaRPr lang="en-US" altLang="zh-CN" smtClean="0">
              <a:ea typeface="宋体" charset="-122"/>
            </a:endParaRPr>
          </a:p>
          <a:p>
            <a:pPr marL="0" indent="0">
              <a:spcBef>
                <a:spcPct val="0"/>
              </a:spcBef>
              <a:buFont typeface="Wingdings" pitchFamily="2" charset="2"/>
              <a:buNone/>
            </a:pPr>
            <a:r>
              <a:rPr lang="en-US" altLang="zh-CN" smtClean="0">
                <a:ea typeface="宋体" charset="-122"/>
              </a:rPr>
              <a:t>  def mergeSort(arr: Array[Int],left:Int,right :Int,temp:Array[Int]): Unit = {</a:t>
            </a:r>
          </a:p>
          <a:p>
            <a:pPr marL="0" indent="0">
              <a:spcBef>
                <a:spcPct val="0"/>
              </a:spcBef>
              <a:buFont typeface="Wingdings" pitchFamily="2" charset="2"/>
              <a:buNone/>
            </a:pPr>
            <a:r>
              <a:rPr lang="en-US" altLang="zh-CN" smtClean="0">
                <a:ea typeface="宋体" charset="-122"/>
              </a:rPr>
              <a:t>    if(left&lt;right){</a:t>
            </a:r>
          </a:p>
          <a:p>
            <a:pPr marL="0" indent="0">
              <a:spcBef>
                <a:spcPct val="0"/>
              </a:spcBef>
              <a:buFont typeface="Wingdings" pitchFamily="2" charset="2"/>
              <a:buNone/>
            </a:pPr>
            <a:r>
              <a:rPr lang="en-US" altLang="zh-CN" smtClean="0">
                <a:ea typeface="宋体" charset="-122"/>
              </a:rPr>
              <a:t>      val mid = (left+right)/2</a:t>
            </a:r>
          </a:p>
          <a:p>
            <a:pPr marL="0" indent="0">
              <a:spcBef>
                <a:spcPct val="0"/>
              </a:spcBef>
              <a:buFont typeface="Wingdings" pitchFamily="2" charset="2"/>
              <a:buNone/>
            </a:pPr>
            <a:r>
              <a:rPr lang="en-US" altLang="zh-CN" smtClean="0">
                <a:ea typeface="宋体" charset="-122"/>
              </a:rPr>
              <a:t>      mergeSort(arr,left,mid,temp)//</a:t>
            </a:r>
            <a:r>
              <a:rPr lang="zh-CN" altLang="en-US" smtClean="0">
                <a:ea typeface="宋体" charset="-122"/>
              </a:rPr>
              <a:t>左边归并排序，使得左子序列有序</a:t>
            </a:r>
          </a:p>
          <a:p>
            <a:pPr marL="0" indent="0">
              <a:spcBef>
                <a:spcPct val="0"/>
              </a:spcBef>
              <a:buFont typeface="Wingdings" pitchFamily="2" charset="2"/>
              <a:buNone/>
            </a:pPr>
            <a:r>
              <a:rPr lang="zh-CN" altLang="en-US" smtClean="0">
                <a:ea typeface="宋体" charset="-122"/>
              </a:rPr>
              <a:t>      </a:t>
            </a:r>
            <a:r>
              <a:rPr lang="en-US" altLang="zh-CN" smtClean="0">
                <a:ea typeface="宋体" charset="-122"/>
              </a:rPr>
              <a:t>mergeSort(arr,mid+1,right,temp)//</a:t>
            </a:r>
            <a:r>
              <a:rPr lang="zh-CN" altLang="en-US" smtClean="0">
                <a:ea typeface="宋体" charset="-122"/>
              </a:rPr>
              <a:t>右边归并排序，使得右子序列有序</a:t>
            </a:r>
          </a:p>
          <a:p>
            <a:pPr marL="0" indent="0">
              <a:spcBef>
                <a:spcPct val="0"/>
              </a:spcBef>
              <a:buFont typeface="Wingdings" pitchFamily="2" charset="2"/>
              <a:buNone/>
            </a:pPr>
            <a:r>
              <a:rPr lang="zh-CN" altLang="en-US" smtClean="0">
                <a:ea typeface="宋体" charset="-122"/>
              </a:rPr>
              <a:t>      </a:t>
            </a:r>
            <a:r>
              <a:rPr lang="en-US" altLang="zh-CN" smtClean="0">
                <a:ea typeface="宋体" charset="-122"/>
              </a:rPr>
              <a:t>merge(arr,left,mid,right,temp)//</a:t>
            </a:r>
            <a:r>
              <a:rPr lang="zh-CN" altLang="en-US" smtClean="0">
                <a:ea typeface="宋体" charset="-122"/>
              </a:rPr>
              <a:t>将两个有序子数组合并操作</a:t>
            </a:r>
          </a:p>
          <a:p>
            <a:pPr marL="0" indent="0">
              <a:spcBef>
                <a:spcPct val="0"/>
              </a:spcBef>
              <a:buFont typeface="Wingdings" pitchFamily="2" charset="2"/>
              <a:buNone/>
            </a:pPr>
            <a:r>
              <a:rPr lang="zh-CN" altLang="en-US" smtClean="0">
                <a:ea typeface="宋体" charset="-122"/>
              </a:rPr>
              <a:t>    </a:t>
            </a:r>
            <a:r>
              <a:rPr lang="en-US" altLang="zh-CN" smtClean="0">
                <a:ea typeface="宋体" charset="-122"/>
              </a:rPr>
              <a:t>}</a:t>
            </a:r>
          </a:p>
          <a:p>
            <a:pPr marL="0" indent="0">
              <a:spcBef>
                <a:spcPct val="0"/>
              </a:spcBef>
              <a:buFont typeface="Wingdings" pitchFamily="2" charset="2"/>
              <a:buNone/>
            </a:pPr>
            <a:r>
              <a:rPr lang="en-US" altLang="zh-CN" smtClean="0">
                <a:ea typeface="宋体" charset="-122"/>
              </a:rPr>
              <a:t>  }</a:t>
            </a:r>
          </a:p>
          <a:p>
            <a:pPr marL="0" indent="0">
              <a:spcBef>
                <a:spcPct val="0"/>
              </a:spcBef>
              <a:buFont typeface="Wingdings" pitchFamily="2" charset="2"/>
              <a:buNone/>
            </a:pPr>
            <a:r>
              <a:rPr lang="en-US" altLang="zh-CN" smtClean="0">
                <a:ea typeface="宋体" charset="-122"/>
              </a:rPr>
              <a:t>  def merge(arr: Array[Int],left:Int,mid:Int,right :Int,temp:Array[Int]){</a:t>
            </a:r>
          </a:p>
          <a:p>
            <a:pPr marL="0" indent="0">
              <a:spcBef>
                <a:spcPct val="0"/>
              </a:spcBef>
              <a:buFont typeface="Wingdings" pitchFamily="2" charset="2"/>
              <a:buNone/>
            </a:pPr>
            <a:r>
              <a:rPr lang="en-US" altLang="zh-CN" smtClean="0">
                <a:ea typeface="宋体" charset="-122"/>
              </a:rPr>
              <a:t>    var i = left //</a:t>
            </a:r>
            <a:r>
              <a:rPr lang="zh-CN" altLang="en-US" smtClean="0">
                <a:ea typeface="宋体" charset="-122"/>
              </a:rPr>
              <a:t>左序列指针</a:t>
            </a:r>
            <a:r>
              <a:rPr lang="en-US" altLang="zh-CN" smtClean="0">
                <a:ea typeface="宋体" charset="-122"/>
              </a:rPr>
              <a:t>/</a:t>
            </a:r>
            <a:r>
              <a:rPr lang="zh-CN" altLang="en-US" smtClean="0">
                <a:ea typeface="宋体" charset="-122"/>
              </a:rPr>
              <a:t>索引</a:t>
            </a:r>
          </a:p>
          <a:p>
            <a:pPr marL="0" indent="0">
              <a:spcBef>
                <a:spcPct val="0"/>
              </a:spcBef>
              <a:buFont typeface="Wingdings" pitchFamily="2" charset="2"/>
              <a:buNone/>
            </a:pPr>
            <a:r>
              <a:rPr lang="zh-CN" altLang="en-US" smtClean="0">
                <a:ea typeface="宋体" charset="-122"/>
              </a:rPr>
              <a:t>    </a:t>
            </a:r>
            <a:r>
              <a:rPr lang="en-US" altLang="zh-CN" smtClean="0">
                <a:ea typeface="宋体" charset="-122"/>
              </a:rPr>
              <a:t>var j = mid+1//</a:t>
            </a:r>
            <a:r>
              <a:rPr lang="zh-CN" altLang="en-US" smtClean="0">
                <a:ea typeface="宋体" charset="-122"/>
              </a:rPr>
              <a:t>右序列指针</a:t>
            </a:r>
          </a:p>
          <a:p>
            <a:pPr marL="0" indent="0">
              <a:spcBef>
                <a:spcPct val="0"/>
              </a:spcBef>
              <a:buFont typeface="Wingdings" pitchFamily="2" charset="2"/>
              <a:buNone/>
            </a:pPr>
            <a:r>
              <a:rPr lang="zh-CN" altLang="en-US" smtClean="0">
                <a:ea typeface="宋体" charset="-122"/>
              </a:rPr>
              <a:t>    </a:t>
            </a:r>
            <a:r>
              <a:rPr lang="en-US" altLang="zh-CN" smtClean="0">
                <a:ea typeface="宋体" charset="-122"/>
              </a:rPr>
              <a:t>var t = 0 //</a:t>
            </a:r>
            <a:r>
              <a:rPr lang="zh-CN" altLang="en-US" smtClean="0">
                <a:ea typeface="宋体" charset="-122"/>
              </a:rPr>
              <a:t>临时数组指针</a:t>
            </a:r>
          </a:p>
          <a:p>
            <a:pPr marL="0" indent="0">
              <a:spcBef>
                <a:spcPct val="0"/>
              </a:spcBef>
              <a:buFont typeface="Wingdings" pitchFamily="2" charset="2"/>
              <a:buNone/>
            </a:pPr>
            <a:r>
              <a:rPr lang="zh-CN" altLang="en-US" smtClean="0">
                <a:ea typeface="宋体" charset="-122"/>
              </a:rPr>
              <a:t>    </a:t>
            </a:r>
            <a:r>
              <a:rPr lang="en-US" altLang="zh-CN" smtClean="0">
                <a:ea typeface="宋体" charset="-122"/>
              </a:rPr>
              <a:t>while (i&lt;=mid &amp;&amp; j&lt;=right){</a:t>
            </a:r>
          </a:p>
          <a:p>
            <a:pPr marL="0" indent="0">
              <a:spcBef>
                <a:spcPct val="0"/>
              </a:spcBef>
              <a:buFont typeface="Wingdings" pitchFamily="2" charset="2"/>
              <a:buNone/>
            </a:pPr>
            <a:r>
              <a:rPr lang="en-US" altLang="zh-CN" smtClean="0">
                <a:ea typeface="宋体" charset="-122"/>
              </a:rPr>
              <a:t>      if(arr(i)&lt;=arr(j)){</a:t>
            </a:r>
          </a:p>
          <a:p>
            <a:pPr marL="0" indent="0">
              <a:spcBef>
                <a:spcPct val="0"/>
              </a:spcBef>
              <a:buFont typeface="Wingdings" pitchFamily="2" charset="2"/>
              <a:buNone/>
            </a:pPr>
            <a:r>
              <a:rPr lang="en-US" altLang="zh-CN" smtClean="0">
                <a:ea typeface="宋体" charset="-122"/>
              </a:rPr>
              <a:t>        temp(t) = arr(i)</a:t>
            </a:r>
          </a:p>
          <a:p>
            <a:pPr marL="0" indent="0">
              <a:spcBef>
                <a:spcPct val="0"/>
              </a:spcBef>
              <a:buFont typeface="Wingdings" pitchFamily="2" charset="2"/>
              <a:buNone/>
            </a:pPr>
            <a:r>
              <a:rPr lang="en-US" altLang="zh-CN" smtClean="0">
                <a:ea typeface="宋体" charset="-122"/>
              </a:rPr>
              <a:t>        t += 1</a:t>
            </a:r>
          </a:p>
          <a:p>
            <a:pPr marL="0" indent="0">
              <a:spcBef>
                <a:spcPct val="0"/>
              </a:spcBef>
              <a:buFont typeface="Wingdings" pitchFamily="2" charset="2"/>
              <a:buNone/>
            </a:pPr>
            <a:r>
              <a:rPr lang="en-US" altLang="zh-CN" smtClean="0">
                <a:ea typeface="宋体" charset="-122"/>
              </a:rPr>
              <a:t>        i += 1</a:t>
            </a:r>
          </a:p>
          <a:p>
            <a:pPr marL="0" indent="0">
              <a:spcBef>
                <a:spcPct val="0"/>
              </a:spcBef>
              <a:buFont typeface="Wingdings" pitchFamily="2" charset="2"/>
              <a:buNone/>
            </a:pPr>
            <a:r>
              <a:rPr lang="en-US" altLang="zh-CN" smtClean="0">
                <a:ea typeface="宋体" charset="-122"/>
              </a:rPr>
              <a:t>      }else {</a:t>
            </a:r>
          </a:p>
          <a:p>
            <a:pPr marL="0" indent="0">
              <a:spcBef>
                <a:spcPct val="0"/>
              </a:spcBef>
              <a:buFont typeface="Wingdings" pitchFamily="2" charset="2"/>
              <a:buNone/>
            </a:pPr>
            <a:endParaRPr lang="en-US" altLang="zh-CN" smtClean="0">
              <a:ea typeface="宋体" charset="-122"/>
            </a:endParaRPr>
          </a:p>
          <a:p>
            <a:pPr marL="0" indent="0">
              <a:spcBef>
                <a:spcPct val="0"/>
              </a:spcBef>
              <a:buFont typeface="Wingdings" pitchFamily="2" charset="2"/>
              <a:buNone/>
            </a:pPr>
            <a:r>
              <a:rPr lang="en-US" altLang="zh-CN" smtClean="0">
                <a:ea typeface="宋体" charset="-122"/>
              </a:rPr>
              <a:t>        temp(t) = arr(j)</a:t>
            </a:r>
          </a:p>
          <a:p>
            <a:pPr marL="0" indent="0">
              <a:spcBef>
                <a:spcPct val="0"/>
              </a:spcBef>
              <a:buFont typeface="Wingdings" pitchFamily="2" charset="2"/>
              <a:buNone/>
            </a:pPr>
            <a:r>
              <a:rPr lang="en-US" altLang="zh-CN" smtClean="0">
                <a:ea typeface="宋体" charset="-122"/>
              </a:rPr>
              <a:t>        t += 1</a:t>
            </a:r>
          </a:p>
          <a:p>
            <a:pPr marL="0" indent="0">
              <a:spcBef>
                <a:spcPct val="0"/>
              </a:spcBef>
              <a:buFont typeface="Wingdings" pitchFamily="2" charset="2"/>
              <a:buNone/>
            </a:pPr>
            <a:r>
              <a:rPr lang="en-US" altLang="zh-CN" smtClean="0">
                <a:ea typeface="宋体" charset="-122"/>
              </a:rPr>
              <a:t>        j += 1</a:t>
            </a:r>
          </a:p>
          <a:p>
            <a:pPr marL="0" indent="0">
              <a:spcBef>
                <a:spcPct val="0"/>
              </a:spcBef>
              <a:buFont typeface="Wingdings" pitchFamily="2" charset="2"/>
              <a:buNone/>
            </a:pPr>
            <a:r>
              <a:rPr lang="en-US" altLang="zh-CN" smtClean="0">
                <a:ea typeface="宋体" charset="-122"/>
              </a:rPr>
              <a:t>      }</a:t>
            </a:r>
          </a:p>
          <a:p>
            <a:pPr marL="0" indent="0">
              <a:spcBef>
                <a:spcPct val="0"/>
              </a:spcBef>
              <a:buFont typeface="Wingdings" pitchFamily="2" charset="2"/>
              <a:buNone/>
            </a:pPr>
            <a:r>
              <a:rPr lang="en-US" altLang="zh-CN" smtClean="0">
                <a:ea typeface="宋体" charset="-122"/>
              </a:rPr>
              <a:t>    }</a:t>
            </a:r>
          </a:p>
          <a:p>
            <a:pPr marL="0" indent="0">
              <a:spcBef>
                <a:spcPct val="0"/>
              </a:spcBef>
              <a:buFont typeface="Wingdings" pitchFamily="2" charset="2"/>
              <a:buNone/>
            </a:pPr>
            <a:r>
              <a:rPr lang="en-US" altLang="zh-CN" smtClean="0">
                <a:ea typeface="宋体" charset="-122"/>
              </a:rPr>
              <a:t>    while(i&lt;=mid){//</a:t>
            </a:r>
            <a:r>
              <a:rPr lang="zh-CN" altLang="en-US" smtClean="0">
                <a:ea typeface="宋体" charset="-122"/>
              </a:rPr>
              <a:t>将左边剩余元素填充进</a:t>
            </a:r>
            <a:r>
              <a:rPr lang="en-US" altLang="zh-CN" smtClean="0">
                <a:ea typeface="宋体" charset="-122"/>
              </a:rPr>
              <a:t>temp</a:t>
            </a:r>
            <a:r>
              <a:rPr lang="zh-CN" altLang="en-US" smtClean="0">
                <a:ea typeface="宋体" charset="-122"/>
              </a:rPr>
              <a:t>中</a:t>
            </a:r>
          </a:p>
          <a:p>
            <a:pPr marL="0" indent="0">
              <a:spcBef>
                <a:spcPct val="0"/>
              </a:spcBef>
              <a:buFont typeface="Wingdings" pitchFamily="2" charset="2"/>
              <a:buNone/>
            </a:pPr>
            <a:r>
              <a:rPr lang="zh-CN" altLang="en-US" smtClean="0">
                <a:ea typeface="宋体" charset="-122"/>
              </a:rPr>
              <a:t>      </a:t>
            </a:r>
            <a:r>
              <a:rPr lang="en-US" altLang="zh-CN" smtClean="0">
                <a:ea typeface="宋体" charset="-122"/>
              </a:rPr>
              <a:t>temp(t) = arr(i)</a:t>
            </a:r>
          </a:p>
          <a:p>
            <a:pPr marL="0" indent="0">
              <a:spcBef>
                <a:spcPct val="0"/>
              </a:spcBef>
              <a:buFont typeface="Wingdings" pitchFamily="2" charset="2"/>
              <a:buNone/>
            </a:pPr>
            <a:r>
              <a:rPr lang="en-US" altLang="zh-CN" smtClean="0">
                <a:ea typeface="宋体" charset="-122"/>
              </a:rPr>
              <a:t>      t += 1</a:t>
            </a:r>
          </a:p>
          <a:p>
            <a:pPr marL="0" indent="0">
              <a:spcBef>
                <a:spcPct val="0"/>
              </a:spcBef>
              <a:buFont typeface="Wingdings" pitchFamily="2" charset="2"/>
              <a:buNone/>
            </a:pPr>
            <a:r>
              <a:rPr lang="en-US" altLang="zh-CN" smtClean="0">
                <a:ea typeface="宋体" charset="-122"/>
              </a:rPr>
              <a:t>      i += 1</a:t>
            </a:r>
          </a:p>
          <a:p>
            <a:pPr marL="0" indent="0">
              <a:spcBef>
                <a:spcPct val="0"/>
              </a:spcBef>
              <a:buFont typeface="Wingdings" pitchFamily="2" charset="2"/>
              <a:buNone/>
            </a:pPr>
            <a:r>
              <a:rPr lang="en-US" altLang="zh-CN" smtClean="0">
                <a:ea typeface="宋体" charset="-122"/>
              </a:rPr>
              <a:t>    }</a:t>
            </a:r>
          </a:p>
          <a:p>
            <a:pPr marL="0" indent="0">
              <a:spcBef>
                <a:spcPct val="0"/>
              </a:spcBef>
              <a:buFont typeface="Wingdings" pitchFamily="2" charset="2"/>
              <a:buNone/>
            </a:pPr>
            <a:r>
              <a:rPr lang="en-US" altLang="zh-CN" smtClean="0">
                <a:ea typeface="宋体" charset="-122"/>
              </a:rPr>
              <a:t>    while(j&lt;=right){//</a:t>
            </a:r>
            <a:r>
              <a:rPr lang="zh-CN" altLang="en-US" smtClean="0">
                <a:ea typeface="宋体" charset="-122"/>
              </a:rPr>
              <a:t>将右序列剩余元素填充进</a:t>
            </a:r>
            <a:r>
              <a:rPr lang="en-US" altLang="zh-CN" smtClean="0">
                <a:ea typeface="宋体" charset="-122"/>
              </a:rPr>
              <a:t>temp</a:t>
            </a:r>
            <a:r>
              <a:rPr lang="zh-CN" altLang="en-US" smtClean="0">
                <a:ea typeface="宋体" charset="-122"/>
              </a:rPr>
              <a:t>中</a:t>
            </a:r>
          </a:p>
          <a:p>
            <a:pPr marL="0" indent="0">
              <a:spcBef>
                <a:spcPct val="0"/>
              </a:spcBef>
              <a:buFont typeface="Wingdings" pitchFamily="2" charset="2"/>
              <a:buNone/>
            </a:pPr>
            <a:endParaRPr lang="zh-CN" altLang="en-US" smtClean="0">
              <a:ea typeface="宋体" charset="-122"/>
            </a:endParaRPr>
          </a:p>
          <a:p>
            <a:pPr marL="0" indent="0">
              <a:spcBef>
                <a:spcPct val="0"/>
              </a:spcBef>
              <a:buFont typeface="Wingdings" pitchFamily="2" charset="2"/>
              <a:buNone/>
            </a:pPr>
            <a:r>
              <a:rPr lang="zh-CN" altLang="en-US" smtClean="0">
                <a:ea typeface="宋体" charset="-122"/>
              </a:rPr>
              <a:t>      </a:t>
            </a:r>
            <a:r>
              <a:rPr lang="en-US" altLang="zh-CN" smtClean="0">
                <a:ea typeface="宋体" charset="-122"/>
              </a:rPr>
              <a:t>temp(t) = arr(j)</a:t>
            </a:r>
          </a:p>
          <a:p>
            <a:pPr marL="0" indent="0">
              <a:spcBef>
                <a:spcPct val="0"/>
              </a:spcBef>
              <a:buFont typeface="Wingdings" pitchFamily="2" charset="2"/>
              <a:buNone/>
            </a:pPr>
            <a:r>
              <a:rPr lang="en-US" altLang="zh-CN" smtClean="0">
                <a:ea typeface="宋体" charset="-122"/>
              </a:rPr>
              <a:t>      t += 1</a:t>
            </a:r>
          </a:p>
          <a:p>
            <a:pPr marL="0" indent="0">
              <a:spcBef>
                <a:spcPct val="0"/>
              </a:spcBef>
              <a:buFont typeface="Wingdings" pitchFamily="2" charset="2"/>
              <a:buNone/>
            </a:pPr>
            <a:r>
              <a:rPr lang="en-US" altLang="zh-CN" smtClean="0">
                <a:ea typeface="宋体" charset="-122"/>
              </a:rPr>
              <a:t>      j += 1</a:t>
            </a:r>
          </a:p>
          <a:p>
            <a:pPr marL="0" indent="0">
              <a:spcBef>
                <a:spcPct val="0"/>
              </a:spcBef>
              <a:buFont typeface="Wingdings" pitchFamily="2" charset="2"/>
              <a:buNone/>
            </a:pPr>
            <a:r>
              <a:rPr lang="en-US" altLang="zh-CN" smtClean="0">
                <a:ea typeface="宋体" charset="-122"/>
              </a:rPr>
              <a:t>    }</a:t>
            </a:r>
          </a:p>
          <a:p>
            <a:pPr marL="0" indent="0">
              <a:spcBef>
                <a:spcPct val="0"/>
              </a:spcBef>
              <a:buFont typeface="Wingdings" pitchFamily="2" charset="2"/>
              <a:buNone/>
            </a:pPr>
            <a:r>
              <a:rPr lang="en-US" altLang="zh-CN" smtClean="0">
                <a:ea typeface="宋体" charset="-122"/>
              </a:rPr>
              <a:t>    t = 0</a:t>
            </a:r>
          </a:p>
          <a:p>
            <a:pPr marL="0" indent="0">
              <a:spcBef>
                <a:spcPct val="0"/>
              </a:spcBef>
              <a:buFont typeface="Wingdings" pitchFamily="2" charset="2"/>
              <a:buNone/>
            </a:pPr>
            <a:r>
              <a:rPr lang="en-US" altLang="zh-CN" smtClean="0">
                <a:ea typeface="宋体" charset="-122"/>
              </a:rPr>
              <a:t>    //</a:t>
            </a:r>
            <a:r>
              <a:rPr lang="zh-CN" altLang="en-US" smtClean="0">
                <a:ea typeface="宋体" charset="-122"/>
              </a:rPr>
              <a:t>将</a:t>
            </a:r>
            <a:r>
              <a:rPr lang="en-US" altLang="zh-CN" smtClean="0">
                <a:ea typeface="宋体" charset="-122"/>
              </a:rPr>
              <a:t>temp</a:t>
            </a:r>
            <a:r>
              <a:rPr lang="zh-CN" altLang="en-US" smtClean="0">
                <a:ea typeface="宋体" charset="-122"/>
              </a:rPr>
              <a:t>中的元素全部拷贝到原数组中</a:t>
            </a:r>
          </a:p>
          <a:p>
            <a:pPr marL="0" indent="0">
              <a:spcBef>
                <a:spcPct val="0"/>
              </a:spcBef>
              <a:buFont typeface="Wingdings" pitchFamily="2" charset="2"/>
              <a:buNone/>
            </a:pPr>
            <a:r>
              <a:rPr lang="zh-CN" altLang="en-US" smtClean="0">
                <a:ea typeface="宋体" charset="-122"/>
              </a:rPr>
              <a:t>    </a:t>
            </a:r>
            <a:r>
              <a:rPr lang="en-US" altLang="zh-CN" smtClean="0">
                <a:ea typeface="宋体" charset="-122"/>
              </a:rPr>
              <a:t>//</a:t>
            </a:r>
            <a:r>
              <a:rPr lang="zh-CN" altLang="en-US" smtClean="0">
                <a:ea typeface="宋体" charset="-122"/>
              </a:rPr>
              <a:t>因为</a:t>
            </a:r>
            <a:r>
              <a:rPr lang="en-US" altLang="zh-CN" smtClean="0">
                <a:ea typeface="宋体" charset="-122"/>
              </a:rPr>
              <a:t>left </a:t>
            </a:r>
            <a:r>
              <a:rPr lang="zh-CN" altLang="en-US" smtClean="0">
                <a:ea typeface="宋体" charset="-122"/>
              </a:rPr>
              <a:t>是</a:t>
            </a:r>
            <a:r>
              <a:rPr lang="en-US" altLang="zh-CN" smtClean="0">
                <a:ea typeface="宋体" charset="-122"/>
              </a:rPr>
              <a:t>val </a:t>
            </a:r>
            <a:r>
              <a:rPr lang="zh-CN" altLang="en-US" smtClean="0">
                <a:ea typeface="宋体" charset="-122"/>
              </a:rPr>
              <a:t>因此使用一个临时变量</a:t>
            </a:r>
          </a:p>
          <a:p>
            <a:pPr marL="0" indent="0">
              <a:spcBef>
                <a:spcPct val="0"/>
              </a:spcBef>
              <a:buFont typeface="Wingdings" pitchFamily="2" charset="2"/>
              <a:buNone/>
            </a:pPr>
            <a:r>
              <a:rPr lang="zh-CN" altLang="en-US" smtClean="0">
                <a:ea typeface="宋体" charset="-122"/>
              </a:rPr>
              <a:t>    </a:t>
            </a:r>
            <a:r>
              <a:rPr lang="en-US" altLang="zh-CN" smtClean="0">
                <a:ea typeface="宋体" charset="-122"/>
              </a:rPr>
              <a:t>var tempLeft = left</a:t>
            </a:r>
          </a:p>
          <a:p>
            <a:pPr marL="0" indent="0">
              <a:spcBef>
                <a:spcPct val="0"/>
              </a:spcBef>
              <a:buFont typeface="Wingdings" pitchFamily="2" charset="2"/>
              <a:buNone/>
            </a:pPr>
            <a:r>
              <a:rPr lang="en-US" altLang="zh-CN" smtClean="0">
                <a:ea typeface="宋体" charset="-122"/>
              </a:rPr>
              <a:t>    while(tempLeft &lt;= right){</a:t>
            </a:r>
          </a:p>
          <a:p>
            <a:pPr marL="0" indent="0">
              <a:spcBef>
                <a:spcPct val="0"/>
              </a:spcBef>
              <a:buFont typeface="Wingdings" pitchFamily="2" charset="2"/>
              <a:buNone/>
            </a:pPr>
            <a:r>
              <a:rPr lang="en-US" altLang="zh-CN" smtClean="0">
                <a:ea typeface="宋体" charset="-122"/>
              </a:rPr>
              <a:t>      arr(tempLeft) = temp(t)</a:t>
            </a:r>
          </a:p>
          <a:p>
            <a:pPr marL="0" indent="0">
              <a:spcBef>
                <a:spcPct val="0"/>
              </a:spcBef>
              <a:buFont typeface="Wingdings" pitchFamily="2" charset="2"/>
              <a:buNone/>
            </a:pPr>
            <a:r>
              <a:rPr lang="en-US" altLang="zh-CN" smtClean="0">
                <a:ea typeface="宋体" charset="-122"/>
              </a:rPr>
              <a:t>      t += 1</a:t>
            </a:r>
          </a:p>
          <a:p>
            <a:pPr marL="0" indent="0">
              <a:spcBef>
                <a:spcPct val="0"/>
              </a:spcBef>
              <a:buFont typeface="Wingdings" pitchFamily="2" charset="2"/>
              <a:buNone/>
            </a:pPr>
            <a:r>
              <a:rPr lang="en-US" altLang="zh-CN" smtClean="0">
                <a:ea typeface="宋体" charset="-122"/>
              </a:rPr>
              <a:t>      tempLeft += 1</a:t>
            </a:r>
          </a:p>
          <a:p>
            <a:pPr marL="0" indent="0">
              <a:spcBef>
                <a:spcPct val="0"/>
              </a:spcBef>
              <a:buFont typeface="Wingdings" pitchFamily="2" charset="2"/>
              <a:buNone/>
            </a:pPr>
            <a:r>
              <a:rPr lang="en-US" altLang="zh-CN" smtClean="0">
                <a:ea typeface="宋体" charset="-122"/>
              </a:rPr>
              <a:t>    }</a:t>
            </a:r>
          </a:p>
          <a:p>
            <a:pPr marL="0" indent="0">
              <a:spcBef>
                <a:spcPct val="0"/>
              </a:spcBef>
              <a:buFont typeface="Wingdings" pitchFamily="2" charset="2"/>
              <a:buNone/>
            </a:pPr>
            <a:r>
              <a:rPr lang="en-US" altLang="zh-CN" smtClean="0">
                <a:ea typeface="宋体" charset="-122"/>
              </a:rPr>
              <a:t>  }</a:t>
            </a:r>
          </a:p>
          <a:p>
            <a:pPr marL="0" indent="0">
              <a:spcBef>
                <a:spcPct val="0"/>
              </a:spcBef>
              <a:buFont typeface="Wingdings" pitchFamily="2" charset="2"/>
              <a:buNone/>
            </a:pPr>
            <a:r>
              <a:rPr lang="en-US" altLang="zh-CN" smtClean="0">
                <a:ea typeface="宋体" charset="-122"/>
              </a:rPr>
              <a:t>}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640B4E-3909-4A33-A460-3E537D343403}" type="slidenum">
              <a:rPr lang="zh-CN" altLang="en-US" smtClean="0"/>
              <a:pPr/>
              <a:t>57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264014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517525" y="685800"/>
            <a:ext cx="58229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宋体" charset="-122"/>
              </a:rPr>
              <a:t>//</a:t>
            </a:r>
            <a:r>
              <a:rPr lang="zh-CN" altLang="en-US" smtClean="0">
                <a:ea typeface="宋体" charset="-122"/>
              </a:rPr>
              <a:t>顺序查找</a:t>
            </a:r>
            <a:r>
              <a:rPr lang="en-US" altLang="zh-CN" smtClean="0">
                <a:ea typeface="宋体" charset="-122"/>
              </a:rPr>
              <a:t>.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package com.atguigu.temp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object OrderSearch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def main(args: Array[String]): Unit =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val arr = Array(1,8, 10, 89, 1000, 1234)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val index = orderFind(arr, 89)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if (index == -1)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println("</a:t>
            </a:r>
            <a:r>
              <a:rPr lang="zh-CN" altLang="en-US" smtClean="0">
                <a:ea typeface="宋体" charset="-122"/>
              </a:rPr>
              <a:t>没有查找到</a:t>
            </a:r>
            <a:r>
              <a:rPr lang="en-US" altLang="zh-CN" smtClean="0">
                <a:ea typeface="宋体" charset="-122"/>
              </a:rPr>
              <a:t>~")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} else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println("</a:t>
            </a:r>
            <a:r>
              <a:rPr lang="zh-CN" altLang="en-US" smtClean="0">
                <a:ea typeface="宋体" charset="-122"/>
              </a:rPr>
              <a:t>找到，下标为</a:t>
            </a:r>
            <a:r>
              <a:rPr lang="en-US" altLang="zh-CN" smtClean="0">
                <a:ea typeface="宋体" charset="-122"/>
              </a:rPr>
              <a:t>=" + index)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}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  }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  def orderFind(arr: Array[Int], value: Int): Int =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for (i &lt;- 0 until arr.length)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if (arr(i) == value)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  return i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}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}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-1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}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}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640B4E-3909-4A33-A460-3E537D343403}" type="slidenum">
              <a:rPr lang="zh-CN" altLang="en-US" smtClean="0"/>
              <a:pPr/>
              <a:t>58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264014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517525" y="685800"/>
            <a:ext cx="58229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宋体" charset="-122"/>
              </a:rPr>
              <a:t>//</a:t>
            </a:r>
            <a:r>
              <a:rPr lang="zh-CN" altLang="en-US" smtClean="0">
                <a:ea typeface="宋体" charset="-122"/>
              </a:rPr>
              <a:t>最新代码</a:t>
            </a:r>
            <a:endParaRPr lang="en-US" altLang="zh-CN" smtClean="0">
              <a:ea typeface="宋体" charset="-122"/>
            </a:endParaRP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package com.atguigu.temp.search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import scala.collection.mutable.ArrayBuffer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import util.control.Breaks._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object BinarySearch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def main(args: Array[String]): Unit =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val arr = Array(1, 8, 10,10,10,10, 89, 1000, 1234)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//    val index = binarySearch(arr,0,arr.length-1,10)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//    if (index != -1)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//      printf("</a:t>
            </a:r>
            <a:r>
              <a:rPr lang="zh-CN" altLang="en-US" smtClean="0">
                <a:ea typeface="宋体" charset="-122"/>
              </a:rPr>
              <a:t>找到 下标为 </a:t>
            </a:r>
            <a:r>
              <a:rPr lang="en-US" altLang="zh-CN" smtClean="0">
                <a:ea typeface="宋体" charset="-122"/>
              </a:rPr>
              <a:t>%d </a:t>
            </a:r>
            <a:r>
              <a:rPr lang="zh-CN" altLang="en-US" smtClean="0">
                <a:ea typeface="宋体" charset="-122"/>
              </a:rPr>
              <a:t>值为 </a:t>
            </a:r>
            <a:r>
              <a:rPr lang="en-US" altLang="zh-CN" smtClean="0">
                <a:ea typeface="宋体" charset="-122"/>
              </a:rPr>
              <a:t>%d", index, arr(index))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//    }else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//      printf("</a:t>
            </a:r>
            <a:r>
              <a:rPr lang="zh-CN" altLang="en-US" smtClean="0">
                <a:ea typeface="宋体" charset="-122"/>
              </a:rPr>
              <a:t>找不到</a:t>
            </a:r>
            <a:r>
              <a:rPr lang="en-US" altLang="zh-CN" smtClean="0">
                <a:ea typeface="宋体" charset="-122"/>
              </a:rPr>
              <a:t>~")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//    }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    //</a:t>
            </a:r>
            <a:r>
              <a:rPr lang="zh-CN" altLang="en-US" smtClean="0">
                <a:ea typeface="宋体" charset="-122"/>
              </a:rPr>
              <a:t>处理多个相同值</a:t>
            </a:r>
          </a:p>
          <a:p>
            <a:pPr eaLnBrk="1" hangingPunct="1"/>
            <a:r>
              <a:rPr lang="zh-CN" altLang="en-US" smtClean="0">
                <a:ea typeface="宋体" charset="-122"/>
              </a:rPr>
              <a:t>    </a:t>
            </a:r>
            <a:r>
              <a:rPr lang="en-US" altLang="zh-CN" smtClean="0">
                <a:ea typeface="宋体" charset="-122"/>
              </a:rPr>
              <a:t>var res  = binarySearch2(arr, 0, arr.length - 1, 10)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res = res.sortBy((x:Int) =&gt; x 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if (res.length != 0){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for (index &lt;- res)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  printf("index=%d\n",index)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}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}else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printf("</a:t>
            </a:r>
            <a:r>
              <a:rPr lang="zh-CN" altLang="en-US" smtClean="0">
                <a:ea typeface="宋体" charset="-122"/>
              </a:rPr>
              <a:t>找不到</a:t>
            </a:r>
            <a:r>
              <a:rPr lang="en-US" altLang="zh-CN" smtClean="0">
                <a:ea typeface="宋体" charset="-122"/>
              </a:rPr>
              <a:t>")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}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}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  def binarySearch(arr: Array[Int], l: Int, r: Int, value: Int): Int = {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    if (l &gt; r)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return -1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}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val mid = (l + r) / 2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val midVal = arr(mid)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if (midVal &gt; value)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//</a:t>
            </a:r>
            <a:r>
              <a:rPr lang="zh-CN" altLang="en-US" smtClean="0">
                <a:ea typeface="宋体" charset="-122"/>
              </a:rPr>
              <a:t>向左递归</a:t>
            </a:r>
          </a:p>
          <a:p>
            <a:pPr eaLnBrk="1" hangingPunct="1"/>
            <a:r>
              <a:rPr lang="zh-CN" altLang="en-US" smtClean="0">
                <a:ea typeface="宋体" charset="-122"/>
              </a:rPr>
              <a:t>      </a:t>
            </a:r>
            <a:r>
              <a:rPr lang="en-US" altLang="zh-CN" smtClean="0">
                <a:ea typeface="宋体" charset="-122"/>
              </a:rPr>
              <a:t>binarySearch(arr, l, mid - 1, value)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} else if (midVal &lt; value)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binarySearch(arr, mid + 1, r, value)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} else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return mid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}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}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  def binarySearch2(arr: Array[Int], l: Int, r: Int, value: Int): ArrayBuffer[Int] =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printf("2")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if (l &gt; r)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return ArrayBuffer()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}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val mid = (l + r) / 2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val midVal = arr(mid)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if (midVal &gt; value)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//</a:t>
            </a:r>
            <a:r>
              <a:rPr lang="zh-CN" altLang="en-US" smtClean="0">
                <a:ea typeface="宋体" charset="-122"/>
              </a:rPr>
              <a:t>向左递归</a:t>
            </a:r>
          </a:p>
          <a:p>
            <a:pPr eaLnBrk="1" hangingPunct="1"/>
            <a:r>
              <a:rPr lang="zh-CN" altLang="en-US" smtClean="0">
                <a:ea typeface="宋体" charset="-122"/>
              </a:rPr>
              <a:t>      </a:t>
            </a:r>
            <a:r>
              <a:rPr lang="en-US" altLang="zh-CN" smtClean="0">
                <a:ea typeface="宋体" charset="-122"/>
              </a:rPr>
              <a:t>binarySearch2(arr, l, mid - 1, value)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} else if (midVal &lt; value)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binarySearch2(arr, mid + 1, r, value)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} else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val resArr = ArrayBuffer[Int]()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      printf("mid=%d",mid)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//</a:t>
            </a:r>
            <a:r>
              <a:rPr lang="zh-CN" altLang="en-US" smtClean="0">
                <a:ea typeface="宋体" charset="-122"/>
              </a:rPr>
              <a:t>向左</a:t>
            </a:r>
          </a:p>
          <a:p>
            <a:pPr eaLnBrk="1" hangingPunct="1"/>
            <a:r>
              <a:rPr lang="zh-CN" altLang="en-US" smtClean="0">
                <a:ea typeface="宋体" charset="-122"/>
              </a:rPr>
              <a:t>      </a:t>
            </a:r>
            <a:r>
              <a:rPr lang="en-US" altLang="zh-CN" smtClean="0">
                <a:ea typeface="宋体" charset="-122"/>
              </a:rPr>
              <a:t>var tempIndex = mid - 1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breakable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  //</a:t>
            </a:r>
            <a:r>
              <a:rPr lang="zh-CN" altLang="en-US" smtClean="0">
                <a:ea typeface="宋体" charset="-122"/>
              </a:rPr>
              <a:t>向左</a:t>
            </a:r>
          </a:p>
          <a:p>
            <a:pPr eaLnBrk="1" hangingPunct="1"/>
            <a:r>
              <a:rPr lang="zh-CN" altLang="en-US" smtClean="0">
                <a:ea typeface="宋体" charset="-122"/>
              </a:rPr>
              <a:t>        </a:t>
            </a:r>
            <a:r>
              <a:rPr lang="en-US" altLang="zh-CN" smtClean="0">
                <a:ea typeface="宋体" charset="-122"/>
              </a:rPr>
              <a:t>while (true)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    if (tempIndex &lt; 0 || arr(tempIndex) != value)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      break()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    }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    if (arr(tempIndex) == value)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      resArr.append(tempIndex)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    }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    tempIndex -= 1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  }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}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//</a:t>
            </a:r>
            <a:r>
              <a:rPr lang="zh-CN" altLang="en-US" smtClean="0">
                <a:ea typeface="宋体" charset="-122"/>
              </a:rPr>
              <a:t>中间</a:t>
            </a:r>
          </a:p>
          <a:p>
            <a:pPr eaLnBrk="1" hangingPunct="1"/>
            <a:r>
              <a:rPr lang="zh-CN" altLang="en-US" smtClean="0">
                <a:ea typeface="宋体" charset="-122"/>
              </a:rPr>
              <a:t>      </a:t>
            </a:r>
            <a:r>
              <a:rPr lang="en-US" altLang="zh-CN" smtClean="0">
                <a:ea typeface="宋体" charset="-122"/>
              </a:rPr>
              <a:t>resArr.append(mid)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tempIndex = mid + 1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breakable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  //</a:t>
            </a:r>
            <a:r>
              <a:rPr lang="zh-CN" altLang="en-US" smtClean="0">
                <a:ea typeface="宋体" charset="-122"/>
              </a:rPr>
              <a:t>向右</a:t>
            </a:r>
          </a:p>
          <a:p>
            <a:pPr eaLnBrk="1" hangingPunct="1"/>
            <a:r>
              <a:rPr lang="zh-CN" altLang="en-US" smtClean="0">
                <a:ea typeface="宋体" charset="-122"/>
              </a:rPr>
              <a:t>        </a:t>
            </a:r>
            <a:r>
              <a:rPr lang="en-US" altLang="zh-CN" smtClean="0">
                <a:ea typeface="宋体" charset="-122"/>
              </a:rPr>
              <a:t>while (true)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    if (tempIndex &gt; arr.length - 1 || arr(tempIndex) != value)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      break()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    }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    if (arr(tempIndex) == value)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      resArr.append(tempIndex)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    }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    tempIndex += 1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  }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}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      return resArr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}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}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}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//</a:t>
            </a:r>
            <a:r>
              <a:rPr lang="zh-CN" altLang="en-US" smtClean="0">
                <a:ea typeface="宋体" charset="-122"/>
              </a:rPr>
              <a:t>最新代码结束</a:t>
            </a:r>
            <a:endParaRPr lang="en-US" altLang="zh-CN" smtClean="0">
              <a:ea typeface="宋体" charset="-122"/>
            </a:endParaRP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//</a:t>
            </a:r>
            <a:r>
              <a:rPr lang="zh-CN" altLang="en-US" smtClean="0">
                <a:ea typeface="宋体" charset="-122"/>
              </a:rPr>
              <a:t>代码</a:t>
            </a:r>
            <a:r>
              <a:rPr lang="en-US" altLang="zh-CN" smtClean="0">
                <a:ea typeface="宋体" charset="-122"/>
              </a:rPr>
              <a:t>: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//</a:t>
            </a:r>
            <a:r>
              <a:rPr lang="zh-CN" altLang="en-US" smtClean="0">
                <a:ea typeface="宋体" charset="-122"/>
              </a:rPr>
              <a:t>对于课后思考题，可以给出思路</a:t>
            </a:r>
            <a:r>
              <a:rPr lang="en-US" altLang="zh-CN" smtClean="0">
                <a:ea typeface="宋体" charset="-122"/>
              </a:rPr>
              <a:t>.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package com.atguigu.temp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object BinaryFindTest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def main(args: Array[String]): Unit = {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    val arr = Array(1,8, 10, 89, 1000, 1234)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binaryFind(arr,124,0,arr.length-1)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}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  //</a:t>
            </a:r>
            <a:r>
              <a:rPr lang="zh-CN" altLang="en-US" smtClean="0">
                <a:ea typeface="宋体" charset="-122"/>
              </a:rPr>
              <a:t>如果数组是有序的</a:t>
            </a:r>
            <a:r>
              <a:rPr lang="en-US" altLang="zh-CN" smtClean="0">
                <a:ea typeface="宋体" charset="-122"/>
              </a:rPr>
              <a:t>(</a:t>
            </a:r>
            <a:r>
              <a:rPr lang="zh-CN" altLang="en-US" smtClean="0">
                <a:ea typeface="宋体" charset="-122"/>
              </a:rPr>
              <a:t>从小到大</a:t>
            </a:r>
            <a:r>
              <a:rPr lang="en-US" altLang="zh-CN" smtClean="0">
                <a:ea typeface="宋体" charset="-122"/>
              </a:rPr>
              <a:t>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def binaryFind(arr:Array[Int], findVal:Int, leftIndex:Int,rightIndex:Int): Int = {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    if (leftIndex &gt; rightIndex)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println("</a:t>
            </a:r>
            <a:r>
              <a:rPr lang="zh-CN" altLang="en-US" smtClean="0">
                <a:ea typeface="宋体" charset="-122"/>
              </a:rPr>
              <a:t>找不到了</a:t>
            </a:r>
            <a:r>
              <a:rPr lang="en-US" altLang="zh-CN" smtClean="0">
                <a:ea typeface="宋体" charset="-122"/>
              </a:rPr>
              <a:t>")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return -1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}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//</a:t>
            </a:r>
            <a:r>
              <a:rPr lang="zh-CN" altLang="en-US" smtClean="0">
                <a:ea typeface="宋体" charset="-122"/>
              </a:rPr>
              <a:t>找到中间的索引</a:t>
            </a:r>
          </a:p>
          <a:p>
            <a:pPr eaLnBrk="1" hangingPunct="1"/>
            <a:r>
              <a:rPr lang="zh-CN" altLang="en-US" smtClean="0">
                <a:ea typeface="宋体" charset="-122"/>
              </a:rPr>
              <a:t>    </a:t>
            </a:r>
            <a:r>
              <a:rPr lang="en-US" altLang="zh-CN" smtClean="0">
                <a:ea typeface="宋体" charset="-122"/>
              </a:rPr>
              <a:t>val midIndex = (leftIndex + rightIndex) / 2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if (arr(midIndex) &gt; findVal) { //</a:t>
            </a:r>
            <a:r>
              <a:rPr lang="zh-CN" altLang="en-US" smtClean="0">
                <a:ea typeface="宋体" charset="-122"/>
              </a:rPr>
              <a:t>向左递归查找</a:t>
            </a:r>
          </a:p>
          <a:p>
            <a:pPr eaLnBrk="1" hangingPunct="1"/>
            <a:r>
              <a:rPr lang="zh-CN" altLang="en-US" smtClean="0">
                <a:ea typeface="宋体" charset="-122"/>
              </a:rPr>
              <a:t>      </a:t>
            </a:r>
            <a:r>
              <a:rPr lang="en-US" altLang="zh-CN" smtClean="0">
                <a:ea typeface="宋体" charset="-122"/>
              </a:rPr>
              <a:t>binaryFind(arr,findVal,leftIndex,midIndex-1)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} else if (arr(midIndex) &lt; findVal) {//</a:t>
            </a:r>
            <a:r>
              <a:rPr lang="zh-CN" altLang="en-US" smtClean="0">
                <a:ea typeface="宋体" charset="-122"/>
              </a:rPr>
              <a:t>向右递归查找</a:t>
            </a:r>
          </a:p>
          <a:p>
            <a:pPr eaLnBrk="1" hangingPunct="1"/>
            <a:r>
              <a:rPr lang="zh-CN" altLang="en-US" smtClean="0">
                <a:ea typeface="宋体" charset="-122"/>
              </a:rPr>
              <a:t>      </a:t>
            </a:r>
            <a:r>
              <a:rPr lang="en-US" altLang="zh-CN" smtClean="0">
                <a:ea typeface="宋体" charset="-122"/>
              </a:rPr>
              <a:t>binaryFind(arr,findVal,midIndex+1,rightIndex)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} else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println("</a:t>
            </a:r>
            <a:r>
              <a:rPr lang="zh-CN" altLang="en-US" smtClean="0">
                <a:ea typeface="宋体" charset="-122"/>
              </a:rPr>
              <a:t>找到了 </a:t>
            </a:r>
            <a:r>
              <a:rPr lang="en-US" altLang="zh-CN" smtClean="0">
                <a:ea typeface="宋体" charset="-122"/>
              </a:rPr>
              <a:t>index=" + midIndex)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return midIndex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}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  }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}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640B4E-3909-4A33-A460-3E537D343403}" type="slidenum">
              <a:rPr lang="zh-CN" altLang="en-US" smtClean="0"/>
              <a:pPr/>
              <a:t>59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264014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517525" y="685800"/>
            <a:ext cx="58229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altLang="zh-CN" smtClean="0">
              <a:ea typeface="宋体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640B4E-3909-4A33-A460-3E537D343403}" type="slidenum">
              <a:rPr lang="zh-CN" altLang="en-US" smtClean="0"/>
              <a:pPr/>
              <a:t>60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26401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517525" y="685800"/>
            <a:ext cx="58229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宋体" charset="-122"/>
              </a:rPr>
              <a:t>--</a:t>
            </a:r>
            <a:r>
              <a:rPr lang="zh-CN" altLang="en-US" smtClean="0">
                <a:ea typeface="宋体" charset="-122"/>
              </a:rPr>
              <a:t>参考</a:t>
            </a:r>
            <a:r>
              <a:rPr lang="en-US" altLang="zh-CN" smtClean="0">
                <a:ea typeface="宋体" charset="-122"/>
              </a:rPr>
              <a:t>: google</a:t>
            </a:r>
            <a:r>
              <a:rPr lang="zh-CN" altLang="en-US" smtClean="0">
                <a:ea typeface="宋体" charset="-122"/>
              </a:rPr>
              <a:t>算法编程大赛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640B4E-3909-4A33-A460-3E537D343403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264014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517525" y="685800"/>
            <a:ext cx="58229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altLang="zh-CN" smtClean="0">
              <a:ea typeface="宋体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640B4E-3909-4A33-A460-3E537D343403}" type="slidenum">
              <a:rPr lang="zh-CN" altLang="en-US" smtClean="0"/>
              <a:pPr/>
              <a:t>61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264014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517525" y="685800"/>
            <a:ext cx="58229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宋体" charset="-122"/>
              </a:rPr>
              <a:t>//</a:t>
            </a:r>
            <a:r>
              <a:rPr lang="zh-CN" altLang="en-US" smtClean="0">
                <a:ea typeface="宋体" charset="-122"/>
              </a:rPr>
              <a:t>最新代码</a:t>
            </a:r>
            <a:endParaRPr lang="en-US" altLang="zh-CN" smtClean="0">
              <a:ea typeface="宋体" charset="-122"/>
            </a:endParaRP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package com.atguigu.temp.hashtab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import scala.io.StdIn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import util.control.Breaks._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object HashTabDemo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def main(args: Array[String]): Unit =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//</a:t>
            </a:r>
            <a:r>
              <a:rPr lang="zh-CN" altLang="en-US" smtClean="0">
                <a:ea typeface="宋体" charset="-122"/>
              </a:rPr>
              <a:t>创建一个</a:t>
            </a:r>
            <a:r>
              <a:rPr lang="en-US" altLang="zh-CN" smtClean="0">
                <a:ea typeface="宋体" charset="-122"/>
              </a:rPr>
              <a:t>HashTab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val hashTab = new HashTab(7)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var key = ""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while (true)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println("insert : </a:t>
            </a:r>
            <a:r>
              <a:rPr lang="zh-CN" altLang="en-US" smtClean="0">
                <a:ea typeface="宋体" charset="-122"/>
              </a:rPr>
              <a:t>表示添加一个雇员</a:t>
            </a:r>
            <a:r>
              <a:rPr lang="en-US" altLang="zh-CN" smtClean="0">
                <a:ea typeface="宋体" charset="-122"/>
              </a:rPr>
              <a:t>")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println("show : </a:t>
            </a:r>
            <a:r>
              <a:rPr lang="zh-CN" altLang="en-US" smtClean="0">
                <a:ea typeface="宋体" charset="-122"/>
              </a:rPr>
              <a:t>表示显示所有雇员</a:t>
            </a:r>
            <a:r>
              <a:rPr lang="en-US" altLang="zh-CN" smtClean="0">
                <a:ea typeface="宋体" charset="-122"/>
              </a:rPr>
              <a:t>")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println("find : </a:t>
            </a:r>
            <a:r>
              <a:rPr lang="zh-CN" altLang="en-US" smtClean="0">
                <a:ea typeface="宋体" charset="-122"/>
              </a:rPr>
              <a:t>表示查询雇员</a:t>
            </a:r>
            <a:r>
              <a:rPr lang="en-US" altLang="zh-CN" smtClean="0">
                <a:ea typeface="宋体" charset="-122"/>
              </a:rPr>
              <a:t>")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key = StdIn.readLine()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key match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  case "insert" =&gt;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    println("</a:t>
            </a:r>
            <a:r>
              <a:rPr lang="zh-CN" altLang="en-US" smtClean="0">
                <a:ea typeface="宋体" charset="-122"/>
              </a:rPr>
              <a:t>输入</a:t>
            </a:r>
            <a:r>
              <a:rPr lang="en-US" altLang="zh-CN" smtClean="0">
                <a:ea typeface="宋体" charset="-122"/>
              </a:rPr>
              <a:t>id")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    val id = StdIn.readInt()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    println("</a:t>
            </a:r>
            <a:r>
              <a:rPr lang="zh-CN" altLang="en-US" smtClean="0">
                <a:ea typeface="宋体" charset="-122"/>
              </a:rPr>
              <a:t>输入名字</a:t>
            </a:r>
            <a:r>
              <a:rPr lang="en-US" altLang="zh-CN" smtClean="0">
                <a:ea typeface="宋体" charset="-122"/>
              </a:rPr>
              <a:t>")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    val name = StdIn.readLine()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    //</a:t>
            </a:r>
            <a:r>
              <a:rPr lang="zh-CN" altLang="en-US" smtClean="0">
                <a:ea typeface="宋体" charset="-122"/>
              </a:rPr>
              <a:t>创建一个</a:t>
            </a:r>
            <a:r>
              <a:rPr lang="en-US" altLang="zh-CN" smtClean="0">
                <a:ea typeface="宋体" charset="-122"/>
              </a:rPr>
              <a:t>Emp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    val emp = new Emp(id, name)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    hashTab.insert(emp)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  }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  case "show" =&gt;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    hashTab.list()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  }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  case "find" =&gt;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    println("</a:t>
            </a:r>
            <a:r>
              <a:rPr lang="zh-CN" altLang="en-US" smtClean="0">
                <a:ea typeface="宋体" charset="-122"/>
              </a:rPr>
              <a:t>请输入要查找的雇员的编号</a:t>
            </a:r>
            <a:r>
              <a:rPr lang="en-US" altLang="zh-CN" smtClean="0">
                <a:ea typeface="宋体" charset="-122"/>
              </a:rPr>
              <a:t>")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    val id = StdIn.readInt()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    hashTab.findEmpById(id)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  }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}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}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}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}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class Emp(eId: Int, eName: String)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val id = eId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var name = eName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var next: Emp = null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}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class HashTab(val size: Int)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val empLinkedListArray: Array[EmpLinkedList] = new Array[EmpLinkedList](size)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  //</a:t>
            </a:r>
            <a:r>
              <a:rPr lang="zh-CN" altLang="en-US" smtClean="0">
                <a:ea typeface="宋体" charset="-122"/>
              </a:rPr>
              <a:t>初始化</a:t>
            </a:r>
          </a:p>
          <a:p>
            <a:pPr eaLnBrk="1" hangingPunct="1"/>
            <a:r>
              <a:rPr lang="zh-CN" altLang="en-US" smtClean="0">
                <a:ea typeface="宋体" charset="-122"/>
              </a:rPr>
              <a:t>  </a:t>
            </a:r>
            <a:r>
              <a:rPr lang="en-US" altLang="zh-CN" smtClean="0">
                <a:ea typeface="宋体" charset="-122"/>
              </a:rPr>
              <a:t>for (i &lt;- 0 until size)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empLinkedListArray(i) = new EmpLinkedList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}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  def insert(emp: Emp): Unit =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//</a:t>
            </a:r>
            <a:r>
              <a:rPr lang="zh-CN" altLang="en-US" smtClean="0">
                <a:ea typeface="宋体" charset="-122"/>
              </a:rPr>
              <a:t>根据</a:t>
            </a:r>
            <a:r>
              <a:rPr lang="en-US" altLang="zh-CN" smtClean="0">
                <a:ea typeface="宋体" charset="-122"/>
              </a:rPr>
              <a:t>emp</a:t>
            </a:r>
            <a:r>
              <a:rPr lang="zh-CN" altLang="en-US" smtClean="0">
                <a:ea typeface="宋体" charset="-122"/>
              </a:rPr>
              <a:t>的</a:t>
            </a:r>
            <a:r>
              <a:rPr lang="en-US" altLang="zh-CN" smtClean="0">
                <a:ea typeface="宋体" charset="-122"/>
              </a:rPr>
              <a:t>id,</a:t>
            </a:r>
            <a:r>
              <a:rPr lang="zh-CN" altLang="en-US" smtClean="0">
                <a:ea typeface="宋体" charset="-122"/>
              </a:rPr>
              <a:t>使用散列函数</a:t>
            </a:r>
          </a:p>
          <a:p>
            <a:pPr eaLnBrk="1" hangingPunct="1"/>
            <a:r>
              <a:rPr lang="zh-CN" altLang="en-US" smtClean="0">
                <a:ea typeface="宋体" charset="-122"/>
              </a:rPr>
              <a:t>    </a:t>
            </a:r>
            <a:r>
              <a:rPr lang="en-US" altLang="zh-CN" smtClean="0">
                <a:ea typeface="宋体" charset="-122"/>
              </a:rPr>
              <a:t>val empLinkedListNo = hashFun(emp.id)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empLinkedListArray(empLinkedListNo).insert(emp)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}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  def hashFun(id: Int): Int =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id % size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}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  def list(): Unit = { //</a:t>
            </a:r>
            <a:r>
              <a:rPr lang="zh-CN" altLang="en-US" smtClean="0">
                <a:ea typeface="宋体" charset="-122"/>
              </a:rPr>
              <a:t>显示整个</a:t>
            </a:r>
            <a:r>
              <a:rPr lang="en-US" altLang="zh-CN" smtClean="0">
                <a:ea typeface="宋体" charset="-122"/>
              </a:rPr>
              <a:t>hashtab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    for (i &lt;- 0 until size)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empLinkedListArray(i).list(i)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}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}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  def findEmpById(id: Int): Unit =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val empLinkedListNo = hashFun(id)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val emp = empLinkedListArray(empLinkedListNo).findEmpById(id)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if (emp != null)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printf("</a:t>
            </a:r>
            <a:r>
              <a:rPr lang="zh-CN" altLang="en-US" smtClean="0">
                <a:ea typeface="宋体" charset="-122"/>
              </a:rPr>
              <a:t>找到了 </a:t>
            </a:r>
            <a:r>
              <a:rPr lang="en-US" altLang="zh-CN" smtClean="0">
                <a:ea typeface="宋体" charset="-122"/>
              </a:rPr>
              <a:t>no = %d </a:t>
            </a:r>
            <a:r>
              <a:rPr lang="zh-CN" altLang="en-US" smtClean="0">
                <a:ea typeface="宋体" charset="-122"/>
              </a:rPr>
              <a:t>的雇员 </a:t>
            </a:r>
            <a:r>
              <a:rPr lang="en-US" altLang="zh-CN" smtClean="0">
                <a:ea typeface="宋体" charset="-122"/>
              </a:rPr>
              <a:t>name=%s </a:t>
            </a:r>
            <a:r>
              <a:rPr lang="zh-CN" altLang="en-US" smtClean="0">
                <a:ea typeface="宋体" charset="-122"/>
              </a:rPr>
              <a:t>在第</a:t>
            </a:r>
            <a:r>
              <a:rPr lang="en-US" altLang="zh-CN" smtClean="0">
                <a:ea typeface="宋体" charset="-122"/>
              </a:rPr>
              <a:t>%d</a:t>
            </a:r>
            <a:r>
              <a:rPr lang="zh-CN" altLang="en-US" smtClean="0">
                <a:ea typeface="宋体" charset="-122"/>
              </a:rPr>
              <a:t>个链表</a:t>
            </a:r>
            <a:r>
              <a:rPr lang="en-US" altLang="zh-CN" smtClean="0">
                <a:ea typeface="宋体" charset="-122"/>
              </a:rPr>
              <a:t>\n", id, emp.name, empLinkedListNo)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} else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printf("</a:t>
            </a:r>
            <a:r>
              <a:rPr lang="zh-CN" altLang="en-US" smtClean="0">
                <a:ea typeface="宋体" charset="-122"/>
              </a:rPr>
              <a:t>没有找到</a:t>
            </a:r>
            <a:r>
              <a:rPr lang="en-US" altLang="zh-CN" smtClean="0">
                <a:ea typeface="宋体" charset="-122"/>
              </a:rPr>
              <a:t>no = %d </a:t>
            </a:r>
            <a:r>
              <a:rPr lang="zh-CN" altLang="en-US" smtClean="0">
                <a:ea typeface="宋体" charset="-122"/>
              </a:rPr>
              <a:t>的雇员</a:t>
            </a:r>
            <a:r>
              <a:rPr lang="en-US" altLang="zh-CN" smtClean="0">
                <a:ea typeface="宋体" charset="-122"/>
              </a:rPr>
              <a:t>\n", id)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}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}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}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class EmpLinkedList { //</a:t>
            </a:r>
            <a:r>
              <a:rPr lang="zh-CN" altLang="en-US" smtClean="0">
                <a:ea typeface="宋体" charset="-122"/>
              </a:rPr>
              <a:t>雇员链表</a:t>
            </a:r>
          </a:p>
          <a:p>
            <a:pPr eaLnBrk="1" hangingPunct="1"/>
            <a:endParaRPr lang="zh-CN" altLang="en-US" smtClean="0">
              <a:ea typeface="宋体" charset="-122"/>
            </a:endParaRPr>
          </a:p>
          <a:p>
            <a:pPr eaLnBrk="1" hangingPunct="1"/>
            <a:r>
              <a:rPr lang="zh-CN" altLang="en-US" smtClean="0">
                <a:ea typeface="宋体" charset="-122"/>
              </a:rPr>
              <a:t>  </a:t>
            </a:r>
            <a:r>
              <a:rPr lang="en-US" altLang="zh-CN" smtClean="0">
                <a:ea typeface="宋体" charset="-122"/>
              </a:rPr>
              <a:t>var head: Emp = null //head </a:t>
            </a:r>
            <a:r>
              <a:rPr lang="zh-CN" altLang="en-US" smtClean="0">
                <a:ea typeface="宋体" charset="-122"/>
              </a:rPr>
              <a:t>指针指向</a:t>
            </a:r>
            <a:r>
              <a:rPr lang="en-US" altLang="zh-CN" smtClean="0">
                <a:ea typeface="宋体" charset="-122"/>
              </a:rPr>
              <a:t>empLinkedList</a:t>
            </a:r>
            <a:r>
              <a:rPr lang="zh-CN" altLang="en-US" smtClean="0">
                <a:ea typeface="宋体" charset="-122"/>
              </a:rPr>
              <a:t>第一个元素</a:t>
            </a:r>
            <a:r>
              <a:rPr lang="en-US" altLang="zh-CN" smtClean="0">
                <a:ea typeface="宋体" charset="-122"/>
              </a:rPr>
              <a:t>.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  def findEmpById(id: Int): Emp = { // null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    if (head == null)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return null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}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var cur = head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    breakable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while (true)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  if (cur == null)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    break()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  }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  if (cur.id == id)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    break()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  }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  cur = cur.next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}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}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return cur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  }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  def insert(emp: Emp): Unit = {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    if (head == null) { //</a:t>
            </a:r>
            <a:r>
              <a:rPr lang="zh-CN" altLang="en-US" smtClean="0">
                <a:ea typeface="宋体" charset="-122"/>
              </a:rPr>
              <a:t>第一个雇员</a:t>
            </a:r>
          </a:p>
          <a:p>
            <a:pPr eaLnBrk="1" hangingPunct="1"/>
            <a:r>
              <a:rPr lang="zh-CN" altLang="en-US" smtClean="0">
                <a:ea typeface="宋体" charset="-122"/>
              </a:rPr>
              <a:t>      </a:t>
            </a:r>
            <a:r>
              <a:rPr lang="en-US" altLang="zh-CN" smtClean="0">
                <a:ea typeface="宋体" charset="-122"/>
              </a:rPr>
              <a:t>head = emp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return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}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    var cur = head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//</a:t>
            </a:r>
            <a:r>
              <a:rPr lang="zh-CN" altLang="en-US" smtClean="0">
                <a:ea typeface="宋体" charset="-122"/>
              </a:rPr>
              <a:t>找到链表最后</a:t>
            </a:r>
            <a:r>
              <a:rPr lang="en-US" altLang="zh-CN" smtClean="0">
                <a:ea typeface="宋体" charset="-122"/>
              </a:rPr>
              <a:t>.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breakable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while (true)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  if (cur.next == null)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    break()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  }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  cur = cur.next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}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}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//</a:t>
            </a:r>
            <a:r>
              <a:rPr lang="zh-CN" altLang="en-US" smtClean="0">
                <a:ea typeface="宋体" charset="-122"/>
              </a:rPr>
              <a:t>接入到链表尾部</a:t>
            </a:r>
          </a:p>
          <a:p>
            <a:pPr eaLnBrk="1" hangingPunct="1"/>
            <a:r>
              <a:rPr lang="zh-CN" altLang="en-US" smtClean="0">
                <a:ea typeface="宋体" charset="-122"/>
              </a:rPr>
              <a:t>    </a:t>
            </a:r>
            <a:r>
              <a:rPr lang="en-US" altLang="zh-CN" smtClean="0">
                <a:ea typeface="宋体" charset="-122"/>
              </a:rPr>
              <a:t>cur.next = emp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}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  def list(empLinkedListNo: Int): Unit =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if (head == null)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printf("</a:t>
            </a:r>
            <a:r>
              <a:rPr lang="zh-CN" altLang="en-US" smtClean="0">
                <a:ea typeface="宋体" charset="-122"/>
              </a:rPr>
              <a:t>第</a:t>
            </a:r>
            <a:r>
              <a:rPr lang="en-US" altLang="zh-CN" smtClean="0">
                <a:ea typeface="宋体" charset="-122"/>
              </a:rPr>
              <a:t>%d</a:t>
            </a:r>
            <a:r>
              <a:rPr lang="zh-CN" altLang="en-US" smtClean="0">
                <a:ea typeface="宋体" charset="-122"/>
              </a:rPr>
              <a:t>个链表为空</a:t>
            </a:r>
            <a:r>
              <a:rPr lang="en-US" altLang="zh-CN" smtClean="0">
                <a:ea typeface="宋体" charset="-122"/>
              </a:rPr>
              <a:t>\n", empLinkedListNo)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return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}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var cur = head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printf("</a:t>
            </a:r>
            <a:r>
              <a:rPr lang="zh-CN" altLang="en-US" smtClean="0">
                <a:ea typeface="宋体" charset="-122"/>
              </a:rPr>
              <a:t>第</a:t>
            </a:r>
            <a:r>
              <a:rPr lang="en-US" altLang="zh-CN" smtClean="0">
                <a:ea typeface="宋体" charset="-122"/>
              </a:rPr>
              <a:t>%d</a:t>
            </a:r>
            <a:r>
              <a:rPr lang="zh-CN" altLang="en-US" smtClean="0">
                <a:ea typeface="宋体" charset="-122"/>
              </a:rPr>
              <a:t>个链表信息为</a:t>
            </a:r>
            <a:r>
              <a:rPr lang="en-US" altLang="zh-CN" smtClean="0">
                <a:ea typeface="宋体" charset="-122"/>
              </a:rPr>
              <a:t>\t", empLinkedListNo)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breakable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while (true)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  if (cur == null)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    break()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  }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  printf("=&gt; id=%d name=%s\t", cur.id, cur.name)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  cur = cur.next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}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}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println()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}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}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//</a:t>
            </a:r>
            <a:r>
              <a:rPr lang="zh-CN" altLang="en-US" smtClean="0">
                <a:ea typeface="宋体" charset="-122"/>
              </a:rPr>
              <a:t>最新代码结束</a:t>
            </a:r>
            <a:endParaRPr lang="en-US" altLang="zh-CN" smtClean="0">
              <a:ea typeface="宋体" charset="-122"/>
            </a:endParaRP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//</a:t>
            </a:r>
            <a:r>
              <a:rPr lang="zh-CN" altLang="en-US" smtClean="0">
                <a:ea typeface="宋体" charset="-122"/>
              </a:rPr>
              <a:t>代码</a:t>
            </a:r>
            <a:endParaRPr lang="en-US" altLang="zh-CN" smtClean="0">
              <a:ea typeface="宋体" charset="-122"/>
            </a:endParaRP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package com.atguigu.temp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import scala.io.StdIn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import util.control.Breaks._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object HashTabTest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def main(args: Array[String]): Unit = {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    //</a:t>
            </a:r>
            <a:r>
              <a:rPr lang="zh-CN" altLang="en-US" smtClean="0">
                <a:ea typeface="宋体" charset="-122"/>
              </a:rPr>
              <a:t>定义我的哈希表</a:t>
            </a:r>
          </a:p>
          <a:p>
            <a:pPr eaLnBrk="1" hangingPunct="1"/>
            <a:r>
              <a:rPr lang="zh-CN" altLang="en-US" smtClean="0">
                <a:ea typeface="宋体" charset="-122"/>
              </a:rPr>
              <a:t>    </a:t>
            </a:r>
            <a:r>
              <a:rPr lang="en-US" altLang="zh-CN" smtClean="0">
                <a:ea typeface="宋体" charset="-122"/>
              </a:rPr>
              <a:t>val size = 7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val myHashTab = new HashTab(size)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while (true)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println("</a:t>
            </a:r>
            <a:r>
              <a:rPr lang="zh-CN" altLang="en-US" smtClean="0">
                <a:ea typeface="宋体" charset="-122"/>
              </a:rPr>
              <a:t>输入</a:t>
            </a:r>
            <a:r>
              <a:rPr lang="en-US" altLang="zh-CN" smtClean="0">
                <a:ea typeface="宋体" charset="-122"/>
              </a:rPr>
              <a:t>input</a:t>
            </a:r>
            <a:r>
              <a:rPr lang="zh-CN" altLang="en-US" smtClean="0">
                <a:ea typeface="宋体" charset="-122"/>
              </a:rPr>
              <a:t>表示添加员工</a:t>
            </a:r>
            <a:r>
              <a:rPr lang="en-US" altLang="zh-CN" smtClean="0">
                <a:ea typeface="宋体" charset="-122"/>
              </a:rPr>
              <a:t>")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println("</a:t>
            </a:r>
            <a:r>
              <a:rPr lang="zh-CN" altLang="en-US" smtClean="0">
                <a:ea typeface="宋体" charset="-122"/>
              </a:rPr>
              <a:t>输入</a:t>
            </a:r>
            <a:r>
              <a:rPr lang="en-US" altLang="zh-CN" smtClean="0">
                <a:ea typeface="宋体" charset="-122"/>
              </a:rPr>
              <a:t>show</a:t>
            </a:r>
            <a:r>
              <a:rPr lang="zh-CN" altLang="en-US" smtClean="0">
                <a:ea typeface="宋体" charset="-122"/>
              </a:rPr>
              <a:t>表示显示员工</a:t>
            </a:r>
            <a:r>
              <a:rPr lang="en-US" altLang="zh-CN" smtClean="0">
                <a:ea typeface="宋体" charset="-122"/>
              </a:rPr>
              <a:t>")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println("</a:t>
            </a:r>
            <a:r>
              <a:rPr lang="zh-CN" altLang="en-US" smtClean="0">
                <a:ea typeface="宋体" charset="-122"/>
              </a:rPr>
              <a:t>输入</a:t>
            </a:r>
            <a:r>
              <a:rPr lang="en-US" altLang="zh-CN" smtClean="0">
                <a:ea typeface="宋体" charset="-122"/>
              </a:rPr>
              <a:t>find</a:t>
            </a:r>
            <a:r>
              <a:rPr lang="zh-CN" altLang="en-US" smtClean="0">
                <a:ea typeface="宋体" charset="-122"/>
              </a:rPr>
              <a:t>表示希望查找</a:t>
            </a:r>
            <a:r>
              <a:rPr lang="en-US" altLang="zh-CN" smtClean="0">
                <a:ea typeface="宋体" charset="-122"/>
              </a:rPr>
              <a:t>")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val operType = StdIn.readLine()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if (operType == "input")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  println("</a:t>
            </a:r>
            <a:r>
              <a:rPr lang="zh-CN" altLang="en-US" smtClean="0">
                <a:ea typeface="宋体" charset="-122"/>
              </a:rPr>
              <a:t>请输入员工</a:t>
            </a:r>
            <a:r>
              <a:rPr lang="en-US" altLang="zh-CN" smtClean="0">
                <a:ea typeface="宋体" charset="-122"/>
              </a:rPr>
              <a:t>id:")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  val id = StdIn.readInt()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  println("</a:t>
            </a:r>
            <a:r>
              <a:rPr lang="zh-CN" altLang="en-US" smtClean="0">
                <a:ea typeface="宋体" charset="-122"/>
              </a:rPr>
              <a:t>请输入员工</a:t>
            </a:r>
            <a:r>
              <a:rPr lang="en-US" altLang="zh-CN" smtClean="0">
                <a:ea typeface="宋体" charset="-122"/>
              </a:rPr>
              <a:t>name:")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  val name = StdIn.readLine()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  //</a:t>
            </a:r>
            <a:r>
              <a:rPr lang="zh-CN" altLang="en-US" smtClean="0">
                <a:ea typeface="宋体" charset="-122"/>
              </a:rPr>
              <a:t>创建新的员工</a:t>
            </a:r>
          </a:p>
          <a:p>
            <a:pPr eaLnBrk="1" hangingPunct="1"/>
            <a:r>
              <a:rPr lang="zh-CN" altLang="en-US" smtClean="0">
                <a:ea typeface="宋体" charset="-122"/>
              </a:rPr>
              <a:t>        </a:t>
            </a:r>
            <a:r>
              <a:rPr lang="en-US" altLang="zh-CN" smtClean="0">
                <a:ea typeface="宋体" charset="-122"/>
              </a:rPr>
              <a:t>val newEmp = new Emp(id, name)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  myHashTab.insert(newEmp)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      } else if (operType == "show")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  println("===========")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  myHashTab.showAll()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  println("===========")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} else if (operType == "find")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  println("</a:t>
            </a:r>
            <a:r>
              <a:rPr lang="zh-CN" altLang="en-US" smtClean="0">
                <a:ea typeface="宋体" charset="-122"/>
              </a:rPr>
              <a:t>请输入你想查找的</a:t>
            </a:r>
            <a:r>
              <a:rPr lang="en-US" altLang="zh-CN" smtClean="0">
                <a:ea typeface="宋体" charset="-122"/>
              </a:rPr>
              <a:t>id")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  val id = StdIn.readInt()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  val findEmp = myHashTab.findById(id)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  if (findEmp != null)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    findEmp.showMe(findEmp.id % size)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  } else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    println("can't find")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  }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}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}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}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}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//</a:t>
            </a:r>
            <a:r>
              <a:rPr lang="zh-CN" altLang="en-US" smtClean="0">
                <a:ea typeface="宋体" charset="-122"/>
              </a:rPr>
              <a:t>一个员工类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class Emp(eId: Int, eName: String)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val id: Int = eId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var name: String = eName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var next: Emp = null //</a:t>
            </a:r>
            <a:r>
              <a:rPr lang="zh-CN" altLang="en-US" smtClean="0">
                <a:ea typeface="宋体" charset="-122"/>
              </a:rPr>
              <a:t>这是指向下一个员工的变量</a:t>
            </a:r>
          </a:p>
          <a:p>
            <a:pPr eaLnBrk="1" hangingPunct="1"/>
            <a:r>
              <a:rPr lang="zh-CN" altLang="en-US" smtClean="0">
                <a:ea typeface="宋体" charset="-122"/>
              </a:rPr>
              <a:t>  </a:t>
            </a:r>
            <a:r>
              <a:rPr lang="en-US" altLang="zh-CN" smtClean="0">
                <a:ea typeface="宋体" charset="-122"/>
              </a:rPr>
              <a:t>def showMe(i: Int) =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printf("</a:t>
            </a:r>
            <a:r>
              <a:rPr lang="zh-CN" altLang="en-US" smtClean="0">
                <a:ea typeface="宋体" charset="-122"/>
              </a:rPr>
              <a:t>我在第</a:t>
            </a:r>
            <a:r>
              <a:rPr lang="en-US" altLang="zh-CN" smtClean="0">
                <a:ea typeface="宋体" charset="-122"/>
              </a:rPr>
              <a:t>%d</a:t>
            </a:r>
            <a:r>
              <a:rPr lang="zh-CN" altLang="en-US" smtClean="0">
                <a:ea typeface="宋体" charset="-122"/>
              </a:rPr>
              <a:t>个链表中 </a:t>
            </a:r>
            <a:r>
              <a:rPr lang="en-US" altLang="zh-CN" smtClean="0">
                <a:ea typeface="宋体" charset="-122"/>
              </a:rPr>
              <a:t>id=%d Name=%s \n", i, this.id, this.name)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}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}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//</a:t>
            </a:r>
            <a:r>
              <a:rPr lang="zh-CN" altLang="en-US" smtClean="0">
                <a:ea typeface="宋体" charset="-122"/>
              </a:rPr>
              <a:t>员工链表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class EmpLinkedList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var head: Emp = null //new Emp(0,"") //</a:t>
            </a:r>
            <a:r>
              <a:rPr lang="zh-CN" altLang="en-US" smtClean="0">
                <a:ea typeface="宋体" charset="-122"/>
              </a:rPr>
              <a:t>指向当前链表的表头</a:t>
            </a:r>
            <a:r>
              <a:rPr lang="en-US" altLang="zh-CN" smtClean="0">
                <a:ea typeface="宋体" charset="-122"/>
              </a:rPr>
              <a:t>,</a:t>
            </a:r>
            <a:r>
              <a:rPr lang="zh-CN" altLang="en-US" smtClean="0">
                <a:ea typeface="宋体" charset="-122"/>
              </a:rPr>
              <a:t>初始化一个</a:t>
            </a:r>
          </a:p>
          <a:p>
            <a:pPr eaLnBrk="1" hangingPunct="1"/>
            <a:r>
              <a:rPr lang="zh-CN" altLang="en-US" smtClean="0">
                <a:ea typeface="宋体" charset="-122"/>
              </a:rPr>
              <a:t>  </a:t>
            </a:r>
            <a:r>
              <a:rPr lang="en-US" altLang="zh-CN" smtClean="0">
                <a:ea typeface="宋体" charset="-122"/>
              </a:rPr>
              <a:t>//</a:t>
            </a:r>
            <a:r>
              <a:rPr lang="zh-CN" altLang="en-US" smtClean="0">
                <a:ea typeface="宋体" charset="-122"/>
              </a:rPr>
              <a:t>查找一个员工</a:t>
            </a:r>
          </a:p>
          <a:p>
            <a:pPr eaLnBrk="1" hangingPunct="1"/>
            <a:r>
              <a:rPr lang="zh-CN" altLang="en-US" smtClean="0">
                <a:ea typeface="宋体" charset="-122"/>
              </a:rPr>
              <a:t>  </a:t>
            </a:r>
            <a:r>
              <a:rPr lang="en-US" altLang="zh-CN" smtClean="0">
                <a:ea typeface="宋体" charset="-122"/>
              </a:rPr>
              <a:t>def findById(id: Int): Emp =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//</a:t>
            </a:r>
            <a:r>
              <a:rPr lang="zh-CN" altLang="en-US" smtClean="0">
                <a:ea typeface="宋体" charset="-122"/>
              </a:rPr>
              <a:t>定义一个临时变量</a:t>
            </a:r>
          </a:p>
          <a:p>
            <a:pPr eaLnBrk="1" hangingPunct="1"/>
            <a:r>
              <a:rPr lang="zh-CN" altLang="en-US" smtClean="0">
                <a:ea typeface="宋体" charset="-122"/>
              </a:rPr>
              <a:t>    </a:t>
            </a:r>
            <a:r>
              <a:rPr lang="en-US" altLang="zh-CN" smtClean="0">
                <a:ea typeface="宋体" charset="-122"/>
              </a:rPr>
              <a:t>var tmp = this.head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breakable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while (true)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  if (tmp != null)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    if (tmp.id == id)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      return tmp //</a:t>
            </a:r>
            <a:r>
              <a:rPr lang="zh-CN" altLang="en-US" smtClean="0">
                <a:ea typeface="宋体" charset="-122"/>
              </a:rPr>
              <a:t>找到</a:t>
            </a:r>
          </a:p>
          <a:p>
            <a:pPr eaLnBrk="1" hangingPunct="1"/>
            <a:r>
              <a:rPr lang="zh-CN" altLang="en-US" smtClean="0">
                <a:ea typeface="宋体" charset="-122"/>
              </a:rPr>
              <a:t>          </a:t>
            </a:r>
            <a:r>
              <a:rPr lang="en-US" altLang="zh-CN" smtClean="0">
                <a:ea typeface="宋体" charset="-122"/>
              </a:rPr>
              <a:t>}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    tmp = tmp.next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        } else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    break()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  }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}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}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return null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}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  //</a:t>
            </a:r>
            <a:r>
              <a:rPr lang="zh-CN" altLang="en-US" smtClean="0">
                <a:ea typeface="宋体" charset="-122"/>
              </a:rPr>
              <a:t>添加一个员工</a:t>
            </a:r>
            <a:r>
              <a:rPr lang="en-US" altLang="zh-CN" smtClean="0">
                <a:ea typeface="宋体" charset="-122"/>
              </a:rPr>
              <a:t>,</a:t>
            </a:r>
            <a:r>
              <a:rPr lang="zh-CN" altLang="en-US" smtClean="0">
                <a:ea typeface="宋体" charset="-122"/>
              </a:rPr>
              <a:t>在添加时</a:t>
            </a:r>
            <a:r>
              <a:rPr lang="en-US" altLang="zh-CN" smtClean="0">
                <a:ea typeface="宋体" charset="-122"/>
              </a:rPr>
              <a:t>,</a:t>
            </a:r>
            <a:r>
              <a:rPr lang="zh-CN" altLang="en-US" smtClean="0">
                <a:ea typeface="宋体" charset="-122"/>
              </a:rPr>
              <a:t>保证这个链表是有序的</a:t>
            </a:r>
          </a:p>
          <a:p>
            <a:pPr eaLnBrk="1" hangingPunct="1"/>
            <a:r>
              <a:rPr lang="zh-CN" altLang="en-US" smtClean="0">
                <a:ea typeface="宋体" charset="-122"/>
              </a:rPr>
              <a:t>  </a:t>
            </a:r>
            <a:r>
              <a:rPr lang="en-US" altLang="zh-CN" smtClean="0">
                <a:ea typeface="宋体" charset="-122"/>
              </a:rPr>
              <a:t>def insert(newEmp: Emp): Unit = {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    var cur = this.head //</a:t>
            </a:r>
            <a:r>
              <a:rPr lang="zh-CN" altLang="en-US" smtClean="0">
                <a:ea typeface="宋体" charset="-122"/>
              </a:rPr>
              <a:t>这是指向当前的节点</a:t>
            </a:r>
            <a:r>
              <a:rPr lang="en-US" altLang="zh-CN" smtClean="0">
                <a:ea typeface="宋体" charset="-122"/>
              </a:rPr>
              <a:t>,</a:t>
            </a:r>
            <a:r>
              <a:rPr lang="zh-CN" altLang="en-US" smtClean="0">
                <a:ea typeface="宋体" charset="-122"/>
              </a:rPr>
              <a:t>初始化为</a:t>
            </a:r>
            <a:r>
              <a:rPr lang="en-US" altLang="zh-CN" smtClean="0">
                <a:ea typeface="宋体" charset="-122"/>
              </a:rPr>
              <a:t>head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//</a:t>
            </a:r>
            <a:r>
              <a:rPr lang="zh-CN" altLang="en-US" smtClean="0">
                <a:ea typeface="宋体" charset="-122"/>
              </a:rPr>
              <a:t>表明应当插入到链表的头</a:t>
            </a:r>
          </a:p>
          <a:p>
            <a:pPr eaLnBrk="1" hangingPunct="1"/>
            <a:r>
              <a:rPr lang="zh-CN" altLang="en-US" smtClean="0">
                <a:ea typeface="宋体" charset="-122"/>
              </a:rPr>
              <a:t>    </a:t>
            </a:r>
            <a:r>
              <a:rPr lang="en-US" altLang="zh-CN" smtClean="0">
                <a:ea typeface="宋体" charset="-122"/>
              </a:rPr>
              <a:t>if (cur == null) { //</a:t>
            </a:r>
            <a:r>
              <a:rPr lang="zh-CN" altLang="en-US" smtClean="0">
                <a:ea typeface="宋体" charset="-122"/>
              </a:rPr>
              <a:t>这是第一个，并且刚开始是一个空链表</a:t>
            </a:r>
          </a:p>
          <a:p>
            <a:pPr eaLnBrk="1" hangingPunct="1"/>
            <a:r>
              <a:rPr lang="zh-CN" altLang="en-US" smtClean="0">
                <a:ea typeface="宋体" charset="-122"/>
              </a:rPr>
              <a:t>      </a:t>
            </a:r>
            <a:r>
              <a:rPr lang="en-US" altLang="zh-CN" smtClean="0">
                <a:ea typeface="宋体" charset="-122"/>
              </a:rPr>
              <a:t>this.head = newEmp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return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}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//</a:t>
            </a:r>
            <a:r>
              <a:rPr lang="zh-CN" altLang="en-US" smtClean="0">
                <a:ea typeface="宋体" charset="-122"/>
              </a:rPr>
              <a:t>为</a:t>
            </a:r>
            <a:r>
              <a:rPr lang="en-US" altLang="zh-CN" smtClean="0">
                <a:ea typeface="宋体" charset="-122"/>
              </a:rPr>
              <a:t>newEmp</a:t>
            </a:r>
            <a:r>
              <a:rPr lang="zh-CN" altLang="en-US" smtClean="0">
                <a:ea typeface="宋体" charset="-122"/>
              </a:rPr>
              <a:t>寻找最后的位置</a:t>
            </a:r>
          </a:p>
          <a:p>
            <a:pPr eaLnBrk="1" hangingPunct="1"/>
            <a:r>
              <a:rPr lang="zh-CN" altLang="en-US" smtClean="0">
                <a:ea typeface="宋体" charset="-122"/>
              </a:rPr>
              <a:t>    </a:t>
            </a:r>
            <a:r>
              <a:rPr lang="en-US" altLang="zh-CN" smtClean="0">
                <a:ea typeface="宋体" charset="-122"/>
              </a:rPr>
              <a:t>breakable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while (true)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  if (cur.next != null)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    cur = cur.next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  } else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    break()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  }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}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}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//</a:t>
            </a:r>
            <a:r>
              <a:rPr lang="zh-CN" altLang="en-US" smtClean="0">
                <a:ea typeface="宋体" charset="-122"/>
              </a:rPr>
              <a:t>如果添加到链表的后面</a:t>
            </a:r>
          </a:p>
          <a:p>
            <a:pPr eaLnBrk="1" hangingPunct="1"/>
            <a:r>
              <a:rPr lang="zh-CN" altLang="en-US" smtClean="0">
                <a:ea typeface="宋体" charset="-122"/>
              </a:rPr>
              <a:t>    </a:t>
            </a:r>
            <a:r>
              <a:rPr lang="en-US" altLang="zh-CN" smtClean="0">
                <a:ea typeface="宋体" charset="-122"/>
              </a:rPr>
              <a:t>newEmp.next = cur.next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cur.next = newEmp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}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  //</a:t>
            </a:r>
            <a:r>
              <a:rPr lang="zh-CN" altLang="en-US" smtClean="0">
                <a:ea typeface="宋体" charset="-122"/>
              </a:rPr>
              <a:t>打印出链表</a:t>
            </a:r>
          </a:p>
          <a:p>
            <a:pPr eaLnBrk="1" hangingPunct="1"/>
            <a:r>
              <a:rPr lang="zh-CN" altLang="en-US" smtClean="0">
                <a:ea typeface="宋体" charset="-122"/>
              </a:rPr>
              <a:t>  </a:t>
            </a:r>
            <a:r>
              <a:rPr lang="en-US" altLang="zh-CN" smtClean="0">
                <a:ea typeface="宋体" charset="-122"/>
              </a:rPr>
              <a:t>def showLink(i: Int) =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var tmp = this.head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breakable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while (true)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  if (tmp != null)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    tmp.showMe(i)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    tmp = tmp.next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  } else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    break()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  }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}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}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}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}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//</a:t>
            </a:r>
            <a:r>
              <a:rPr lang="zh-CN" altLang="en-US" smtClean="0">
                <a:ea typeface="宋体" charset="-122"/>
              </a:rPr>
              <a:t>创建</a:t>
            </a:r>
            <a:r>
              <a:rPr lang="en-US" altLang="zh-CN" smtClean="0">
                <a:ea typeface="宋体" charset="-122"/>
              </a:rPr>
              <a:t>HashTab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class HashTab(size: Int)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//</a:t>
            </a:r>
            <a:r>
              <a:rPr lang="zh-CN" altLang="en-US" smtClean="0">
                <a:ea typeface="宋体" charset="-122"/>
              </a:rPr>
              <a:t>链表数组</a:t>
            </a:r>
            <a:r>
              <a:rPr lang="en-US" altLang="zh-CN" smtClean="0">
                <a:ea typeface="宋体" charset="-122"/>
              </a:rPr>
              <a:t>,7</a:t>
            </a:r>
            <a:r>
              <a:rPr lang="zh-CN" altLang="en-US" smtClean="0">
                <a:ea typeface="宋体" charset="-122"/>
              </a:rPr>
              <a:t>这个数据可以根据需要来设置</a:t>
            </a:r>
          </a:p>
          <a:p>
            <a:pPr eaLnBrk="1" hangingPunct="1"/>
            <a:r>
              <a:rPr lang="zh-CN" altLang="en-US" smtClean="0">
                <a:ea typeface="宋体" charset="-122"/>
              </a:rPr>
              <a:t>  </a:t>
            </a:r>
            <a:r>
              <a:rPr lang="en-US" altLang="zh-CN" smtClean="0">
                <a:ea typeface="宋体" charset="-122"/>
              </a:rPr>
              <a:t>val linkArr = new Array[EmpLinkedList](size)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//</a:t>
            </a:r>
            <a:r>
              <a:rPr lang="zh-CN" altLang="en-US" smtClean="0">
                <a:ea typeface="宋体" charset="-122"/>
              </a:rPr>
              <a:t>需要对</a:t>
            </a:r>
            <a:r>
              <a:rPr lang="en-US" altLang="zh-CN" smtClean="0">
                <a:ea typeface="宋体" charset="-122"/>
              </a:rPr>
              <a:t>linkArr </a:t>
            </a:r>
            <a:r>
              <a:rPr lang="zh-CN" altLang="en-US" smtClean="0">
                <a:ea typeface="宋体" charset="-122"/>
              </a:rPr>
              <a:t>的每一个元素进行初始化</a:t>
            </a:r>
            <a:r>
              <a:rPr lang="en-US" altLang="zh-CN" smtClean="0">
                <a:ea typeface="宋体" charset="-122"/>
              </a:rPr>
              <a:t>,</a:t>
            </a:r>
            <a:r>
              <a:rPr lang="zh-CN" altLang="en-US" smtClean="0">
                <a:ea typeface="宋体" charset="-122"/>
              </a:rPr>
              <a:t>否则会报</a:t>
            </a:r>
            <a:r>
              <a:rPr lang="en-US" altLang="zh-CN" smtClean="0">
                <a:ea typeface="宋体" charset="-122"/>
              </a:rPr>
              <a:t>null</a:t>
            </a:r>
            <a:r>
              <a:rPr lang="zh-CN" altLang="en-US" smtClean="0">
                <a:ea typeface="宋体" charset="-122"/>
              </a:rPr>
              <a:t>异常</a:t>
            </a:r>
            <a:r>
              <a:rPr lang="en-US" altLang="zh-CN" smtClean="0">
                <a:ea typeface="宋体" charset="-122"/>
              </a:rPr>
              <a:t>!!!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for (i &lt;- 0 until size)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linkArr(i) = new EmpLinkedList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}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  //</a:t>
            </a:r>
            <a:r>
              <a:rPr lang="zh-CN" altLang="en-US" smtClean="0">
                <a:ea typeface="宋体" charset="-122"/>
              </a:rPr>
              <a:t>查找员工</a:t>
            </a:r>
          </a:p>
          <a:p>
            <a:pPr eaLnBrk="1" hangingPunct="1"/>
            <a:r>
              <a:rPr lang="zh-CN" altLang="en-US" smtClean="0">
                <a:ea typeface="宋体" charset="-122"/>
              </a:rPr>
              <a:t>  </a:t>
            </a:r>
            <a:r>
              <a:rPr lang="en-US" altLang="zh-CN" smtClean="0">
                <a:ea typeface="宋体" charset="-122"/>
              </a:rPr>
              <a:t>def findById(id: Int): Emp =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//</a:t>
            </a:r>
            <a:r>
              <a:rPr lang="zh-CN" altLang="en-US" smtClean="0">
                <a:ea typeface="宋体" charset="-122"/>
              </a:rPr>
              <a:t>通过哈希函数确定应当到那个链表中查找</a:t>
            </a:r>
          </a:p>
          <a:p>
            <a:pPr eaLnBrk="1" hangingPunct="1"/>
            <a:r>
              <a:rPr lang="zh-CN" altLang="en-US" smtClean="0">
                <a:ea typeface="宋体" charset="-122"/>
              </a:rPr>
              <a:t>    </a:t>
            </a:r>
            <a:r>
              <a:rPr lang="en-US" altLang="zh-CN" smtClean="0">
                <a:ea typeface="宋体" charset="-122"/>
              </a:rPr>
              <a:t>val linkNum = this.hashFun(id)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return this.linkArr(linkNum).findById(id)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}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  //</a:t>
            </a:r>
            <a:r>
              <a:rPr lang="zh-CN" altLang="en-US" smtClean="0">
                <a:ea typeface="宋体" charset="-122"/>
              </a:rPr>
              <a:t>哈希函数</a:t>
            </a:r>
          </a:p>
          <a:p>
            <a:pPr eaLnBrk="1" hangingPunct="1"/>
            <a:r>
              <a:rPr lang="zh-CN" altLang="en-US" smtClean="0">
                <a:ea typeface="宋体" charset="-122"/>
              </a:rPr>
              <a:t>  </a:t>
            </a:r>
            <a:r>
              <a:rPr lang="en-US" altLang="zh-CN" smtClean="0">
                <a:ea typeface="宋体" charset="-122"/>
              </a:rPr>
              <a:t>def hashFun(id: Int): Int =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return id % 7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}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  //</a:t>
            </a:r>
            <a:r>
              <a:rPr lang="zh-CN" altLang="en-US" smtClean="0">
                <a:ea typeface="宋体" charset="-122"/>
              </a:rPr>
              <a:t>添加员工</a:t>
            </a:r>
          </a:p>
          <a:p>
            <a:pPr eaLnBrk="1" hangingPunct="1"/>
            <a:r>
              <a:rPr lang="zh-CN" altLang="en-US" smtClean="0">
                <a:ea typeface="宋体" charset="-122"/>
              </a:rPr>
              <a:t>  </a:t>
            </a:r>
            <a:r>
              <a:rPr lang="en-US" altLang="zh-CN" smtClean="0">
                <a:ea typeface="宋体" charset="-122"/>
              </a:rPr>
              <a:t>def insert(newEmp: Emp) =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//</a:t>
            </a:r>
            <a:r>
              <a:rPr lang="zh-CN" altLang="en-US" smtClean="0">
                <a:ea typeface="宋体" charset="-122"/>
              </a:rPr>
              <a:t>使用</a:t>
            </a:r>
            <a:r>
              <a:rPr lang="en-US" altLang="zh-CN" smtClean="0">
                <a:ea typeface="宋体" charset="-122"/>
              </a:rPr>
              <a:t>hash</a:t>
            </a:r>
            <a:r>
              <a:rPr lang="zh-CN" altLang="en-US" smtClean="0">
                <a:ea typeface="宋体" charset="-122"/>
              </a:rPr>
              <a:t>函数来确定该雇员应该添加到哪个链表</a:t>
            </a:r>
          </a:p>
          <a:p>
            <a:pPr eaLnBrk="1" hangingPunct="1"/>
            <a:r>
              <a:rPr lang="zh-CN" altLang="en-US" smtClean="0">
                <a:ea typeface="宋体" charset="-122"/>
              </a:rPr>
              <a:t>    </a:t>
            </a:r>
            <a:r>
              <a:rPr lang="en-US" altLang="zh-CN" smtClean="0">
                <a:ea typeface="宋体" charset="-122"/>
              </a:rPr>
              <a:t>val linkNum = this.hashFun(newEmp.id)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this.linkArr(linkNum).insert(newEmp)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}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  //</a:t>
            </a:r>
            <a:r>
              <a:rPr lang="zh-CN" altLang="en-US" smtClean="0">
                <a:ea typeface="宋体" charset="-122"/>
              </a:rPr>
              <a:t>显示所有员工</a:t>
            </a:r>
          </a:p>
          <a:p>
            <a:pPr eaLnBrk="1" hangingPunct="1"/>
            <a:r>
              <a:rPr lang="zh-CN" altLang="en-US" smtClean="0">
                <a:ea typeface="宋体" charset="-122"/>
              </a:rPr>
              <a:t>  </a:t>
            </a:r>
            <a:r>
              <a:rPr lang="en-US" altLang="zh-CN" smtClean="0">
                <a:ea typeface="宋体" charset="-122"/>
              </a:rPr>
              <a:t>def showAll() =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for (i &lt;- 0 until this.linkArr.length)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this.linkArr(i).showLink(i)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}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}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}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640B4E-3909-4A33-A460-3E537D343403}" type="slidenum">
              <a:rPr lang="zh-CN" altLang="en-US" smtClean="0"/>
              <a:pPr/>
              <a:t>62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264014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517525" y="685800"/>
            <a:ext cx="58229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smtClean="0">
                <a:ea typeface="宋体" charset="-122"/>
              </a:rPr>
              <a:t>二叉排序树：</a:t>
            </a:r>
            <a:r>
              <a:rPr lang="en-US" altLang="zh-CN" smtClean="0">
                <a:ea typeface="宋体" charset="-122"/>
              </a:rPr>
              <a:t>BST:</a:t>
            </a:r>
            <a:r>
              <a:rPr lang="en-US" altLang="zh-CN" baseline="0" smtClean="0">
                <a:ea typeface="宋体" charset="-122"/>
              </a:rPr>
              <a:t> (Binary Sort(Search) Tree), </a:t>
            </a:r>
            <a:r>
              <a:rPr lang="zh-CN" altLang="en-US" baseline="0" smtClean="0">
                <a:ea typeface="宋体" charset="-122"/>
              </a:rPr>
              <a:t>对于二叉排序树的任何一个非叶子节点，要求左子节点的值比当前节点的值小，</a:t>
            </a:r>
            <a:endParaRPr lang="en-US" altLang="zh-CN" baseline="0" smtClean="0">
              <a:ea typeface="宋体" charset="-122"/>
            </a:endParaRPr>
          </a:p>
          <a:p>
            <a:pPr eaLnBrk="1" hangingPunct="1"/>
            <a:r>
              <a:rPr lang="zh-CN" altLang="en-US" baseline="0" smtClean="0">
                <a:ea typeface="宋体" charset="-122"/>
              </a:rPr>
              <a:t>右子节点的值比当前节点的值大。</a:t>
            </a:r>
            <a:endParaRPr lang="en-US" altLang="zh-CN" baseline="0" smtClean="0">
              <a:ea typeface="宋体" charset="-122"/>
            </a:endParaRPr>
          </a:p>
          <a:p>
            <a:pPr eaLnBrk="1" hangingPunct="1"/>
            <a:endParaRPr lang="en-US" altLang="zh-CN" baseline="0" smtClean="0">
              <a:ea typeface="宋体" charset="-122"/>
            </a:endParaRPr>
          </a:p>
          <a:p>
            <a:pPr eaLnBrk="1" hangingPunct="1"/>
            <a:r>
              <a:rPr lang="zh-CN" altLang="en-US" baseline="0" smtClean="0">
                <a:ea typeface="宋体" charset="-122"/>
              </a:rPr>
              <a:t>链式存储，不论是否排序，检索数据速度都不高</a:t>
            </a:r>
            <a:r>
              <a:rPr lang="en-US" altLang="zh-CN" baseline="0" smtClean="0">
                <a:ea typeface="宋体" charset="-122"/>
              </a:rPr>
              <a:t>.[</a:t>
            </a:r>
            <a:r>
              <a:rPr lang="zh-CN" altLang="en-US" baseline="0" smtClean="0">
                <a:ea typeface="宋体" charset="-122"/>
              </a:rPr>
              <a:t>因为</a:t>
            </a:r>
            <a:r>
              <a:rPr lang="en-US" altLang="zh-CN" baseline="0" smtClean="0">
                <a:ea typeface="宋体" charset="-122"/>
              </a:rPr>
              <a:t>:</a:t>
            </a:r>
            <a:r>
              <a:rPr lang="zh-CN" altLang="en-US" sz="1200" smtClean="0"/>
              <a:t>需要从头节点开始遍历</a:t>
            </a:r>
            <a:r>
              <a:rPr lang="en-US" altLang="zh-CN" baseline="0" smtClean="0">
                <a:ea typeface="宋体" charset="-122"/>
              </a:rPr>
              <a:t>]</a:t>
            </a:r>
          </a:p>
          <a:p>
            <a:pPr eaLnBrk="1" hangingPunct="1"/>
            <a:r>
              <a:rPr lang="en-US" altLang="zh-CN" baseline="0" smtClean="0">
                <a:ea typeface="宋体" charset="-122"/>
              </a:rPr>
              <a:t> </a:t>
            </a:r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zh-CN" altLang="en-US" smtClean="0">
                <a:ea typeface="宋体" charset="-122"/>
              </a:rPr>
              <a:t>参考：</a:t>
            </a:r>
            <a:r>
              <a:rPr lang="en-US" altLang="zh-CN" smtClean="0">
                <a:ea typeface="宋体" charset="-122"/>
              </a:rPr>
              <a:t>l-p28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zh-CN" altLang="en-US" smtClean="0">
                <a:ea typeface="宋体" charset="-122"/>
              </a:rPr>
              <a:t>再确认一下数组和链表在底层的数据存储方式</a:t>
            </a:r>
            <a:r>
              <a:rPr lang="en-US" altLang="zh-CN" smtClean="0">
                <a:ea typeface="宋体" charset="-122"/>
              </a:rPr>
              <a:t>.【</a:t>
            </a:r>
            <a:r>
              <a:rPr lang="zh-CN" altLang="en-US" smtClean="0">
                <a:ea typeface="宋体" charset="-122"/>
              </a:rPr>
              <a:t>待</a:t>
            </a:r>
            <a:r>
              <a:rPr lang="en-US" altLang="zh-CN" smtClean="0">
                <a:ea typeface="宋体" charset="-122"/>
              </a:rPr>
              <a:t>..】</a:t>
            </a:r>
          </a:p>
          <a:p>
            <a:pPr eaLnBrk="1" hangingPunct="1"/>
            <a:r>
              <a:rPr lang="zh-CN" altLang="en-US" smtClean="0">
                <a:ea typeface="宋体" charset="-122"/>
              </a:rPr>
              <a:t>数组：地址要求连续</a:t>
            </a:r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zh-CN" altLang="en-US" smtClean="0">
                <a:ea typeface="宋体" charset="-122"/>
              </a:rPr>
              <a:t>链表</a:t>
            </a:r>
            <a:r>
              <a:rPr lang="en-US" altLang="zh-CN" smtClean="0">
                <a:ea typeface="宋体" charset="-122"/>
              </a:rPr>
              <a:t>:</a:t>
            </a:r>
            <a:r>
              <a:rPr lang="en-US" altLang="zh-CN" baseline="0" smtClean="0">
                <a:ea typeface="宋体" charset="-122"/>
              </a:rPr>
              <a:t> </a:t>
            </a:r>
            <a:r>
              <a:rPr lang="zh-CN" altLang="en-US" baseline="0" smtClean="0">
                <a:ea typeface="宋体" charset="-122"/>
              </a:rPr>
              <a:t>地址可以不用连续，这样可以充分利用空间。</a:t>
            </a:r>
            <a:endParaRPr lang="en-US" altLang="zh-CN" smtClean="0">
              <a:ea typeface="宋体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640B4E-3909-4A33-A460-3E537D343403}" type="slidenum">
              <a:rPr lang="zh-CN" altLang="en-US" smtClean="0"/>
              <a:pPr/>
              <a:t>63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264014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517525" y="685800"/>
            <a:ext cx="58229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mtClean="0">
                <a:ea typeface="宋体" charset="-122"/>
              </a:rPr>
              <a:t>参考：</a:t>
            </a:r>
            <a:r>
              <a:rPr lang="en-US" altLang="zh-CN" smtClean="0">
                <a:ea typeface="宋体" charset="-122"/>
              </a:rPr>
              <a:t>l-p28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zh-CN" altLang="en-US" smtClean="0">
                <a:ea typeface="宋体" charset="-122"/>
              </a:rPr>
              <a:t>节点的权：可以理解就是节点的值</a:t>
            </a:r>
            <a:endParaRPr lang="en-US" altLang="zh-CN" smtClean="0">
              <a:ea typeface="宋体" charset="-122"/>
            </a:endParaRP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zh-CN" altLang="en-US" smtClean="0">
                <a:ea typeface="宋体" charset="-122"/>
              </a:rPr>
              <a:t>树的高度：就是一棵树的最大层</a:t>
            </a:r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zh-CN" altLang="en-US" smtClean="0">
                <a:ea typeface="宋体" charset="-122"/>
              </a:rPr>
              <a:t>森林</a:t>
            </a:r>
            <a:r>
              <a:rPr lang="en-US" altLang="zh-CN" smtClean="0">
                <a:ea typeface="宋体" charset="-122"/>
              </a:rPr>
              <a:t>: </a:t>
            </a:r>
            <a:r>
              <a:rPr lang="zh-CN" altLang="en-US" smtClean="0">
                <a:ea typeface="宋体" charset="-122"/>
              </a:rPr>
              <a:t>多颗子树构成森林</a:t>
            </a:r>
            <a:r>
              <a:rPr lang="en-US" altLang="zh-CN" smtClean="0">
                <a:ea typeface="宋体" charset="-122"/>
              </a:rPr>
              <a:t>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640B4E-3909-4A33-A460-3E537D343403}" type="slidenum">
              <a:rPr lang="zh-CN" altLang="en-US" smtClean="0"/>
              <a:pPr/>
              <a:t>64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264014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517525" y="685800"/>
            <a:ext cx="58229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altLang="zh-CN" smtClean="0">
              <a:ea typeface="宋体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640B4E-3909-4A33-A460-3E537D343403}" type="slidenum">
              <a:rPr lang="zh-CN" altLang="en-US" smtClean="0"/>
              <a:pPr/>
              <a:t>65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2640142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517525" y="685800"/>
            <a:ext cx="58229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smtClean="0">
                <a:ea typeface="宋体" charset="-122"/>
              </a:rPr>
              <a:t>说明</a:t>
            </a:r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1</a:t>
            </a:r>
            <a:r>
              <a:rPr lang="en-US" altLang="zh-CN" baseline="0" smtClean="0">
                <a:ea typeface="宋体" charset="-122"/>
              </a:rPr>
              <a:t> </a:t>
            </a:r>
            <a:r>
              <a:rPr lang="zh-CN" altLang="en-US" baseline="0" smtClean="0">
                <a:ea typeface="宋体" charset="-122"/>
              </a:rPr>
              <a:t>满二叉树也是完全二叉树</a:t>
            </a:r>
            <a:r>
              <a:rPr lang="en-US" altLang="zh-CN" baseline="0" smtClean="0">
                <a:ea typeface="宋体" charset="-122"/>
              </a:rPr>
              <a:t>.</a:t>
            </a:r>
          </a:p>
          <a:p>
            <a:pPr eaLnBrk="1" hangingPunct="1"/>
            <a:r>
              <a:rPr lang="en-US" altLang="zh-CN" baseline="0" smtClean="0">
                <a:ea typeface="宋体" charset="-122"/>
              </a:rPr>
              <a:t>2 </a:t>
            </a:r>
            <a:r>
              <a:rPr lang="zh-CN" altLang="en-US" baseline="0" smtClean="0">
                <a:ea typeface="宋体" charset="-122"/>
              </a:rPr>
              <a:t>判断是不是一颗完全二叉树的技巧： 从根节点开始编号，能够顺序的编号</a:t>
            </a:r>
            <a:r>
              <a:rPr lang="en-US" altLang="zh-CN" baseline="0" smtClean="0">
                <a:ea typeface="宋体" charset="-122"/>
              </a:rPr>
              <a:t>1,2,3,... </a:t>
            </a:r>
            <a:r>
              <a:rPr lang="zh-CN" altLang="en-US" baseline="0" smtClean="0">
                <a:ea typeface="宋体" charset="-122"/>
              </a:rPr>
              <a:t>中间不能有不连续的情况。比如本</a:t>
            </a:r>
            <a:r>
              <a:rPr lang="en-US" altLang="zh-CN" baseline="0" smtClean="0">
                <a:ea typeface="宋体" charset="-122"/>
              </a:rPr>
              <a:t>PPT,</a:t>
            </a:r>
            <a:r>
              <a:rPr lang="zh-CN" altLang="en-US" baseline="0" smtClean="0">
                <a:ea typeface="宋体" charset="-122"/>
              </a:rPr>
              <a:t>把</a:t>
            </a:r>
            <a:r>
              <a:rPr lang="en-US" altLang="zh-CN" baseline="0" smtClean="0">
                <a:ea typeface="宋体" charset="-122"/>
              </a:rPr>
              <a:t>(6) </a:t>
            </a:r>
            <a:r>
              <a:rPr lang="zh-CN" altLang="en-US" baseline="0" smtClean="0">
                <a:ea typeface="宋体" charset="-122"/>
              </a:rPr>
              <a:t>或者 </a:t>
            </a:r>
            <a:r>
              <a:rPr lang="en-US" altLang="zh-CN" baseline="0" smtClean="0">
                <a:ea typeface="宋体" charset="-122"/>
              </a:rPr>
              <a:t>(7)</a:t>
            </a:r>
          </a:p>
          <a:p>
            <a:pPr eaLnBrk="1" hangingPunct="1"/>
            <a:r>
              <a:rPr lang="zh-CN" altLang="en-US" baseline="0" smtClean="0">
                <a:ea typeface="宋体" charset="-122"/>
              </a:rPr>
              <a:t>删除了，就出现了不连续的现象，就不是完全二叉树了</a:t>
            </a:r>
            <a:r>
              <a:rPr lang="en-US" altLang="zh-CN" baseline="0" smtClean="0">
                <a:ea typeface="宋体" charset="-122"/>
              </a:rPr>
              <a:t>.</a:t>
            </a:r>
            <a:endParaRPr lang="en-US" altLang="zh-CN" smtClean="0">
              <a:ea typeface="宋体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640B4E-3909-4A33-A460-3E537D343403}" type="slidenum">
              <a:rPr lang="zh-CN" altLang="en-US" smtClean="0"/>
              <a:pPr/>
              <a:t>66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264014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517525" y="685800"/>
            <a:ext cx="58229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smtClean="0">
                <a:ea typeface="宋体" charset="-122"/>
              </a:rPr>
              <a:t>代码如下：</a:t>
            </a:r>
            <a:endParaRPr lang="en-US" altLang="zh-CN" smtClean="0">
              <a:ea typeface="宋体" charset="-122"/>
            </a:endParaRP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package com.atguigu.temp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object BinaryTreeDemo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def main(args: Array[String]): Unit = {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    //</a:t>
            </a:r>
            <a:r>
              <a:rPr lang="zh-CN" altLang="en-US" smtClean="0">
                <a:ea typeface="宋体" charset="-122"/>
              </a:rPr>
              <a:t>创建一颗二叉树</a:t>
            </a:r>
          </a:p>
          <a:p>
            <a:pPr eaLnBrk="1" hangingPunct="1"/>
            <a:r>
              <a:rPr lang="zh-CN" altLang="en-US" smtClean="0">
                <a:ea typeface="宋体" charset="-122"/>
              </a:rPr>
              <a:t>    </a:t>
            </a:r>
            <a:r>
              <a:rPr lang="en-US" altLang="zh-CN" smtClean="0">
                <a:ea typeface="宋体" charset="-122"/>
              </a:rPr>
              <a:t>val binaryTree = new BinaryTree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    val root = new HeroNode(1, "</a:t>
            </a:r>
            <a:r>
              <a:rPr lang="zh-CN" altLang="en-US" smtClean="0">
                <a:ea typeface="宋体" charset="-122"/>
              </a:rPr>
              <a:t>宋江</a:t>
            </a:r>
            <a:r>
              <a:rPr lang="en-US" altLang="zh-CN" smtClean="0">
                <a:ea typeface="宋体" charset="-122"/>
              </a:rPr>
              <a:t>")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val node1 = new HeroNode(2, "</a:t>
            </a:r>
            <a:r>
              <a:rPr lang="zh-CN" altLang="en-US" smtClean="0">
                <a:ea typeface="宋体" charset="-122"/>
              </a:rPr>
              <a:t>吴用</a:t>
            </a:r>
            <a:r>
              <a:rPr lang="en-US" altLang="zh-CN" smtClean="0">
                <a:ea typeface="宋体" charset="-122"/>
              </a:rPr>
              <a:t>")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val node2 = new HeroNode(3, "</a:t>
            </a:r>
            <a:r>
              <a:rPr lang="zh-CN" altLang="en-US" smtClean="0">
                <a:ea typeface="宋体" charset="-122"/>
              </a:rPr>
              <a:t>卢俊义</a:t>
            </a:r>
            <a:r>
              <a:rPr lang="en-US" altLang="zh-CN" smtClean="0">
                <a:ea typeface="宋体" charset="-122"/>
              </a:rPr>
              <a:t>")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    root.leftNode = node1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root.rightNode = node2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    binaryTree.root = root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    val node3 = new HeroNode(4, "</a:t>
            </a:r>
            <a:r>
              <a:rPr lang="zh-CN" altLang="en-US" smtClean="0">
                <a:ea typeface="宋体" charset="-122"/>
              </a:rPr>
              <a:t>林冲</a:t>
            </a:r>
            <a:r>
              <a:rPr lang="en-US" altLang="zh-CN" smtClean="0">
                <a:ea typeface="宋体" charset="-122"/>
              </a:rPr>
              <a:t>")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val node4 = new HeroNode(5, "</a:t>
            </a:r>
            <a:r>
              <a:rPr lang="zh-CN" altLang="en-US" smtClean="0">
                <a:ea typeface="宋体" charset="-122"/>
              </a:rPr>
              <a:t>关胜</a:t>
            </a:r>
            <a:r>
              <a:rPr lang="en-US" altLang="zh-CN" smtClean="0">
                <a:ea typeface="宋体" charset="-122"/>
              </a:rPr>
              <a:t>")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    node2.rightNode = node3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node2.leftNode = node4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    //</a:t>
            </a:r>
            <a:r>
              <a:rPr lang="zh-CN" altLang="en-US" smtClean="0">
                <a:ea typeface="宋体" charset="-122"/>
              </a:rPr>
              <a:t>前序遍历</a:t>
            </a:r>
          </a:p>
          <a:p>
            <a:pPr eaLnBrk="1" hangingPunct="1"/>
            <a:r>
              <a:rPr lang="zh-CN" altLang="en-US" smtClean="0">
                <a:ea typeface="宋体" charset="-122"/>
              </a:rPr>
              <a:t>    </a:t>
            </a:r>
            <a:r>
              <a:rPr lang="en-US" altLang="zh-CN" smtClean="0">
                <a:ea typeface="宋体" charset="-122"/>
              </a:rPr>
              <a:t>println("---</a:t>
            </a:r>
            <a:r>
              <a:rPr lang="zh-CN" altLang="en-US" smtClean="0">
                <a:ea typeface="宋体" charset="-122"/>
              </a:rPr>
              <a:t>前序</a:t>
            </a:r>
            <a:r>
              <a:rPr lang="en-US" altLang="zh-CN" smtClean="0">
                <a:ea typeface="宋体" charset="-122"/>
              </a:rPr>
              <a:t>---")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binaryTree.preOrder()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//</a:t>
            </a:r>
            <a:r>
              <a:rPr lang="zh-CN" altLang="en-US" smtClean="0">
                <a:ea typeface="宋体" charset="-122"/>
              </a:rPr>
              <a:t>中序遍历</a:t>
            </a:r>
          </a:p>
          <a:p>
            <a:pPr eaLnBrk="1" hangingPunct="1"/>
            <a:r>
              <a:rPr lang="zh-CN" altLang="en-US" smtClean="0">
                <a:ea typeface="宋体" charset="-122"/>
              </a:rPr>
              <a:t>    </a:t>
            </a:r>
            <a:r>
              <a:rPr lang="en-US" altLang="zh-CN" smtClean="0">
                <a:ea typeface="宋体" charset="-122"/>
              </a:rPr>
              <a:t>println("---</a:t>
            </a:r>
            <a:r>
              <a:rPr lang="zh-CN" altLang="en-US" smtClean="0">
                <a:ea typeface="宋体" charset="-122"/>
              </a:rPr>
              <a:t>中序</a:t>
            </a:r>
            <a:r>
              <a:rPr lang="en-US" altLang="zh-CN" smtClean="0">
                <a:ea typeface="宋体" charset="-122"/>
              </a:rPr>
              <a:t>---")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binaryTree.infixOrder()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//</a:t>
            </a:r>
            <a:r>
              <a:rPr lang="zh-CN" altLang="en-US" smtClean="0">
                <a:ea typeface="宋体" charset="-122"/>
              </a:rPr>
              <a:t>后序遍历</a:t>
            </a:r>
          </a:p>
          <a:p>
            <a:pPr eaLnBrk="1" hangingPunct="1"/>
            <a:r>
              <a:rPr lang="zh-CN" altLang="en-US" smtClean="0">
                <a:ea typeface="宋体" charset="-122"/>
              </a:rPr>
              <a:t>    </a:t>
            </a:r>
            <a:r>
              <a:rPr lang="en-US" altLang="zh-CN" smtClean="0">
                <a:ea typeface="宋体" charset="-122"/>
              </a:rPr>
              <a:t>println("---</a:t>
            </a:r>
            <a:r>
              <a:rPr lang="zh-CN" altLang="en-US" smtClean="0">
                <a:ea typeface="宋体" charset="-122"/>
              </a:rPr>
              <a:t>后序</a:t>
            </a:r>
            <a:r>
              <a:rPr lang="en-US" altLang="zh-CN" smtClean="0">
                <a:ea typeface="宋体" charset="-122"/>
              </a:rPr>
              <a:t>---")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binaryTree.postOrder()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  }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}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class HeroNode(hNo: Int, hName: String)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var no: Int = hNo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var name: String = hName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var leftNode: HeroNode = null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var rightNode: HeroNode = null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  //</a:t>
            </a:r>
            <a:r>
              <a:rPr lang="zh-CN" altLang="en-US" smtClean="0">
                <a:ea typeface="宋体" charset="-122"/>
              </a:rPr>
              <a:t>可以给出</a:t>
            </a:r>
            <a:r>
              <a:rPr lang="en-US" altLang="zh-CN" smtClean="0">
                <a:ea typeface="宋体" charset="-122"/>
              </a:rPr>
              <a:t>setLeft / setRight</a:t>
            </a:r>
            <a:r>
              <a:rPr lang="zh-CN" altLang="en-US" smtClean="0">
                <a:ea typeface="宋体" charset="-122"/>
              </a:rPr>
              <a:t>的方法</a:t>
            </a:r>
            <a:r>
              <a:rPr lang="en-US" altLang="zh-CN" smtClean="0">
                <a:ea typeface="宋体" charset="-122"/>
              </a:rPr>
              <a:t>,</a:t>
            </a:r>
            <a:r>
              <a:rPr lang="zh-CN" altLang="en-US" smtClean="0">
                <a:ea typeface="宋体" charset="-122"/>
              </a:rPr>
              <a:t>也可以直接赋值</a:t>
            </a:r>
            <a:r>
              <a:rPr lang="en-US" altLang="zh-CN" smtClean="0">
                <a:ea typeface="宋体" charset="-122"/>
              </a:rPr>
              <a:t>,</a:t>
            </a:r>
            <a:r>
              <a:rPr lang="zh-CN" altLang="en-US" smtClean="0">
                <a:ea typeface="宋体" charset="-122"/>
              </a:rPr>
              <a:t>如下</a:t>
            </a:r>
            <a:r>
              <a:rPr lang="en-US" altLang="zh-CN" smtClean="0">
                <a:ea typeface="宋体" charset="-122"/>
              </a:rPr>
              <a:t>.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//  def setLeftNode(heroNode: HeroNode): Unit =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//    this.leftNode = heroNode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//  }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//  def setRightNode(heroNode: HeroNode): Unit =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//    this.rightNode = heroNode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//  }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override def toString: String =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s"</a:t>
            </a:r>
            <a:r>
              <a:rPr lang="zh-CN" altLang="en-US" smtClean="0">
                <a:ea typeface="宋体" charset="-122"/>
              </a:rPr>
              <a:t>信息</a:t>
            </a:r>
            <a:r>
              <a:rPr lang="en-US" altLang="zh-CN" smtClean="0">
                <a:ea typeface="宋体" charset="-122"/>
              </a:rPr>
              <a:t>: no=${this.no} name=${this.name}"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}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  //</a:t>
            </a:r>
            <a:r>
              <a:rPr lang="zh-CN" altLang="en-US" smtClean="0">
                <a:ea typeface="宋体" charset="-122"/>
              </a:rPr>
              <a:t>前序遍历</a:t>
            </a:r>
          </a:p>
          <a:p>
            <a:pPr eaLnBrk="1" hangingPunct="1"/>
            <a:r>
              <a:rPr lang="zh-CN" altLang="en-US" smtClean="0">
                <a:ea typeface="宋体" charset="-122"/>
              </a:rPr>
              <a:t>  </a:t>
            </a:r>
            <a:r>
              <a:rPr lang="en-US" altLang="zh-CN" smtClean="0">
                <a:ea typeface="宋体" charset="-122"/>
              </a:rPr>
              <a:t>def preOrder(): Unit =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println(this)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if (this.leftNode != null)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this.leftNode.preOrder()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}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if (this.rightNode != null)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this.rightNode.preOrder()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}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}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  //</a:t>
            </a:r>
            <a:r>
              <a:rPr lang="zh-CN" altLang="en-US" smtClean="0">
                <a:ea typeface="宋体" charset="-122"/>
              </a:rPr>
              <a:t>中序遍历</a:t>
            </a:r>
          </a:p>
          <a:p>
            <a:pPr eaLnBrk="1" hangingPunct="1"/>
            <a:r>
              <a:rPr lang="zh-CN" altLang="en-US" smtClean="0">
                <a:ea typeface="宋体" charset="-122"/>
              </a:rPr>
              <a:t>  </a:t>
            </a:r>
            <a:r>
              <a:rPr lang="en-US" altLang="zh-CN" smtClean="0">
                <a:ea typeface="宋体" charset="-122"/>
              </a:rPr>
              <a:t>def infixOrder(): Unit = {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    if (this.leftNode != null)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this.leftNode.infixOrder()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}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println(this)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if (this.rightNode != null)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this.rightNode.infixOrder()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}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}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  //</a:t>
            </a:r>
            <a:r>
              <a:rPr lang="zh-CN" altLang="en-US" smtClean="0">
                <a:ea typeface="宋体" charset="-122"/>
              </a:rPr>
              <a:t>后序遍历</a:t>
            </a:r>
          </a:p>
          <a:p>
            <a:pPr eaLnBrk="1" hangingPunct="1"/>
            <a:r>
              <a:rPr lang="zh-CN" altLang="en-US" smtClean="0">
                <a:ea typeface="宋体" charset="-122"/>
              </a:rPr>
              <a:t>  </a:t>
            </a:r>
            <a:r>
              <a:rPr lang="en-US" altLang="zh-CN" smtClean="0">
                <a:ea typeface="宋体" charset="-122"/>
              </a:rPr>
              <a:t>def postOrder(): Unit =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if (this.leftNode != null)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this.leftNode.postOrder()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}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if (this.rightNode != null)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this.rightNode.postOrder()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}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println(this)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}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}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class BinaryTree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var root: HeroNode = null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  //</a:t>
            </a:r>
            <a:r>
              <a:rPr lang="zh-CN" altLang="en-US" smtClean="0">
                <a:ea typeface="宋体" charset="-122"/>
              </a:rPr>
              <a:t>前序遍历</a:t>
            </a:r>
          </a:p>
          <a:p>
            <a:pPr eaLnBrk="1" hangingPunct="1"/>
            <a:r>
              <a:rPr lang="zh-CN" altLang="en-US" smtClean="0">
                <a:ea typeface="宋体" charset="-122"/>
              </a:rPr>
              <a:t>  </a:t>
            </a:r>
            <a:r>
              <a:rPr lang="en-US" altLang="zh-CN" smtClean="0">
                <a:ea typeface="宋体" charset="-122"/>
              </a:rPr>
              <a:t>def preOrder(): Unit = {</a:t>
            </a:r>
          </a:p>
          <a:p>
            <a:pPr eaLnBrk="1" hangingPunct="1"/>
            <a:r>
              <a:rPr lang="en-US" altLang="zh-CN" baseline="0" smtClean="0">
                <a:ea typeface="宋体" charset="-122"/>
              </a:rPr>
              <a:t>    if (roor != null) {</a:t>
            </a:r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    	root.preOrder()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}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}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  //</a:t>
            </a:r>
            <a:r>
              <a:rPr lang="zh-CN" altLang="en-US" smtClean="0">
                <a:ea typeface="宋体" charset="-122"/>
              </a:rPr>
              <a:t>中序遍历</a:t>
            </a:r>
          </a:p>
          <a:p>
            <a:pPr eaLnBrk="1" hangingPunct="1"/>
            <a:r>
              <a:rPr lang="zh-CN" altLang="en-US" smtClean="0">
                <a:ea typeface="宋体" charset="-122"/>
              </a:rPr>
              <a:t>  </a:t>
            </a:r>
            <a:r>
              <a:rPr lang="en-US" altLang="zh-CN" smtClean="0">
                <a:ea typeface="宋体" charset="-122"/>
              </a:rPr>
              <a:t>def infixOrder(): Unit = {</a:t>
            </a:r>
          </a:p>
          <a:p>
            <a:pPr eaLnBrk="1" hangingPunct="1"/>
            <a:r>
              <a:rPr lang="en-US" altLang="zh-CN" baseline="0" smtClean="0">
                <a:ea typeface="宋体" charset="-122"/>
              </a:rPr>
              <a:t>    if (root != null) {</a:t>
            </a:r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    	root.infixOrder()</a:t>
            </a:r>
          </a:p>
          <a:p>
            <a:pPr eaLnBrk="1" hangingPunct="1"/>
            <a:r>
              <a:rPr lang="en-US" altLang="zh-CN" baseline="0" smtClean="0">
                <a:ea typeface="宋体" charset="-122"/>
              </a:rPr>
              <a:t>    </a:t>
            </a:r>
            <a:r>
              <a:rPr lang="en-US" altLang="zh-CN" smtClean="0">
                <a:ea typeface="宋体" charset="-122"/>
              </a:rPr>
              <a:t>}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}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  //</a:t>
            </a:r>
            <a:r>
              <a:rPr lang="zh-CN" altLang="en-US" smtClean="0">
                <a:ea typeface="宋体" charset="-122"/>
              </a:rPr>
              <a:t>后序遍历</a:t>
            </a:r>
          </a:p>
          <a:p>
            <a:pPr eaLnBrk="1" hangingPunct="1"/>
            <a:r>
              <a:rPr lang="zh-CN" altLang="en-US" smtClean="0">
                <a:ea typeface="宋体" charset="-122"/>
              </a:rPr>
              <a:t>  </a:t>
            </a:r>
            <a:r>
              <a:rPr lang="en-US" altLang="zh-CN" smtClean="0">
                <a:ea typeface="宋体" charset="-122"/>
              </a:rPr>
              <a:t>def postOrder(): Unit = {</a:t>
            </a:r>
          </a:p>
          <a:p>
            <a:pPr eaLnBrk="1" hangingPunct="1"/>
            <a:r>
              <a:rPr lang="en-US" altLang="zh-CN" baseline="0" smtClean="0">
                <a:ea typeface="宋体" charset="-122"/>
              </a:rPr>
              <a:t>    if (root != null) {</a:t>
            </a:r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    	root.postOrder()</a:t>
            </a:r>
          </a:p>
          <a:p>
            <a:pPr eaLnBrk="1" hangingPunct="1"/>
            <a:r>
              <a:rPr lang="en-US" altLang="zh-CN" baseline="0" smtClean="0">
                <a:ea typeface="宋体" charset="-122"/>
              </a:rPr>
              <a:t>    </a:t>
            </a:r>
            <a:r>
              <a:rPr lang="en-US" altLang="zh-CN" smtClean="0">
                <a:ea typeface="宋体" charset="-122"/>
              </a:rPr>
              <a:t>}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}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}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endParaRPr lang="en-US" altLang="zh-CN" smtClean="0">
              <a:ea typeface="宋体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640B4E-3909-4A33-A460-3E537D343403}" type="slidenum">
              <a:rPr lang="zh-CN" altLang="en-US" smtClean="0"/>
              <a:pPr/>
              <a:t>67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2640142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517525" y="685800"/>
            <a:ext cx="58229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宋体" charset="-122"/>
              </a:rPr>
              <a:t>//</a:t>
            </a:r>
            <a:r>
              <a:rPr lang="zh-CN" altLang="en-US" smtClean="0">
                <a:ea typeface="宋体" charset="-122"/>
              </a:rPr>
              <a:t>代码</a:t>
            </a:r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package com.atguigu.temp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object BinaryTreeDemo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def main(args: Array[String]): Unit = {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    //</a:t>
            </a:r>
            <a:r>
              <a:rPr lang="zh-CN" altLang="en-US" smtClean="0">
                <a:ea typeface="宋体" charset="-122"/>
              </a:rPr>
              <a:t>创建一颗二叉树</a:t>
            </a:r>
          </a:p>
          <a:p>
            <a:pPr eaLnBrk="1" hangingPunct="1"/>
            <a:r>
              <a:rPr lang="zh-CN" altLang="en-US" smtClean="0">
                <a:ea typeface="宋体" charset="-122"/>
              </a:rPr>
              <a:t>    </a:t>
            </a:r>
            <a:r>
              <a:rPr lang="en-US" altLang="zh-CN" smtClean="0">
                <a:ea typeface="宋体" charset="-122"/>
              </a:rPr>
              <a:t>val binaryTree = new BinaryTree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    val root = new HeroNode(1, "</a:t>
            </a:r>
            <a:r>
              <a:rPr lang="zh-CN" altLang="en-US" smtClean="0">
                <a:ea typeface="宋体" charset="-122"/>
              </a:rPr>
              <a:t>宋江</a:t>
            </a:r>
            <a:r>
              <a:rPr lang="en-US" altLang="zh-CN" smtClean="0">
                <a:ea typeface="宋体" charset="-122"/>
              </a:rPr>
              <a:t>")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val node1 = new HeroNode(2, "</a:t>
            </a:r>
            <a:r>
              <a:rPr lang="zh-CN" altLang="en-US" smtClean="0">
                <a:ea typeface="宋体" charset="-122"/>
              </a:rPr>
              <a:t>吴用</a:t>
            </a:r>
            <a:r>
              <a:rPr lang="en-US" altLang="zh-CN" smtClean="0">
                <a:ea typeface="宋体" charset="-122"/>
              </a:rPr>
              <a:t>")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val node2 = new HeroNode(3, "</a:t>
            </a:r>
            <a:r>
              <a:rPr lang="zh-CN" altLang="en-US" smtClean="0">
                <a:ea typeface="宋体" charset="-122"/>
              </a:rPr>
              <a:t>卢俊义</a:t>
            </a:r>
            <a:r>
              <a:rPr lang="en-US" altLang="zh-CN" smtClean="0">
                <a:ea typeface="宋体" charset="-122"/>
              </a:rPr>
              <a:t>")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    root.leftNode = node1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root.rightNode = node2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    binaryTree.root = root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    val node3 = new HeroNode(4, "</a:t>
            </a:r>
            <a:r>
              <a:rPr lang="zh-CN" altLang="en-US" smtClean="0">
                <a:ea typeface="宋体" charset="-122"/>
              </a:rPr>
              <a:t>林冲</a:t>
            </a:r>
            <a:r>
              <a:rPr lang="en-US" altLang="zh-CN" smtClean="0">
                <a:ea typeface="宋体" charset="-122"/>
              </a:rPr>
              <a:t>")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val node4 = new HeroNode(5, "</a:t>
            </a:r>
            <a:r>
              <a:rPr lang="zh-CN" altLang="en-US" smtClean="0">
                <a:ea typeface="宋体" charset="-122"/>
              </a:rPr>
              <a:t>关胜</a:t>
            </a:r>
            <a:r>
              <a:rPr lang="en-US" altLang="zh-CN" smtClean="0">
                <a:ea typeface="宋体" charset="-122"/>
              </a:rPr>
              <a:t>")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    node2.rightNode = node3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node2.leftNode = node4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    //</a:t>
            </a:r>
            <a:r>
              <a:rPr lang="zh-CN" altLang="en-US" smtClean="0">
                <a:ea typeface="宋体" charset="-122"/>
              </a:rPr>
              <a:t>前序遍历</a:t>
            </a:r>
          </a:p>
          <a:p>
            <a:pPr eaLnBrk="1" hangingPunct="1"/>
            <a:r>
              <a:rPr lang="zh-CN" altLang="en-US" smtClean="0">
                <a:ea typeface="宋体" charset="-122"/>
              </a:rPr>
              <a:t>    </a:t>
            </a:r>
            <a:r>
              <a:rPr lang="en-US" altLang="zh-CN" smtClean="0">
                <a:ea typeface="宋体" charset="-122"/>
              </a:rPr>
              <a:t>println("---</a:t>
            </a:r>
            <a:r>
              <a:rPr lang="zh-CN" altLang="en-US" smtClean="0">
                <a:ea typeface="宋体" charset="-122"/>
              </a:rPr>
              <a:t>前序</a:t>
            </a:r>
            <a:r>
              <a:rPr lang="en-US" altLang="zh-CN" smtClean="0">
                <a:ea typeface="宋体" charset="-122"/>
              </a:rPr>
              <a:t>---")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binaryTree.preOrder()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//</a:t>
            </a:r>
            <a:r>
              <a:rPr lang="zh-CN" altLang="en-US" smtClean="0">
                <a:ea typeface="宋体" charset="-122"/>
              </a:rPr>
              <a:t>中序遍历</a:t>
            </a:r>
          </a:p>
          <a:p>
            <a:pPr eaLnBrk="1" hangingPunct="1"/>
            <a:r>
              <a:rPr lang="zh-CN" altLang="en-US" smtClean="0">
                <a:ea typeface="宋体" charset="-122"/>
              </a:rPr>
              <a:t>    </a:t>
            </a:r>
            <a:r>
              <a:rPr lang="en-US" altLang="zh-CN" smtClean="0">
                <a:ea typeface="宋体" charset="-122"/>
              </a:rPr>
              <a:t>println("---</a:t>
            </a:r>
            <a:r>
              <a:rPr lang="zh-CN" altLang="en-US" smtClean="0">
                <a:ea typeface="宋体" charset="-122"/>
              </a:rPr>
              <a:t>中序</a:t>
            </a:r>
            <a:r>
              <a:rPr lang="en-US" altLang="zh-CN" smtClean="0">
                <a:ea typeface="宋体" charset="-122"/>
              </a:rPr>
              <a:t>---")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binaryTree.infixOrder()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//</a:t>
            </a:r>
            <a:r>
              <a:rPr lang="zh-CN" altLang="en-US" smtClean="0">
                <a:ea typeface="宋体" charset="-122"/>
              </a:rPr>
              <a:t>后序遍历</a:t>
            </a:r>
          </a:p>
          <a:p>
            <a:pPr eaLnBrk="1" hangingPunct="1"/>
            <a:r>
              <a:rPr lang="zh-CN" altLang="en-US" smtClean="0">
                <a:ea typeface="宋体" charset="-122"/>
              </a:rPr>
              <a:t>    </a:t>
            </a:r>
            <a:r>
              <a:rPr lang="en-US" altLang="zh-CN" smtClean="0">
                <a:ea typeface="宋体" charset="-122"/>
              </a:rPr>
              <a:t>println("---</a:t>
            </a:r>
            <a:r>
              <a:rPr lang="zh-CN" altLang="en-US" smtClean="0">
                <a:ea typeface="宋体" charset="-122"/>
              </a:rPr>
              <a:t>后序</a:t>
            </a:r>
            <a:r>
              <a:rPr lang="en-US" altLang="zh-CN" smtClean="0">
                <a:ea typeface="宋体" charset="-122"/>
              </a:rPr>
              <a:t>---")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binaryTree.postOrder()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  }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}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class HeroNode(hNo: Int, hName: String)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var no: Int = hNo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var name: String = hName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var leftNode: HeroNode = null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var rightNode: HeroNode = null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  //</a:t>
            </a:r>
            <a:r>
              <a:rPr lang="zh-CN" altLang="en-US" smtClean="0">
                <a:ea typeface="宋体" charset="-122"/>
              </a:rPr>
              <a:t>可以给出</a:t>
            </a:r>
            <a:r>
              <a:rPr lang="en-US" altLang="zh-CN" smtClean="0">
                <a:ea typeface="宋体" charset="-122"/>
              </a:rPr>
              <a:t>setLeft / setRight</a:t>
            </a:r>
            <a:r>
              <a:rPr lang="zh-CN" altLang="en-US" smtClean="0">
                <a:ea typeface="宋体" charset="-122"/>
              </a:rPr>
              <a:t>的方法</a:t>
            </a:r>
            <a:r>
              <a:rPr lang="en-US" altLang="zh-CN" smtClean="0">
                <a:ea typeface="宋体" charset="-122"/>
              </a:rPr>
              <a:t>,</a:t>
            </a:r>
            <a:r>
              <a:rPr lang="zh-CN" altLang="en-US" smtClean="0">
                <a:ea typeface="宋体" charset="-122"/>
              </a:rPr>
              <a:t>也可以直接赋值</a:t>
            </a:r>
            <a:r>
              <a:rPr lang="en-US" altLang="zh-CN" smtClean="0">
                <a:ea typeface="宋体" charset="-122"/>
              </a:rPr>
              <a:t>,</a:t>
            </a:r>
            <a:r>
              <a:rPr lang="zh-CN" altLang="en-US" smtClean="0">
                <a:ea typeface="宋体" charset="-122"/>
              </a:rPr>
              <a:t>如下</a:t>
            </a:r>
            <a:r>
              <a:rPr lang="en-US" altLang="zh-CN" smtClean="0">
                <a:ea typeface="宋体" charset="-122"/>
              </a:rPr>
              <a:t>.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//  def setLeftNode(heroNode: HeroNode): Unit =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//    this.leftNode = heroNode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//  }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//  def setRightNode(heroNode: HeroNode): Unit =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//    this.rightNode = heroNode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//  }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override def toString: String =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s"</a:t>
            </a:r>
            <a:r>
              <a:rPr lang="zh-CN" altLang="en-US" smtClean="0">
                <a:ea typeface="宋体" charset="-122"/>
              </a:rPr>
              <a:t>信息</a:t>
            </a:r>
            <a:r>
              <a:rPr lang="en-US" altLang="zh-CN" smtClean="0">
                <a:ea typeface="宋体" charset="-122"/>
              </a:rPr>
              <a:t>: no=${this.no} name=${this.name}"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}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  //</a:t>
            </a:r>
            <a:r>
              <a:rPr lang="zh-CN" altLang="en-US" smtClean="0">
                <a:ea typeface="宋体" charset="-122"/>
              </a:rPr>
              <a:t>前序遍历</a:t>
            </a:r>
          </a:p>
          <a:p>
            <a:pPr eaLnBrk="1" hangingPunct="1"/>
            <a:r>
              <a:rPr lang="zh-CN" altLang="en-US" smtClean="0">
                <a:ea typeface="宋体" charset="-122"/>
              </a:rPr>
              <a:t>  </a:t>
            </a:r>
            <a:r>
              <a:rPr lang="en-US" altLang="zh-CN" smtClean="0">
                <a:ea typeface="宋体" charset="-122"/>
              </a:rPr>
              <a:t>def preOrder(): Unit =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println(this)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if (this.leftNode != null)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this.leftNode.preOrder()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}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if (this.rightNode != null)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this.rightNode.preOrder()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}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}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  //</a:t>
            </a:r>
            <a:r>
              <a:rPr lang="zh-CN" altLang="en-US" smtClean="0">
                <a:ea typeface="宋体" charset="-122"/>
              </a:rPr>
              <a:t>中序遍历</a:t>
            </a:r>
          </a:p>
          <a:p>
            <a:pPr eaLnBrk="1" hangingPunct="1"/>
            <a:r>
              <a:rPr lang="zh-CN" altLang="en-US" smtClean="0">
                <a:ea typeface="宋体" charset="-122"/>
              </a:rPr>
              <a:t>  </a:t>
            </a:r>
            <a:r>
              <a:rPr lang="en-US" altLang="zh-CN" smtClean="0">
                <a:ea typeface="宋体" charset="-122"/>
              </a:rPr>
              <a:t>def infixOrder(): Unit = {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    if (this.leftNode != null)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this.leftNode.infixOrder()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}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println(this)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if (this.rightNode != null)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this.rightNode.infixOrder()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}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}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  //</a:t>
            </a:r>
            <a:r>
              <a:rPr lang="zh-CN" altLang="en-US" smtClean="0">
                <a:ea typeface="宋体" charset="-122"/>
              </a:rPr>
              <a:t>后序遍历</a:t>
            </a:r>
          </a:p>
          <a:p>
            <a:pPr eaLnBrk="1" hangingPunct="1"/>
            <a:r>
              <a:rPr lang="zh-CN" altLang="en-US" smtClean="0">
                <a:ea typeface="宋体" charset="-122"/>
              </a:rPr>
              <a:t>  </a:t>
            </a:r>
            <a:r>
              <a:rPr lang="en-US" altLang="zh-CN" smtClean="0">
                <a:ea typeface="宋体" charset="-122"/>
              </a:rPr>
              <a:t>def postOrder(): Unit =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if (this.leftNode != null)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this.leftNode.postOrder()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}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if (this.rightNode != null)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this.rightNode.postOrder()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}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println(this)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}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}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class BinaryTree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var root: HeroNode = null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  //</a:t>
            </a:r>
            <a:r>
              <a:rPr lang="zh-CN" altLang="en-US" smtClean="0">
                <a:ea typeface="宋体" charset="-122"/>
              </a:rPr>
              <a:t>前序遍历</a:t>
            </a:r>
          </a:p>
          <a:p>
            <a:pPr eaLnBrk="1" hangingPunct="1"/>
            <a:r>
              <a:rPr lang="zh-CN" altLang="en-US" smtClean="0">
                <a:ea typeface="宋体" charset="-122"/>
              </a:rPr>
              <a:t>  </a:t>
            </a:r>
            <a:r>
              <a:rPr lang="en-US" altLang="zh-CN" smtClean="0">
                <a:ea typeface="宋体" charset="-122"/>
              </a:rPr>
              <a:t>def preOrder(): Unit =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if (root != null)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root.preOrder()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}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}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  //</a:t>
            </a:r>
            <a:r>
              <a:rPr lang="zh-CN" altLang="en-US" smtClean="0">
                <a:ea typeface="宋体" charset="-122"/>
              </a:rPr>
              <a:t>中序遍历</a:t>
            </a:r>
          </a:p>
          <a:p>
            <a:pPr eaLnBrk="1" hangingPunct="1"/>
            <a:r>
              <a:rPr lang="zh-CN" altLang="en-US" smtClean="0">
                <a:ea typeface="宋体" charset="-122"/>
              </a:rPr>
              <a:t>  </a:t>
            </a:r>
            <a:r>
              <a:rPr lang="en-US" altLang="zh-CN" smtClean="0">
                <a:ea typeface="宋体" charset="-122"/>
              </a:rPr>
              <a:t>def infixOrder(): Unit =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if (root != null)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	root.infixOrder()</a:t>
            </a:r>
          </a:p>
          <a:p>
            <a:pPr eaLnBrk="1" hangingPunct="1"/>
            <a:r>
              <a:rPr lang="en-US" altLang="zh-CN" baseline="0" smtClean="0">
                <a:ea typeface="宋体" charset="-122"/>
              </a:rPr>
              <a:t>    </a:t>
            </a:r>
            <a:r>
              <a:rPr lang="en-US" altLang="zh-CN" smtClean="0">
                <a:ea typeface="宋体" charset="-122"/>
              </a:rPr>
              <a:t>}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}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  //</a:t>
            </a:r>
            <a:r>
              <a:rPr lang="zh-CN" altLang="en-US" smtClean="0">
                <a:ea typeface="宋体" charset="-122"/>
              </a:rPr>
              <a:t>后序遍历</a:t>
            </a:r>
          </a:p>
          <a:p>
            <a:pPr eaLnBrk="1" hangingPunct="1"/>
            <a:r>
              <a:rPr lang="zh-CN" altLang="en-US" smtClean="0">
                <a:ea typeface="宋体" charset="-122"/>
              </a:rPr>
              <a:t>  </a:t>
            </a:r>
            <a:r>
              <a:rPr lang="en-US" altLang="zh-CN" smtClean="0">
                <a:ea typeface="宋体" charset="-122"/>
              </a:rPr>
              <a:t>def postOrder(): Unit = {</a:t>
            </a:r>
          </a:p>
          <a:p>
            <a:pPr eaLnBrk="1" hangingPunct="1"/>
            <a:r>
              <a:rPr lang="en-US" altLang="zh-CN" baseline="0" smtClean="0">
                <a:ea typeface="宋体" charset="-122"/>
              </a:rPr>
              <a:t>    if (root != null) {</a:t>
            </a:r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      root.postOrder()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}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}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}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//</a:t>
            </a:r>
            <a:r>
              <a:rPr lang="zh-CN" altLang="en-US" smtClean="0">
                <a:ea typeface="宋体" charset="-122"/>
              </a:rPr>
              <a:t>输出的结果是</a:t>
            </a:r>
            <a:r>
              <a:rPr lang="en-US" altLang="zh-CN" smtClean="0">
                <a:ea typeface="宋体" charset="-122"/>
              </a:rPr>
              <a:t>: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---</a:t>
            </a:r>
            <a:r>
              <a:rPr lang="zh-CN" altLang="en-US" smtClean="0">
                <a:ea typeface="宋体" charset="-122"/>
              </a:rPr>
              <a:t>前序</a:t>
            </a:r>
            <a:r>
              <a:rPr lang="en-US" altLang="zh-CN" smtClean="0">
                <a:ea typeface="宋体" charset="-122"/>
              </a:rPr>
              <a:t>---</a:t>
            </a:r>
          </a:p>
          <a:p>
            <a:pPr eaLnBrk="1" hangingPunct="1"/>
            <a:r>
              <a:rPr lang="zh-CN" altLang="en-US" smtClean="0">
                <a:ea typeface="宋体" charset="-122"/>
              </a:rPr>
              <a:t>信息</a:t>
            </a:r>
            <a:r>
              <a:rPr lang="en-US" altLang="zh-CN" smtClean="0">
                <a:ea typeface="宋体" charset="-122"/>
              </a:rPr>
              <a:t>: no=1 name=</a:t>
            </a:r>
            <a:r>
              <a:rPr lang="zh-CN" altLang="en-US" smtClean="0">
                <a:ea typeface="宋体" charset="-122"/>
              </a:rPr>
              <a:t>宋江</a:t>
            </a:r>
          </a:p>
          <a:p>
            <a:pPr eaLnBrk="1" hangingPunct="1"/>
            <a:r>
              <a:rPr lang="zh-CN" altLang="en-US" smtClean="0">
                <a:ea typeface="宋体" charset="-122"/>
              </a:rPr>
              <a:t>信息</a:t>
            </a:r>
            <a:r>
              <a:rPr lang="en-US" altLang="zh-CN" smtClean="0">
                <a:ea typeface="宋体" charset="-122"/>
              </a:rPr>
              <a:t>: no=2 name=</a:t>
            </a:r>
            <a:r>
              <a:rPr lang="zh-CN" altLang="en-US" smtClean="0">
                <a:ea typeface="宋体" charset="-122"/>
              </a:rPr>
              <a:t>吴用</a:t>
            </a:r>
          </a:p>
          <a:p>
            <a:pPr eaLnBrk="1" hangingPunct="1"/>
            <a:r>
              <a:rPr lang="zh-CN" altLang="en-US" smtClean="0">
                <a:ea typeface="宋体" charset="-122"/>
              </a:rPr>
              <a:t>信息</a:t>
            </a:r>
            <a:r>
              <a:rPr lang="en-US" altLang="zh-CN" smtClean="0">
                <a:ea typeface="宋体" charset="-122"/>
              </a:rPr>
              <a:t>: no=3 name=</a:t>
            </a:r>
            <a:r>
              <a:rPr lang="zh-CN" altLang="en-US" smtClean="0">
                <a:ea typeface="宋体" charset="-122"/>
              </a:rPr>
              <a:t>卢俊义</a:t>
            </a:r>
          </a:p>
          <a:p>
            <a:pPr eaLnBrk="1" hangingPunct="1"/>
            <a:r>
              <a:rPr lang="zh-CN" altLang="en-US" smtClean="0">
                <a:ea typeface="宋体" charset="-122"/>
              </a:rPr>
              <a:t>信息</a:t>
            </a:r>
            <a:r>
              <a:rPr lang="en-US" altLang="zh-CN" smtClean="0">
                <a:ea typeface="宋体" charset="-122"/>
              </a:rPr>
              <a:t>: no=5 name=</a:t>
            </a:r>
            <a:r>
              <a:rPr lang="zh-CN" altLang="en-US" smtClean="0">
                <a:ea typeface="宋体" charset="-122"/>
              </a:rPr>
              <a:t>关胜</a:t>
            </a:r>
          </a:p>
          <a:p>
            <a:pPr eaLnBrk="1" hangingPunct="1"/>
            <a:r>
              <a:rPr lang="zh-CN" altLang="en-US" smtClean="0">
                <a:ea typeface="宋体" charset="-122"/>
              </a:rPr>
              <a:t>信息</a:t>
            </a:r>
            <a:r>
              <a:rPr lang="en-US" altLang="zh-CN" smtClean="0">
                <a:ea typeface="宋体" charset="-122"/>
              </a:rPr>
              <a:t>: no=4 name=</a:t>
            </a:r>
            <a:r>
              <a:rPr lang="zh-CN" altLang="en-US" smtClean="0">
                <a:ea typeface="宋体" charset="-122"/>
              </a:rPr>
              <a:t>林冲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---</a:t>
            </a:r>
            <a:r>
              <a:rPr lang="zh-CN" altLang="en-US" smtClean="0">
                <a:ea typeface="宋体" charset="-122"/>
              </a:rPr>
              <a:t>中序</a:t>
            </a:r>
            <a:r>
              <a:rPr lang="en-US" altLang="zh-CN" smtClean="0">
                <a:ea typeface="宋体" charset="-122"/>
              </a:rPr>
              <a:t>---</a:t>
            </a:r>
          </a:p>
          <a:p>
            <a:pPr eaLnBrk="1" hangingPunct="1"/>
            <a:r>
              <a:rPr lang="zh-CN" altLang="en-US" smtClean="0">
                <a:ea typeface="宋体" charset="-122"/>
              </a:rPr>
              <a:t>信息</a:t>
            </a:r>
            <a:r>
              <a:rPr lang="en-US" altLang="zh-CN" smtClean="0">
                <a:ea typeface="宋体" charset="-122"/>
              </a:rPr>
              <a:t>: no=2 name=</a:t>
            </a:r>
            <a:r>
              <a:rPr lang="zh-CN" altLang="en-US" smtClean="0">
                <a:ea typeface="宋体" charset="-122"/>
              </a:rPr>
              <a:t>吴用</a:t>
            </a:r>
          </a:p>
          <a:p>
            <a:pPr eaLnBrk="1" hangingPunct="1"/>
            <a:r>
              <a:rPr lang="zh-CN" altLang="en-US" smtClean="0">
                <a:ea typeface="宋体" charset="-122"/>
              </a:rPr>
              <a:t>信息</a:t>
            </a:r>
            <a:r>
              <a:rPr lang="en-US" altLang="zh-CN" smtClean="0">
                <a:ea typeface="宋体" charset="-122"/>
              </a:rPr>
              <a:t>: no=1 name=</a:t>
            </a:r>
            <a:r>
              <a:rPr lang="zh-CN" altLang="en-US" smtClean="0">
                <a:ea typeface="宋体" charset="-122"/>
              </a:rPr>
              <a:t>宋江</a:t>
            </a:r>
          </a:p>
          <a:p>
            <a:pPr eaLnBrk="1" hangingPunct="1"/>
            <a:r>
              <a:rPr lang="zh-CN" altLang="en-US" smtClean="0">
                <a:ea typeface="宋体" charset="-122"/>
              </a:rPr>
              <a:t>信息</a:t>
            </a:r>
            <a:r>
              <a:rPr lang="en-US" altLang="zh-CN" smtClean="0">
                <a:ea typeface="宋体" charset="-122"/>
              </a:rPr>
              <a:t>: no=5 name=</a:t>
            </a:r>
            <a:r>
              <a:rPr lang="zh-CN" altLang="en-US" smtClean="0">
                <a:ea typeface="宋体" charset="-122"/>
              </a:rPr>
              <a:t>关胜</a:t>
            </a:r>
          </a:p>
          <a:p>
            <a:pPr eaLnBrk="1" hangingPunct="1"/>
            <a:r>
              <a:rPr lang="zh-CN" altLang="en-US" smtClean="0">
                <a:ea typeface="宋体" charset="-122"/>
              </a:rPr>
              <a:t>信息</a:t>
            </a:r>
            <a:r>
              <a:rPr lang="en-US" altLang="zh-CN" smtClean="0">
                <a:ea typeface="宋体" charset="-122"/>
              </a:rPr>
              <a:t>: no=3 name=</a:t>
            </a:r>
            <a:r>
              <a:rPr lang="zh-CN" altLang="en-US" smtClean="0">
                <a:ea typeface="宋体" charset="-122"/>
              </a:rPr>
              <a:t>卢俊义</a:t>
            </a:r>
          </a:p>
          <a:p>
            <a:pPr eaLnBrk="1" hangingPunct="1"/>
            <a:r>
              <a:rPr lang="zh-CN" altLang="en-US" smtClean="0">
                <a:ea typeface="宋体" charset="-122"/>
              </a:rPr>
              <a:t>信息</a:t>
            </a:r>
            <a:r>
              <a:rPr lang="en-US" altLang="zh-CN" smtClean="0">
                <a:ea typeface="宋体" charset="-122"/>
              </a:rPr>
              <a:t>: no=4 name=</a:t>
            </a:r>
            <a:r>
              <a:rPr lang="zh-CN" altLang="en-US" smtClean="0">
                <a:ea typeface="宋体" charset="-122"/>
              </a:rPr>
              <a:t>林冲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---</a:t>
            </a:r>
            <a:r>
              <a:rPr lang="zh-CN" altLang="en-US" smtClean="0">
                <a:ea typeface="宋体" charset="-122"/>
              </a:rPr>
              <a:t>后序</a:t>
            </a:r>
            <a:r>
              <a:rPr lang="en-US" altLang="zh-CN" smtClean="0">
                <a:ea typeface="宋体" charset="-122"/>
              </a:rPr>
              <a:t>---</a:t>
            </a:r>
          </a:p>
          <a:p>
            <a:pPr eaLnBrk="1" hangingPunct="1"/>
            <a:r>
              <a:rPr lang="zh-CN" altLang="en-US" smtClean="0">
                <a:ea typeface="宋体" charset="-122"/>
              </a:rPr>
              <a:t>信息</a:t>
            </a:r>
            <a:r>
              <a:rPr lang="en-US" altLang="zh-CN" smtClean="0">
                <a:ea typeface="宋体" charset="-122"/>
              </a:rPr>
              <a:t>: no=2 name=</a:t>
            </a:r>
            <a:r>
              <a:rPr lang="zh-CN" altLang="en-US" smtClean="0">
                <a:ea typeface="宋体" charset="-122"/>
              </a:rPr>
              <a:t>吴用</a:t>
            </a:r>
          </a:p>
          <a:p>
            <a:pPr eaLnBrk="1" hangingPunct="1"/>
            <a:r>
              <a:rPr lang="zh-CN" altLang="en-US" smtClean="0">
                <a:ea typeface="宋体" charset="-122"/>
              </a:rPr>
              <a:t>信息</a:t>
            </a:r>
            <a:r>
              <a:rPr lang="en-US" altLang="zh-CN" smtClean="0">
                <a:ea typeface="宋体" charset="-122"/>
              </a:rPr>
              <a:t>: no=5 name=</a:t>
            </a:r>
            <a:r>
              <a:rPr lang="zh-CN" altLang="en-US" smtClean="0">
                <a:ea typeface="宋体" charset="-122"/>
              </a:rPr>
              <a:t>关胜</a:t>
            </a:r>
          </a:p>
          <a:p>
            <a:pPr eaLnBrk="1" hangingPunct="1"/>
            <a:r>
              <a:rPr lang="zh-CN" altLang="en-US" smtClean="0">
                <a:ea typeface="宋体" charset="-122"/>
              </a:rPr>
              <a:t>信息</a:t>
            </a:r>
            <a:r>
              <a:rPr lang="en-US" altLang="zh-CN" smtClean="0">
                <a:ea typeface="宋体" charset="-122"/>
              </a:rPr>
              <a:t>: no=4 name=</a:t>
            </a:r>
            <a:r>
              <a:rPr lang="zh-CN" altLang="en-US" smtClean="0">
                <a:ea typeface="宋体" charset="-122"/>
              </a:rPr>
              <a:t>林冲</a:t>
            </a:r>
          </a:p>
          <a:p>
            <a:pPr eaLnBrk="1" hangingPunct="1"/>
            <a:r>
              <a:rPr lang="zh-CN" altLang="en-US" smtClean="0">
                <a:ea typeface="宋体" charset="-122"/>
              </a:rPr>
              <a:t>信息</a:t>
            </a:r>
            <a:r>
              <a:rPr lang="en-US" altLang="zh-CN" smtClean="0">
                <a:ea typeface="宋体" charset="-122"/>
              </a:rPr>
              <a:t>: no=3 name=</a:t>
            </a:r>
            <a:r>
              <a:rPr lang="zh-CN" altLang="en-US" smtClean="0">
                <a:ea typeface="宋体" charset="-122"/>
              </a:rPr>
              <a:t>卢俊义</a:t>
            </a:r>
          </a:p>
          <a:p>
            <a:pPr eaLnBrk="1" hangingPunct="1"/>
            <a:r>
              <a:rPr lang="zh-CN" altLang="en-US" smtClean="0">
                <a:ea typeface="宋体" charset="-122"/>
              </a:rPr>
              <a:t>信息</a:t>
            </a:r>
            <a:r>
              <a:rPr lang="en-US" altLang="zh-CN" smtClean="0">
                <a:ea typeface="宋体" charset="-122"/>
              </a:rPr>
              <a:t>: no=1 name=</a:t>
            </a:r>
            <a:r>
              <a:rPr lang="zh-CN" altLang="en-US" smtClean="0">
                <a:ea typeface="宋体" charset="-122"/>
              </a:rPr>
              <a:t>宋江</a:t>
            </a:r>
            <a:endParaRPr lang="en-US" altLang="zh-CN" smtClean="0">
              <a:ea typeface="宋体" charset="-122"/>
            </a:endParaRPr>
          </a:p>
          <a:p>
            <a:pPr eaLnBrk="1" hangingPunct="1"/>
            <a:endParaRPr lang="en-US" altLang="zh-CN" smtClean="0">
              <a:ea typeface="宋体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640B4E-3909-4A33-A460-3E537D343403}" type="slidenum">
              <a:rPr lang="zh-CN" altLang="en-US" smtClean="0"/>
              <a:pPr/>
              <a:t>68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2640142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517525" y="685800"/>
            <a:ext cx="58229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宋体" charset="-122"/>
              </a:rPr>
              <a:t>//</a:t>
            </a:r>
            <a:r>
              <a:rPr lang="zh-CN" altLang="en-US" smtClean="0">
                <a:ea typeface="宋体" charset="-122"/>
              </a:rPr>
              <a:t>最新代码</a:t>
            </a:r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package com.atguigu.temp.binarytree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object OrderBinaryTree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def main(args: Array[String]): Unit = {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    //</a:t>
            </a:r>
            <a:r>
              <a:rPr lang="zh-CN" altLang="en-US" smtClean="0">
                <a:ea typeface="宋体" charset="-122"/>
              </a:rPr>
              <a:t>构建二叉树，我们这里先使用指定的方式，后面我们使用递归方式创建</a:t>
            </a:r>
          </a:p>
          <a:p>
            <a:pPr eaLnBrk="1" hangingPunct="1"/>
            <a:r>
              <a:rPr lang="zh-CN" altLang="en-US" smtClean="0">
                <a:ea typeface="宋体" charset="-122"/>
              </a:rPr>
              <a:t>    </a:t>
            </a:r>
            <a:r>
              <a:rPr lang="en-US" altLang="zh-CN" smtClean="0">
                <a:ea typeface="宋体" charset="-122"/>
              </a:rPr>
              <a:t>val root = new HeroNode(1, "</a:t>
            </a:r>
            <a:r>
              <a:rPr lang="zh-CN" altLang="en-US" smtClean="0">
                <a:ea typeface="宋体" charset="-122"/>
              </a:rPr>
              <a:t>宋江</a:t>
            </a:r>
            <a:r>
              <a:rPr lang="en-US" altLang="zh-CN" smtClean="0">
                <a:ea typeface="宋体" charset="-122"/>
              </a:rPr>
              <a:t>")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val hero2 = new HeroNode(2, "</a:t>
            </a:r>
            <a:r>
              <a:rPr lang="zh-CN" altLang="en-US" smtClean="0">
                <a:ea typeface="宋体" charset="-122"/>
              </a:rPr>
              <a:t>吴用</a:t>
            </a:r>
            <a:r>
              <a:rPr lang="en-US" altLang="zh-CN" smtClean="0">
                <a:ea typeface="宋体" charset="-122"/>
              </a:rPr>
              <a:t>")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val hero3 = new HeroNode(3, "</a:t>
            </a:r>
            <a:r>
              <a:rPr lang="zh-CN" altLang="en-US" smtClean="0">
                <a:ea typeface="宋体" charset="-122"/>
              </a:rPr>
              <a:t>卢俊义</a:t>
            </a:r>
            <a:r>
              <a:rPr lang="en-US" altLang="zh-CN" smtClean="0">
                <a:ea typeface="宋体" charset="-122"/>
              </a:rPr>
              <a:t>")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val hero4 = new HeroNode(4, "</a:t>
            </a:r>
            <a:r>
              <a:rPr lang="zh-CN" altLang="en-US" smtClean="0">
                <a:ea typeface="宋体" charset="-122"/>
              </a:rPr>
              <a:t>林冲</a:t>
            </a:r>
            <a:r>
              <a:rPr lang="en-US" altLang="zh-CN" smtClean="0">
                <a:ea typeface="宋体" charset="-122"/>
              </a:rPr>
              <a:t>")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val hero5 = new HeroNode(5, "</a:t>
            </a:r>
            <a:r>
              <a:rPr lang="zh-CN" altLang="en-US" smtClean="0">
                <a:ea typeface="宋体" charset="-122"/>
              </a:rPr>
              <a:t>关胜</a:t>
            </a:r>
            <a:r>
              <a:rPr lang="en-US" altLang="zh-CN" smtClean="0">
                <a:ea typeface="宋体" charset="-122"/>
              </a:rPr>
              <a:t>")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    val binaryTree = new BinaryTree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    root.left = hero2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root.right = hero3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    hero3.left = hero5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hero3.right = hero4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    binaryTree.root = root //</a:t>
            </a:r>
            <a:r>
              <a:rPr lang="zh-CN" altLang="en-US" smtClean="0">
                <a:ea typeface="宋体" charset="-122"/>
              </a:rPr>
              <a:t>构建</a:t>
            </a:r>
            <a:r>
              <a:rPr lang="en-US" altLang="zh-CN" smtClean="0">
                <a:ea typeface="宋体" charset="-122"/>
              </a:rPr>
              <a:t>ok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//    println("</a:t>
            </a:r>
            <a:r>
              <a:rPr lang="zh-CN" altLang="en-US" smtClean="0">
                <a:ea typeface="宋体" charset="-122"/>
              </a:rPr>
              <a:t>前序遍历</a:t>
            </a:r>
            <a:r>
              <a:rPr lang="en-US" altLang="zh-CN" smtClean="0">
                <a:ea typeface="宋体" charset="-122"/>
              </a:rPr>
              <a:t>")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//    binaryTree.preOrder()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//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//    println("</a:t>
            </a:r>
            <a:r>
              <a:rPr lang="zh-CN" altLang="en-US" smtClean="0">
                <a:ea typeface="宋体" charset="-122"/>
              </a:rPr>
              <a:t>中序遍历</a:t>
            </a:r>
            <a:r>
              <a:rPr lang="en-US" altLang="zh-CN" smtClean="0">
                <a:ea typeface="宋体" charset="-122"/>
              </a:rPr>
              <a:t>")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//    binaryTree.infixOrder()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//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//    println("</a:t>
            </a:r>
            <a:r>
              <a:rPr lang="zh-CN" altLang="en-US" smtClean="0">
                <a:ea typeface="宋体" charset="-122"/>
              </a:rPr>
              <a:t>后序遍历</a:t>
            </a:r>
            <a:r>
              <a:rPr lang="en-US" altLang="zh-CN" smtClean="0">
                <a:ea typeface="宋体" charset="-122"/>
              </a:rPr>
              <a:t>")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//    binaryTree.postOrder()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//    println("</a:t>
            </a:r>
            <a:r>
              <a:rPr lang="zh-CN" altLang="en-US" smtClean="0">
                <a:ea typeface="宋体" charset="-122"/>
              </a:rPr>
              <a:t>前序查找</a:t>
            </a:r>
            <a:r>
              <a:rPr lang="en-US" altLang="zh-CN" smtClean="0">
                <a:ea typeface="宋体" charset="-122"/>
              </a:rPr>
              <a:t>")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//    val resNode = binaryTree.preOrderSearch(5)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//    if (resNode != null)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//      printf("</a:t>
            </a:r>
            <a:r>
              <a:rPr lang="zh-CN" altLang="en-US" smtClean="0">
                <a:ea typeface="宋体" charset="-122"/>
              </a:rPr>
              <a:t>找到了，信息为 </a:t>
            </a:r>
            <a:r>
              <a:rPr lang="en-US" altLang="zh-CN" smtClean="0">
                <a:ea typeface="宋体" charset="-122"/>
              </a:rPr>
              <a:t>no=%d name=%s\n", resNode.no, resNode.name)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//    }else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//      printf("</a:t>
            </a:r>
            <a:r>
              <a:rPr lang="zh-CN" altLang="en-US" smtClean="0">
                <a:ea typeface="宋体" charset="-122"/>
              </a:rPr>
              <a:t>没有找到</a:t>
            </a:r>
            <a:r>
              <a:rPr lang="en-US" altLang="zh-CN" smtClean="0">
                <a:ea typeface="宋体" charset="-122"/>
              </a:rPr>
              <a:t>no=%d</a:t>
            </a:r>
            <a:r>
              <a:rPr lang="zh-CN" altLang="en-US" smtClean="0">
                <a:ea typeface="宋体" charset="-122"/>
              </a:rPr>
              <a:t>的英雄</a:t>
            </a:r>
            <a:r>
              <a:rPr lang="en-US" altLang="zh-CN" smtClean="0">
                <a:ea typeface="宋体" charset="-122"/>
              </a:rPr>
              <a:t>\n", 5)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//    }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//    println("</a:t>
            </a:r>
            <a:r>
              <a:rPr lang="zh-CN" altLang="en-US" smtClean="0">
                <a:ea typeface="宋体" charset="-122"/>
              </a:rPr>
              <a:t>中序查找</a:t>
            </a:r>
            <a:r>
              <a:rPr lang="en-US" altLang="zh-CN" smtClean="0">
                <a:ea typeface="宋体" charset="-122"/>
              </a:rPr>
              <a:t>")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//    val resNode = binaryTree.infixOrderSearch(5)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//    if (resNode != null)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//      printf("</a:t>
            </a:r>
            <a:r>
              <a:rPr lang="zh-CN" altLang="en-US" smtClean="0">
                <a:ea typeface="宋体" charset="-122"/>
              </a:rPr>
              <a:t>找到了，信息为 </a:t>
            </a:r>
            <a:r>
              <a:rPr lang="en-US" altLang="zh-CN" smtClean="0">
                <a:ea typeface="宋体" charset="-122"/>
              </a:rPr>
              <a:t>no=%d name=%s\n", resNode.no, resNode.name)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//    }else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//      printf("</a:t>
            </a:r>
            <a:r>
              <a:rPr lang="zh-CN" altLang="en-US" smtClean="0">
                <a:ea typeface="宋体" charset="-122"/>
              </a:rPr>
              <a:t>没有找到</a:t>
            </a:r>
            <a:r>
              <a:rPr lang="en-US" altLang="zh-CN" smtClean="0">
                <a:ea typeface="宋体" charset="-122"/>
              </a:rPr>
              <a:t>no=%d</a:t>
            </a:r>
            <a:r>
              <a:rPr lang="zh-CN" altLang="en-US" smtClean="0">
                <a:ea typeface="宋体" charset="-122"/>
              </a:rPr>
              <a:t>的英雄</a:t>
            </a:r>
            <a:r>
              <a:rPr lang="en-US" altLang="zh-CN" smtClean="0">
                <a:ea typeface="宋体" charset="-122"/>
              </a:rPr>
              <a:t>\n", 5)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//    }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    println("</a:t>
            </a:r>
            <a:r>
              <a:rPr lang="zh-CN" altLang="en-US" smtClean="0">
                <a:ea typeface="宋体" charset="-122"/>
              </a:rPr>
              <a:t>后序查找</a:t>
            </a:r>
            <a:r>
              <a:rPr lang="en-US" altLang="zh-CN" smtClean="0">
                <a:ea typeface="宋体" charset="-122"/>
              </a:rPr>
              <a:t>")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val resNode = binaryTree.postOrderSearch(5)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if (resNode != null)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printf("</a:t>
            </a:r>
            <a:r>
              <a:rPr lang="zh-CN" altLang="en-US" smtClean="0">
                <a:ea typeface="宋体" charset="-122"/>
              </a:rPr>
              <a:t>找到了，信息为 </a:t>
            </a:r>
            <a:r>
              <a:rPr lang="en-US" altLang="zh-CN" smtClean="0">
                <a:ea typeface="宋体" charset="-122"/>
              </a:rPr>
              <a:t>no=%d name=%s\n", resNode.no, resNode.name)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}else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printf("</a:t>
            </a:r>
            <a:r>
              <a:rPr lang="zh-CN" altLang="en-US" smtClean="0">
                <a:ea typeface="宋体" charset="-122"/>
              </a:rPr>
              <a:t>没有找到</a:t>
            </a:r>
            <a:r>
              <a:rPr lang="en-US" altLang="zh-CN" smtClean="0">
                <a:ea typeface="宋体" charset="-122"/>
              </a:rPr>
              <a:t>no=%d</a:t>
            </a:r>
            <a:r>
              <a:rPr lang="zh-CN" altLang="en-US" smtClean="0">
                <a:ea typeface="宋体" charset="-122"/>
              </a:rPr>
              <a:t>的英雄</a:t>
            </a:r>
            <a:r>
              <a:rPr lang="en-US" altLang="zh-CN" smtClean="0">
                <a:ea typeface="宋体" charset="-122"/>
              </a:rPr>
              <a:t>\n", 5)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}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  }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}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class BinaryTree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var root: HeroNode = null //</a:t>
            </a:r>
            <a:r>
              <a:rPr lang="zh-CN" altLang="en-US" smtClean="0">
                <a:ea typeface="宋体" charset="-122"/>
              </a:rPr>
              <a:t>到时可以指向一个节点</a:t>
            </a:r>
          </a:p>
          <a:p>
            <a:pPr eaLnBrk="1" hangingPunct="1"/>
            <a:endParaRPr lang="zh-CN" altLang="en-US" smtClean="0">
              <a:ea typeface="宋体" charset="-122"/>
            </a:endParaRPr>
          </a:p>
          <a:p>
            <a:pPr eaLnBrk="1" hangingPunct="1"/>
            <a:r>
              <a:rPr lang="zh-CN" altLang="en-US" smtClean="0">
                <a:ea typeface="宋体" charset="-122"/>
              </a:rPr>
              <a:t>  </a:t>
            </a:r>
            <a:r>
              <a:rPr lang="en-US" altLang="zh-CN" smtClean="0">
                <a:ea typeface="宋体" charset="-122"/>
              </a:rPr>
              <a:t>def preOrder(): Unit =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if (root != null)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root.preOrder()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}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}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  def infixOrder(): Unit =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if (root != null)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root.infixOrder()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}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}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  def postOrder(): Unit =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if (root != null)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root.postOrder()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}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}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  //</a:t>
            </a:r>
            <a:r>
              <a:rPr lang="zh-CN" altLang="en-US" smtClean="0">
                <a:ea typeface="宋体" charset="-122"/>
              </a:rPr>
              <a:t>前序查找</a:t>
            </a:r>
          </a:p>
          <a:p>
            <a:pPr eaLnBrk="1" hangingPunct="1"/>
            <a:r>
              <a:rPr lang="zh-CN" altLang="en-US" smtClean="0">
                <a:ea typeface="宋体" charset="-122"/>
              </a:rPr>
              <a:t>  </a:t>
            </a:r>
            <a:r>
              <a:rPr lang="en-US" altLang="zh-CN" smtClean="0">
                <a:ea typeface="宋体" charset="-122"/>
              </a:rPr>
              <a:t>def preOrderSearch(no: Int): HeroNode =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if (root != null)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return root.preOrderSeacher(no)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} else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return null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}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}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  //</a:t>
            </a:r>
            <a:r>
              <a:rPr lang="zh-CN" altLang="en-US" smtClean="0">
                <a:ea typeface="宋体" charset="-122"/>
              </a:rPr>
              <a:t>中序查找</a:t>
            </a:r>
          </a:p>
          <a:p>
            <a:pPr eaLnBrk="1" hangingPunct="1"/>
            <a:r>
              <a:rPr lang="zh-CN" altLang="en-US" smtClean="0">
                <a:ea typeface="宋体" charset="-122"/>
              </a:rPr>
              <a:t>  </a:t>
            </a:r>
            <a:r>
              <a:rPr lang="en-US" altLang="zh-CN" smtClean="0">
                <a:ea typeface="宋体" charset="-122"/>
              </a:rPr>
              <a:t>def infixOrderSearch(no: Int): HeroNode =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if (root != null)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return root.infixOrderSeacher(no)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} else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return null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}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}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  //</a:t>
            </a:r>
            <a:r>
              <a:rPr lang="zh-CN" altLang="en-US" smtClean="0">
                <a:ea typeface="宋体" charset="-122"/>
              </a:rPr>
              <a:t>后序查找</a:t>
            </a:r>
          </a:p>
          <a:p>
            <a:pPr eaLnBrk="1" hangingPunct="1"/>
            <a:r>
              <a:rPr lang="zh-CN" altLang="en-US" smtClean="0">
                <a:ea typeface="宋体" charset="-122"/>
              </a:rPr>
              <a:t>  </a:t>
            </a:r>
            <a:r>
              <a:rPr lang="en-US" altLang="zh-CN" smtClean="0">
                <a:ea typeface="宋体" charset="-122"/>
              </a:rPr>
              <a:t>def postOrderSearch(no: Int): HeroNode =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if (root != null)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return root.postOrderSeacher(no)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} else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return null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}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}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}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class HeroNode(hNo: Int, hName: String)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val no = hNo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var name = hName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var left: HeroNode = null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var right: HeroNode = null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  //</a:t>
            </a:r>
            <a:r>
              <a:rPr lang="zh-CN" altLang="en-US" smtClean="0">
                <a:ea typeface="宋体" charset="-122"/>
              </a:rPr>
              <a:t>后序查找</a:t>
            </a:r>
          </a:p>
          <a:p>
            <a:pPr eaLnBrk="1" hangingPunct="1"/>
            <a:r>
              <a:rPr lang="zh-CN" altLang="en-US" smtClean="0">
                <a:ea typeface="宋体" charset="-122"/>
              </a:rPr>
              <a:t>  </a:t>
            </a:r>
            <a:r>
              <a:rPr lang="en-US" altLang="zh-CN" smtClean="0">
                <a:ea typeface="宋体" charset="-122"/>
              </a:rPr>
              <a:t>def postOrderSeacher(no: Int): HeroNode = {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    var resNode: HeroNode = null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//</a:t>
            </a:r>
            <a:r>
              <a:rPr lang="zh-CN" altLang="en-US" smtClean="0">
                <a:ea typeface="宋体" charset="-122"/>
              </a:rPr>
              <a:t>到左节点</a:t>
            </a:r>
            <a:r>
              <a:rPr lang="en-US" altLang="zh-CN" smtClean="0">
                <a:ea typeface="宋体" charset="-122"/>
              </a:rPr>
              <a:t>(</a:t>
            </a:r>
            <a:r>
              <a:rPr lang="zh-CN" altLang="en-US" smtClean="0">
                <a:ea typeface="宋体" charset="-122"/>
              </a:rPr>
              <a:t>子树</a:t>
            </a:r>
            <a:r>
              <a:rPr lang="en-US" altLang="zh-CN" smtClean="0">
                <a:ea typeface="宋体" charset="-122"/>
              </a:rPr>
              <a:t>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if (this.left != null)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resNode = this.left.postOrderSeacher(no)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}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if (resNode != null)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return resNode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}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if (this.right != null)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resNode = this.right.postOrderSeacher(no)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}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if (resNode != null)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return resNode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}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if (this.no == no)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return this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}else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null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}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  }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  //</a:t>
            </a:r>
            <a:r>
              <a:rPr lang="zh-CN" altLang="en-US" smtClean="0">
                <a:ea typeface="宋体" charset="-122"/>
              </a:rPr>
              <a:t>前序查找</a:t>
            </a:r>
          </a:p>
          <a:p>
            <a:pPr eaLnBrk="1" hangingPunct="1"/>
            <a:r>
              <a:rPr lang="zh-CN" altLang="en-US" smtClean="0">
                <a:ea typeface="宋体" charset="-122"/>
              </a:rPr>
              <a:t>  </a:t>
            </a:r>
            <a:r>
              <a:rPr lang="en-US" altLang="zh-CN" smtClean="0">
                <a:ea typeface="宋体" charset="-122"/>
              </a:rPr>
              <a:t>def preOrderSeacher(no: Int): HeroNode =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println("xx")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if (this.no == no)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return this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}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var resNode: HeroNode = null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//</a:t>
            </a:r>
            <a:r>
              <a:rPr lang="zh-CN" altLang="en-US" smtClean="0">
                <a:ea typeface="宋体" charset="-122"/>
              </a:rPr>
              <a:t>到左节点</a:t>
            </a:r>
            <a:r>
              <a:rPr lang="en-US" altLang="zh-CN" smtClean="0">
                <a:ea typeface="宋体" charset="-122"/>
              </a:rPr>
              <a:t>(</a:t>
            </a:r>
            <a:r>
              <a:rPr lang="zh-CN" altLang="en-US" smtClean="0">
                <a:ea typeface="宋体" charset="-122"/>
              </a:rPr>
              <a:t>子树</a:t>
            </a:r>
            <a:r>
              <a:rPr lang="en-US" altLang="zh-CN" smtClean="0">
                <a:ea typeface="宋体" charset="-122"/>
              </a:rPr>
              <a:t>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if (this.left != null)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resNode = this.left.preOrderSeacher(no)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}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if (resNode != null)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return resNode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}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if (this.right != null)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resNode = this.right.preOrderSeacher(no)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}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return resNode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  }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  //</a:t>
            </a:r>
            <a:r>
              <a:rPr lang="zh-CN" altLang="en-US" smtClean="0">
                <a:ea typeface="宋体" charset="-122"/>
              </a:rPr>
              <a:t>中序查找</a:t>
            </a:r>
          </a:p>
          <a:p>
            <a:pPr eaLnBrk="1" hangingPunct="1"/>
            <a:r>
              <a:rPr lang="zh-CN" altLang="en-US" smtClean="0">
                <a:ea typeface="宋体" charset="-122"/>
              </a:rPr>
              <a:t>  </a:t>
            </a:r>
            <a:r>
              <a:rPr lang="en-US" altLang="zh-CN" smtClean="0">
                <a:ea typeface="宋体" charset="-122"/>
              </a:rPr>
              <a:t>def infixOrderSeacher(no: Int): HeroNode = {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    var resNode: HeroNode = null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//</a:t>
            </a:r>
            <a:r>
              <a:rPr lang="zh-CN" altLang="en-US" smtClean="0">
                <a:ea typeface="宋体" charset="-122"/>
              </a:rPr>
              <a:t>到左节点</a:t>
            </a:r>
            <a:r>
              <a:rPr lang="en-US" altLang="zh-CN" smtClean="0">
                <a:ea typeface="宋体" charset="-122"/>
              </a:rPr>
              <a:t>(</a:t>
            </a:r>
            <a:r>
              <a:rPr lang="zh-CN" altLang="en-US" smtClean="0">
                <a:ea typeface="宋体" charset="-122"/>
              </a:rPr>
              <a:t>子树</a:t>
            </a:r>
            <a:r>
              <a:rPr lang="en-US" altLang="zh-CN" smtClean="0">
                <a:ea typeface="宋体" charset="-122"/>
              </a:rPr>
              <a:t>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if (this.left != null)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resNode = this.left.infixOrderSeacher(no)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}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if (resNode != null)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return resNode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}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if (this.no == no) { //</a:t>
            </a:r>
            <a:r>
              <a:rPr lang="zh-CN" altLang="en-US" smtClean="0">
                <a:ea typeface="宋体" charset="-122"/>
              </a:rPr>
              <a:t>比较当前节点</a:t>
            </a:r>
          </a:p>
          <a:p>
            <a:pPr eaLnBrk="1" hangingPunct="1"/>
            <a:r>
              <a:rPr lang="zh-CN" altLang="en-US" smtClean="0">
                <a:ea typeface="宋体" charset="-122"/>
              </a:rPr>
              <a:t>      </a:t>
            </a:r>
            <a:r>
              <a:rPr lang="en-US" altLang="zh-CN" smtClean="0">
                <a:ea typeface="宋体" charset="-122"/>
              </a:rPr>
              <a:t>return this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}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if (this.right != null)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resNode = this.right.infixOrderSeacher(no)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}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return resNode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  }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  //</a:t>
            </a:r>
            <a:r>
              <a:rPr lang="zh-CN" altLang="en-US" smtClean="0">
                <a:ea typeface="宋体" charset="-122"/>
              </a:rPr>
              <a:t>前序遍历</a:t>
            </a:r>
          </a:p>
          <a:p>
            <a:pPr eaLnBrk="1" hangingPunct="1"/>
            <a:r>
              <a:rPr lang="zh-CN" altLang="en-US" smtClean="0">
                <a:ea typeface="宋体" charset="-122"/>
              </a:rPr>
              <a:t>  </a:t>
            </a:r>
            <a:r>
              <a:rPr lang="en-US" altLang="zh-CN" smtClean="0">
                <a:ea typeface="宋体" charset="-122"/>
              </a:rPr>
              <a:t>def preOrder(): Unit =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println(this) //</a:t>
            </a:r>
            <a:r>
              <a:rPr lang="zh-CN" altLang="en-US" smtClean="0">
                <a:ea typeface="宋体" charset="-122"/>
              </a:rPr>
              <a:t>先输出父节点</a:t>
            </a:r>
          </a:p>
          <a:p>
            <a:pPr eaLnBrk="1" hangingPunct="1"/>
            <a:r>
              <a:rPr lang="zh-CN" altLang="en-US" smtClean="0">
                <a:ea typeface="宋体" charset="-122"/>
              </a:rPr>
              <a:t>    </a:t>
            </a:r>
            <a:r>
              <a:rPr lang="en-US" altLang="zh-CN" smtClean="0">
                <a:ea typeface="宋体" charset="-122"/>
              </a:rPr>
              <a:t>if (this.left != null)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this.left.preOrder()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}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if (this.right != null)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this.right.preOrder()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}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}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  //</a:t>
            </a:r>
            <a:r>
              <a:rPr lang="zh-CN" altLang="en-US" smtClean="0">
                <a:ea typeface="宋体" charset="-122"/>
              </a:rPr>
              <a:t>中序遍历</a:t>
            </a:r>
          </a:p>
          <a:p>
            <a:pPr eaLnBrk="1" hangingPunct="1"/>
            <a:r>
              <a:rPr lang="zh-CN" altLang="en-US" smtClean="0">
                <a:ea typeface="宋体" charset="-122"/>
              </a:rPr>
              <a:t>  </a:t>
            </a:r>
            <a:r>
              <a:rPr lang="en-US" altLang="zh-CN" smtClean="0">
                <a:ea typeface="宋体" charset="-122"/>
              </a:rPr>
              <a:t>def infixOrder(): Unit = {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    if (this.left != null)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this.left.infixOrder()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}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println(this) //</a:t>
            </a:r>
            <a:r>
              <a:rPr lang="zh-CN" altLang="en-US" smtClean="0">
                <a:ea typeface="宋体" charset="-122"/>
              </a:rPr>
              <a:t>输出父节点</a:t>
            </a:r>
          </a:p>
          <a:p>
            <a:pPr eaLnBrk="1" hangingPunct="1"/>
            <a:r>
              <a:rPr lang="zh-CN" altLang="en-US" smtClean="0">
                <a:ea typeface="宋体" charset="-122"/>
              </a:rPr>
              <a:t>    </a:t>
            </a:r>
            <a:r>
              <a:rPr lang="en-US" altLang="zh-CN" smtClean="0">
                <a:ea typeface="宋体" charset="-122"/>
              </a:rPr>
              <a:t>if (this.right != null)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this.right.infixOrder()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}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}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  //</a:t>
            </a:r>
            <a:r>
              <a:rPr lang="zh-CN" altLang="en-US" smtClean="0">
                <a:ea typeface="宋体" charset="-122"/>
              </a:rPr>
              <a:t>后序遍历</a:t>
            </a:r>
          </a:p>
          <a:p>
            <a:pPr eaLnBrk="1" hangingPunct="1"/>
            <a:r>
              <a:rPr lang="zh-CN" altLang="en-US" smtClean="0">
                <a:ea typeface="宋体" charset="-122"/>
              </a:rPr>
              <a:t>  </a:t>
            </a:r>
            <a:r>
              <a:rPr lang="en-US" altLang="zh-CN" smtClean="0">
                <a:ea typeface="宋体" charset="-122"/>
              </a:rPr>
              <a:t>def postOrder(): Unit = {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    if (this.left != null)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this.left.postOrder()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}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println(this) //</a:t>
            </a:r>
            <a:r>
              <a:rPr lang="zh-CN" altLang="en-US" smtClean="0">
                <a:ea typeface="宋体" charset="-122"/>
              </a:rPr>
              <a:t>输出父节点</a:t>
            </a:r>
          </a:p>
          <a:p>
            <a:pPr eaLnBrk="1" hangingPunct="1"/>
            <a:r>
              <a:rPr lang="zh-CN" altLang="en-US" smtClean="0">
                <a:ea typeface="宋体" charset="-122"/>
              </a:rPr>
              <a:t>    </a:t>
            </a:r>
            <a:r>
              <a:rPr lang="en-US" altLang="zh-CN" smtClean="0">
                <a:ea typeface="宋体" charset="-122"/>
              </a:rPr>
              <a:t>if (this.right != null)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this.right.postOrder()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}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}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  override def toString: String =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s"</a:t>
            </a:r>
            <a:r>
              <a:rPr lang="zh-CN" altLang="en-US" smtClean="0">
                <a:ea typeface="宋体" charset="-122"/>
              </a:rPr>
              <a:t>节点信息 </a:t>
            </a:r>
            <a:r>
              <a:rPr lang="en-US" altLang="zh-CN" smtClean="0">
                <a:ea typeface="宋体" charset="-122"/>
              </a:rPr>
              <a:t>no=$no name=$name"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}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}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//</a:t>
            </a:r>
            <a:r>
              <a:rPr lang="zh-CN" altLang="en-US" smtClean="0">
                <a:ea typeface="宋体" charset="-122"/>
              </a:rPr>
              <a:t>最新代码结束</a:t>
            </a:r>
            <a:endParaRPr lang="en-US" altLang="zh-CN" smtClean="0">
              <a:ea typeface="宋体" charset="-122"/>
            </a:endParaRP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//</a:t>
            </a:r>
            <a:r>
              <a:rPr lang="zh-CN" altLang="en-US" smtClean="0">
                <a:ea typeface="宋体" charset="-122"/>
              </a:rPr>
              <a:t>代码</a:t>
            </a:r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//</a:t>
            </a:r>
            <a:r>
              <a:rPr lang="zh-CN" altLang="en-US" smtClean="0">
                <a:ea typeface="宋体" charset="-122"/>
              </a:rPr>
              <a:t>说明：前序查找，共有</a:t>
            </a:r>
            <a:r>
              <a:rPr lang="en-US" altLang="zh-CN" smtClean="0">
                <a:ea typeface="宋体" charset="-122"/>
              </a:rPr>
              <a:t>4</a:t>
            </a:r>
            <a:r>
              <a:rPr lang="zh-CN" altLang="en-US" smtClean="0">
                <a:ea typeface="宋体" charset="-122"/>
              </a:rPr>
              <a:t>次</a:t>
            </a:r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//</a:t>
            </a:r>
            <a:r>
              <a:rPr lang="zh-CN" altLang="en-US" smtClean="0">
                <a:ea typeface="宋体" charset="-122"/>
              </a:rPr>
              <a:t>其它的</a:t>
            </a:r>
            <a:r>
              <a:rPr lang="zh-CN" altLang="en-US" baseline="0" smtClean="0">
                <a:ea typeface="宋体" charset="-122"/>
              </a:rPr>
              <a:t> 中序查找，后序查找都非常简单，随堂写即可</a:t>
            </a:r>
            <a:r>
              <a:rPr lang="en-US" altLang="zh-CN" baseline="0" smtClean="0">
                <a:ea typeface="宋体" charset="-122"/>
              </a:rPr>
              <a:t>.</a:t>
            </a:r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package com.atguigu.temp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object BinaryTreeDemo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def main(args: Array[String]): Unit = {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    //</a:t>
            </a:r>
            <a:r>
              <a:rPr lang="zh-CN" altLang="en-US" smtClean="0">
                <a:ea typeface="宋体" charset="-122"/>
              </a:rPr>
              <a:t>创建一颗二叉树</a:t>
            </a:r>
          </a:p>
          <a:p>
            <a:pPr eaLnBrk="1" hangingPunct="1"/>
            <a:r>
              <a:rPr lang="zh-CN" altLang="en-US" smtClean="0">
                <a:ea typeface="宋体" charset="-122"/>
              </a:rPr>
              <a:t>    </a:t>
            </a:r>
            <a:r>
              <a:rPr lang="en-US" altLang="zh-CN" smtClean="0">
                <a:ea typeface="宋体" charset="-122"/>
              </a:rPr>
              <a:t>val binaryTree = new BinaryTree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    val root = new HeroNode(1, "</a:t>
            </a:r>
            <a:r>
              <a:rPr lang="zh-CN" altLang="en-US" smtClean="0">
                <a:ea typeface="宋体" charset="-122"/>
              </a:rPr>
              <a:t>宋江</a:t>
            </a:r>
            <a:r>
              <a:rPr lang="en-US" altLang="zh-CN" smtClean="0">
                <a:ea typeface="宋体" charset="-122"/>
              </a:rPr>
              <a:t>")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val node1 = new HeroNode(2, "</a:t>
            </a:r>
            <a:r>
              <a:rPr lang="zh-CN" altLang="en-US" smtClean="0">
                <a:ea typeface="宋体" charset="-122"/>
              </a:rPr>
              <a:t>吴用</a:t>
            </a:r>
            <a:r>
              <a:rPr lang="en-US" altLang="zh-CN" smtClean="0">
                <a:ea typeface="宋体" charset="-122"/>
              </a:rPr>
              <a:t>")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val node2 = new HeroNode(3, "</a:t>
            </a:r>
            <a:r>
              <a:rPr lang="zh-CN" altLang="en-US" smtClean="0">
                <a:ea typeface="宋体" charset="-122"/>
              </a:rPr>
              <a:t>卢俊义</a:t>
            </a:r>
            <a:r>
              <a:rPr lang="en-US" altLang="zh-CN" smtClean="0">
                <a:ea typeface="宋体" charset="-122"/>
              </a:rPr>
              <a:t>")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    root.leftNode = node1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root.rightNode = node2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    binaryTree.root = root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    val node3 = new HeroNode(4, "</a:t>
            </a:r>
            <a:r>
              <a:rPr lang="zh-CN" altLang="en-US" smtClean="0">
                <a:ea typeface="宋体" charset="-122"/>
              </a:rPr>
              <a:t>林冲</a:t>
            </a:r>
            <a:r>
              <a:rPr lang="en-US" altLang="zh-CN" smtClean="0">
                <a:ea typeface="宋体" charset="-122"/>
              </a:rPr>
              <a:t>")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val node4 = new HeroNode(5, "</a:t>
            </a:r>
            <a:r>
              <a:rPr lang="zh-CN" altLang="en-US" smtClean="0">
                <a:ea typeface="宋体" charset="-122"/>
              </a:rPr>
              <a:t>关胜</a:t>
            </a:r>
            <a:r>
              <a:rPr lang="en-US" altLang="zh-CN" smtClean="0">
                <a:ea typeface="宋体" charset="-122"/>
              </a:rPr>
              <a:t>")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    node2.rightNode = node3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node2.leftNode = node4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    //</a:t>
            </a:r>
            <a:r>
              <a:rPr lang="zh-CN" altLang="en-US" smtClean="0">
                <a:ea typeface="宋体" charset="-122"/>
              </a:rPr>
              <a:t>前序遍历</a:t>
            </a:r>
          </a:p>
          <a:p>
            <a:pPr eaLnBrk="1" hangingPunct="1"/>
            <a:r>
              <a:rPr lang="zh-CN" altLang="en-US" smtClean="0">
                <a:ea typeface="宋体" charset="-122"/>
              </a:rPr>
              <a:t>    </a:t>
            </a:r>
            <a:r>
              <a:rPr lang="en-US" altLang="zh-CN" smtClean="0">
                <a:ea typeface="宋体" charset="-122"/>
              </a:rPr>
              <a:t>//    println("---</a:t>
            </a:r>
            <a:r>
              <a:rPr lang="zh-CN" altLang="en-US" smtClean="0">
                <a:ea typeface="宋体" charset="-122"/>
              </a:rPr>
              <a:t>前序</a:t>
            </a:r>
            <a:r>
              <a:rPr lang="en-US" altLang="zh-CN" smtClean="0">
                <a:ea typeface="宋体" charset="-122"/>
              </a:rPr>
              <a:t>---")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//    binaryTree.preOrder()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//    //</a:t>
            </a:r>
            <a:r>
              <a:rPr lang="zh-CN" altLang="en-US" smtClean="0">
                <a:ea typeface="宋体" charset="-122"/>
              </a:rPr>
              <a:t>中序遍历</a:t>
            </a:r>
          </a:p>
          <a:p>
            <a:pPr eaLnBrk="1" hangingPunct="1"/>
            <a:r>
              <a:rPr lang="zh-CN" altLang="en-US" smtClean="0">
                <a:ea typeface="宋体" charset="-122"/>
              </a:rPr>
              <a:t>    </a:t>
            </a:r>
            <a:r>
              <a:rPr lang="en-US" altLang="zh-CN" smtClean="0">
                <a:ea typeface="宋体" charset="-122"/>
              </a:rPr>
              <a:t>//    println("---</a:t>
            </a:r>
            <a:r>
              <a:rPr lang="zh-CN" altLang="en-US" smtClean="0">
                <a:ea typeface="宋体" charset="-122"/>
              </a:rPr>
              <a:t>中序</a:t>
            </a:r>
            <a:r>
              <a:rPr lang="en-US" altLang="zh-CN" smtClean="0">
                <a:ea typeface="宋体" charset="-122"/>
              </a:rPr>
              <a:t>---")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//    binaryTree.infixOrder()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//    //</a:t>
            </a:r>
            <a:r>
              <a:rPr lang="zh-CN" altLang="en-US" smtClean="0">
                <a:ea typeface="宋体" charset="-122"/>
              </a:rPr>
              <a:t>后序遍历</a:t>
            </a:r>
          </a:p>
          <a:p>
            <a:pPr eaLnBrk="1" hangingPunct="1"/>
            <a:r>
              <a:rPr lang="zh-CN" altLang="en-US" smtClean="0">
                <a:ea typeface="宋体" charset="-122"/>
              </a:rPr>
              <a:t>    </a:t>
            </a:r>
            <a:r>
              <a:rPr lang="en-US" altLang="zh-CN" smtClean="0">
                <a:ea typeface="宋体" charset="-122"/>
              </a:rPr>
              <a:t>//    println("---</a:t>
            </a:r>
            <a:r>
              <a:rPr lang="zh-CN" altLang="en-US" smtClean="0">
                <a:ea typeface="宋体" charset="-122"/>
              </a:rPr>
              <a:t>后序</a:t>
            </a:r>
            <a:r>
              <a:rPr lang="en-US" altLang="zh-CN" smtClean="0">
                <a:ea typeface="宋体" charset="-122"/>
              </a:rPr>
              <a:t>---")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//    binaryTree.postOrder()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    //</a:t>
            </a:r>
            <a:r>
              <a:rPr lang="zh-CN" altLang="en-US" smtClean="0">
                <a:ea typeface="宋体" charset="-122"/>
              </a:rPr>
              <a:t>前序查找</a:t>
            </a:r>
          </a:p>
          <a:p>
            <a:pPr eaLnBrk="1" hangingPunct="1"/>
            <a:r>
              <a:rPr lang="zh-CN" altLang="en-US" smtClean="0">
                <a:ea typeface="宋体" charset="-122"/>
              </a:rPr>
              <a:t>    </a:t>
            </a:r>
            <a:r>
              <a:rPr lang="en-US" altLang="zh-CN" smtClean="0">
                <a:ea typeface="宋体" charset="-122"/>
              </a:rPr>
              <a:t>val resNode = binaryTree.preOrderSearch(5)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if (resNode != null)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println("</a:t>
            </a:r>
            <a:r>
              <a:rPr lang="zh-CN" altLang="en-US" smtClean="0">
                <a:ea typeface="宋体" charset="-122"/>
              </a:rPr>
              <a:t>找到了，信息</a:t>
            </a:r>
            <a:r>
              <a:rPr lang="en-US" altLang="zh-CN" smtClean="0">
                <a:ea typeface="宋体" charset="-122"/>
              </a:rPr>
              <a:t>" + resNode)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} else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println("</a:t>
            </a:r>
            <a:r>
              <a:rPr lang="zh-CN" altLang="en-US" smtClean="0">
                <a:ea typeface="宋体" charset="-122"/>
              </a:rPr>
              <a:t>没有找到</a:t>
            </a:r>
            <a:r>
              <a:rPr lang="en-US" altLang="zh-CN" smtClean="0">
                <a:ea typeface="宋体" charset="-122"/>
              </a:rPr>
              <a:t>~~")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}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  }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}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class HeroNode(hNo: Int, hName: String)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var no: Int = hNo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var name: String = hName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var leftNode: HeroNode = null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var rightNode: HeroNode = null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  //</a:t>
            </a:r>
            <a:r>
              <a:rPr lang="zh-CN" altLang="en-US" smtClean="0">
                <a:ea typeface="宋体" charset="-122"/>
              </a:rPr>
              <a:t>可以给出</a:t>
            </a:r>
            <a:r>
              <a:rPr lang="en-US" altLang="zh-CN" smtClean="0">
                <a:ea typeface="宋体" charset="-122"/>
              </a:rPr>
              <a:t>setLeft / setRight</a:t>
            </a:r>
            <a:r>
              <a:rPr lang="zh-CN" altLang="en-US" smtClean="0">
                <a:ea typeface="宋体" charset="-122"/>
              </a:rPr>
              <a:t>的方法</a:t>
            </a:r>
            <a:r>
              <a:rPr lang="en-US" altLang="zh-CN" smtClean="0">
                <a:ea typeface="宋体" charset="-122"/>
              </a:rPr>
              <a:t>,</a:t>
            </a:r>
            <a:r>
              <a:rPr lang="zh-CN" altLang="en-US" smtClean="0">
                <a:ea typeface="宋体" charset="-122"/>
              </a:rPr>
              <a:t>也可以直接赋值</a:t>
            </a:r>
            <a:r>
              <a:rPr lang="en-US" altLang="zh-CN" smtClean="0">
                <a:ea typeface="宋体" charset="-122"/>
              </a:rPr>
              <a:t>,</a:t>
            </a:r>
            <a:r>
              <a:rPr lang="zh-CN" altLang="en-US" smtClean="0">
                <a:ea typeface="宋体" charset="-122"/>
              </a:rPr>
              <a:t>如下</a:t>
            </a:r>
            <a:r>
              <a:rPr lang="en-US" altLang="zh-CN" smtClean="0">
                <a:ea typeface="宋体" charset="-122"/>
              </a:rPr>
              <a:t>.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//  def setLeftNode(heroNode: HeroNode): Unit =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//    this.leftNode = heroNode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//  }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//  def setRightNode(heroNode: HeroNode): Unit =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//    this.rightNode = heroNode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//  }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override def toString: String =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s"</a:t>
            </a:r>
            <a:r>
              <a:rPr lang="zh-CN" altLang="en-US" smtClean="0">
                <a:ea typeface="宋体" charset="-122"/>
              </a:rPr>
              <a:t>信息</a:t>
            </a:r>
            <a:r>
              <a:rPr lang="en-US" altLang="zh-CN" smtClean="0">
                <a:ea typeface="宋体" charset="-122"/>
              </a:rPr>
              <a:t>: no=${this.no} name=${this.name}"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}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  //</a:t>
            </a:r>
            <a:r>
              <a:rPr lang="zh-CN" altLang="en-US" smtClean="0">
                <a:ea typeface="宋体" charset="-122"/>
              </a:rPr>
              <a:t>前序遍历</a:t>
            </a:r>
          </a:p>
          <a:p>
            <a:pPr eaLnBrk="1" hangingPunct="1"/>
            <a:r>
              <a:rPr lang="zh-CN" altLang="en-US" smtClean="0">
                <a:ea typeface="宋体" charset="-122"/>
              </a:rPr>
              <a:t>  </a:t>
            </a:r>
            <a:r>
              <a:rPr lang="en-US" altLang="zh-CN" smtClean="0">
                <a:ea typeface="宋体" charset="-122"/>
              </a:rPr>
              <a:t>def preOrder(): Unit =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println(this)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if (this.leftNode != null)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this.leftNode.preOrder()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}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if (this.rightNode != null)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this.rightNode.preOrder()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}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}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  //</a:t>
            </a:r>
            <a:r>
              <a:rPr lang="zh-CN" altLang="en-US" smtClean="0">
                <a:ea typeface="宋体" charset="-122"/>
              </a:rPr>
              <a:t>前序查找</a:t>
            </a:r>
          </a:p>
          <a:p>
            <a:pPr eaLnBrk="1" hangingPunct="1"/>
            <a:r>
              <a:rPr lang="zh-CN" altLang="en-US" smtClean="0">
                <a:ea typeface="宋体" charset="-122"/>
              </a:rPr>
              <a:t>  </a:t>
            </a:r>
            <a:r>
              <a:rPr lang="en-US" altLang="zh-CN" smtClean="0">
                <a:ea typeface="宋体" charset="-122"/>
              </a:rPr>
              <a:t>def preOrderSearch(heroNo: Int): HeroNode =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var resNode: HeroNode = null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//</a:t>
            </a:r>
            <a:r>
              <a:rPr lang="zh-CN" altLang="en-US" smtClean="0">
                <a:ea typeface="宋体" charset="-122"/>
              </a:rPr>
              <a:t>如果找到就返回</a:t>
            </a:r>
          </a:p>
          <a:p>
            <a:pPr eaLnBrk="1" hangingPunct="1"/>
            <a:r>
              <a:rPr lang="zh-CN" altLang="en-US" smtClean="0">
                <a:ea typeface="宋体" charset="-122"/>
              </a:rPr>
              <a:t>    </a:t>
            </a:r>
            <a:r>
              <a:rPr lang="en-US" altLang="zh-CN" smtClean="0">
                <a:ea typeface="宋体" charset="-122"/>
              </a:rPr>
              <a:t>if (this.no == heroNo)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return this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}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//</a:t>
            </a:r>
            <a:r>
              <a:rPr lang="zh-CN" altLang="en-US" smtClean="0">
                <a:ea typeface="宋体" charset="-122"/>
              </a:rPr>
              <a:t>如果没有找到，就到左子树去查找</a:t>
            </a:r>
          </a:p>
          <a:p>
            <a:pPr eaLnBrk="1" hangingPunct="1"/>
            <a:r>
              <a:rPr lang="zh-CN" altLang="en-US" smtClean="0">
                <a:ea typeface="宋体" charset="-122"/>
              </a:rPr>
              <a:t>    </a:t>
            </a:r>
            <a:r>
              <a:rPr lang="en-US" altLang="zh-CN" smtClean="0">
                <a:ea typeface="宋体" charset="-122"/>
              </a:rPr>
              <a:t>if (this.leftNode != null)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resNode = this.leftNode.preOrderSearch(heroNo)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}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//</a:t>
            </a:r>
            <a:r>
              <a:rPr lang="zh-CN" altLang="en-US" smtClean="0">
                <a:ea typeface="宋体" charset="-122"/>
              </a:rPr>
              <a:t>如果在左子树找到，就返回</a:t>
            </a:r>
          </a:p>
          <a:p>
            <a:pPr eaLnBrk="1" hangingPunct="1"/>
            <a:r>
              <a:rPr lang="zh-CN" altLang="en-US" smtClean="0">
                <a:ea typeface="宋体" charset="-122"/>
              </a:rPr>
              <a:t>    </a:t>
            </a:r>
            <a:r>
              <a:rPr lang="en-US" altLang="zh-CN" smtClean="0">
                <a:ea typeface="宋体" charset="-122"/>
              </a:rPr>
              <a:t>if (resNode != null)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return resNode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}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//</a:t>
            </a:r>
            <a:r>
              <a:rPr lang="zh-CN" altLang="en-US" smtClean="0">
                <a:ea typeface="宋体" charset="-122"/>
              </a:rPr>
              <a:t>如果在左子树没有找到，到右子树去查找</a:t>
            </a:r>
          </a:p>
          <a:p>
            <a:pPr eaLnBrk="1" hangingPunct="1"/>
            <a:r>
              <a:rPr lang="zh-CN" altLang="en-US" smtClean="0">
                <a:ea typeface="宋体" charset="-122"/>
              </a:rPr>
              <a:t>    </a:t>
            </a:r>
            <a:r>
              <a:rPr lang="en-US" altLang="zh-CN" smtClean="0">
                <a:ea typeface="宋体" charset="-122"/>
              </a:rPr>
              <a:t>if (this.rightNode != null)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resNode = this.rightNode.preOrderSearch(heroNo)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}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//</a:t>
            </a:r>
            <a:r>
              <a:rPr lang="zh-CN" altLang="en-US" smtClean="0">
                <a:ea typeface="宋体" charset="-122"/>
              </a:rPr>
              <a:t>这时不管是否查找到，都要返回</a:t>
            </a:r>
            <a:r>
              <a:rPr lang="en-US" altLang="zh-CN" smtClean="0">
                <a:ea typeface="宋体" charset="-122"/>
              </a:rPr>
              <a:t>resNode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return resNode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}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  //</a:t>
            </a:r>
            <a:r>
              <a:rPr lang="zh-CN" altLang="en-US" smtClean="0">
                <a:ea typeface="宋体" charset="-122"/>
              </a:rPr>
              <a:t>中序遍历</a:t>
            </a:r>
          </a:p>
          <a:p>
            <a:pPr eaLnBrk="1" hangingPunct="1"/>
            <a:r>
              <a:rPr lang="zh-CN" altLang="en-US" smtClean="0">
                <a:ea typeface="宋体" charset="-122"/>
              </a:rPr>
              <a:t>  </a:t>
            </a:r>
            <a:r>
              <a:rPr lang="en-US" altLang="zh-CN" smtClean="0">
                <a:ea typeface="宋体" charset="-122"/>
              </a:rPr>
              <a:t>def infixOrder(): Unit = {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    if (this.leftNode != null)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this.leftNode.infixOrder()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}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println(this)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if (this.rightNode != null)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this.rightNode.infixOrder()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}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}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  //</a:t>
            </a:r>
            <a:r>
              <a:rPr lang="zh-CN" altLang="en-US" smtClean="0">
                <a:ea typeface="宋体" charset="-122"/>
              </a:rPr>
              <a:t>后序遍历</a:t>
            </a:r>
          </a:p>
          <a:p>
            <a:pPr eaLnBrk="1" hangingPunct="1"/>
            <a:r>
              <a:rPr lang="zh-CN" altLang="en-US" smtClean="0">
                <a:ea typeface="宋体" charset="-122"/>
              </a:rPr>
              <a:t>  </a:t>
            </a:r>
            <a:r>
              <a:rPr lang="en-US" altLang="zh-CN" smtClean="0">
                <a:ea typeface="宋体" charset="-122"/>
              </a:rPr>
              <a:t>def postOrder(): Unit =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if (this.leftNode != null)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this.leftNode.postOrder()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}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if (this.rightNode != null)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this.rightNode.postOrder()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}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println(this)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}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}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class BinaryTree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var root: HeroNode = null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  //</a:t>
            </a:r>
            <a:r>
              <a:rPr lang="zh-CN" altLang="en-US" smtClean="0">
                <a:ea typeface="宋体" charset="-122"/>
              </a:rPr>
              <a:t>前序遍历</a:t>
            </a:r>
          </a:p>
          <a:p>
            <a:pPr eaLnBrk="1" hangingPunct="1"/>
            <a:r>
              <a:rPr lang="zh-CN" altLang="en-US" smtClean="0">
                <a:ea typeface="宋体" charset="-122"/>
              </a:rPr>
              <a:t>  </a:t>
            </a:r>
            <a:r>
              <a:rPr lang="en-US" altLang="zh-CN" smtClean="0">
                <a:ea typeface="宋体" charset="-122"/>
              </a:rPr>
              <a:t>def preOrder(): Unit =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if (root != null)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	root.preOrder()</a:t>
            </a:r>
          </a:p>
          <a:p>
            <a:pPr eaLnBrk="1" hangingPunct="1"/>
            <a:r>
              <a:rPr lang="en-US" altLang="zh-CN" baseline="0" smtClean="0">
                <a:ea typeface="宋体" charset="-122"/>
              </a:rPr>
              <a:t>    </a:t>
            </a:r>
            <a:r>
              <a:rPr lang="en-US" altLang="zh-CN" smtClean="0">
                <a:ea typeface="宋体" charset="-122"/>
              </a:rPr>
              <a:t>}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}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  //</a:t>
            </a:r>
            <a:r>
              <a:rPr lang="zh-CN" altLang="en-US" smtClean="0">
                <a:ea typeface="宋体" charset="-122"/>
              </a:rPr>
              <a:t>前序查找</a:t>
            </a:r>
          </a:p>
          <a:p>
            <a:pPr eaLnBrk="1" hangingPunct="1"/>
            <a:r>
              <a:rPr lang="zh-CN" altLang="en-US" smtClean="0">
                <a:ea typeface="宋体" charset="-122"/>
              </a:rPr>
              <a:t>  </a:t>
            </a:r>
            <a:r>
              <a:rPr lang="en-US" altLang="zh-CN" smtClean="0">
                <a:ea typeface="宋体" charset="-122"/>
              </a:rPr>
              <a:t>def preOrderSearch(heroNo: Int): HeroNode =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if (root != null)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	root.preOrderSearch(heroNo)</a:t>
            </a:r>
          </a:p>
          <a:p>
            <a:pPr eaLnBrk="1" hangingPunct="1"/>
            <a:r>
              <a:rPr lang="en-US" altLang="zh-CN" baseline="0" smtClean="0">
                <a:ea typeface="宋体" charset="-122"/>
              </a:rPr>
              <a:t>    </a:t>
            </a:r>
            <a:r>
              <a:rPr lang="en-US" altLang="zh-CN" smtClean="0">
                <a:ea typeface="宋体" charset="-122"/>
              </a:rPr>
              <a:t>}else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      null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}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}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  //</a:t>
            </a:r>
            <a:r>
              <a:rPr lang="zh-CN" altLang="en-US" smtClean="0">
                <a:ea typeface="宋体" charset="-122"/>
              </a:rPr>
              <a:t>中序遍历</a:t>
            </a:r>
          </a:p>
          <a:p>
            <a:pPr eaLnBrk="1" hangingPunct="1"/>
            <a:r>
              <a:rPr lang="zh-CN" altLang="en-US" smtClean="0">
                <a:ea typeface="宋体" charset="-122"/>
              </a:rPr>
              <a:t>  </a:t>
            </a:r>
            <a:r>
              <a:rPr lang="en-US" altLang="zh-CN" smtClean="0">
                <a:ea typeface="宋体" charset="-122"/>
              </a:rPr>
              <a:t>def infixOrder(): Unit =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if (root != null)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 root.infixOrder()</a:t>
            </a:r>
          </a:p>
          <a:p>
            <a:pPr eaLnBrk="1" hangingPunct="1"/>
            <a:r>
              <a:rPr lang="en-US" altLang="zh-CN" baseline="0" smtClean="0">
                <a:ea typeface="宋体" charset="-122"/>
              </a:rPr>
              <a:t>    </a:t>
            </a:r>
            <a:r>
              <a:rPr lang="en-US" altLang="zh-CN" smtClean="0">
                <a:ea typeface="宋体" charset="-122"/>
              </a:rPr>
              <a:t>}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}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  //</a:t>
            </a:r>
            <a:r>
              <a:rPr lang="zh-CN" altLang="en-US" smtClean="0">
                <a:ea typeface="宋体" charset="-122"/>
              </a:rPr>
              <a:t>后序遍历</a:t>
            </a:r>
          </a:p>
          <a:p>
            <a:pPr eaLnBrk="1" hangingPunct="1"/>
            <a:r>
              <a:rPr lang="zh-CN" altLang="en-US" smtClean="0">
                <a:ea typeface="宋体" charset="-122"/>
              </a:rPr>
              <a:t>  </a:t>
            </a:r>
            <a:r>
              <a:rPr lang="en-US" altLang="zh-CN" smtClean="0">
                <a:ea typeface="宋体" charset="-122"/>
              </a:rPr>
              <a:t>def postOrder(): Unit =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if</a:t>
            </a:r>
            <a:r>
              <a:rPr lang="en-US" altLang="zh-CN" baseline="0" smtClean="0">
                <a:ea typeface="宋体" charset="-122"/>
              </a:rPr>
              <a:t> (root != null) {</a:t>
            </a:r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      root.postOrder()</a:t>
            </a:r>
          </a:p>
          <a:p>
            <a:pPr eaLnBrk="1" hangingPunct="1"/>
            <a:r>
              <a:rPr lang="en-US" altLang="zh-CN" baseline="0" smtClean="0">
                <a:ea typeface="宋体" charset="-122"/>
              </a:rPr>
              <a:t>    </a:t>
            </a:r>
            <a:r>
              <a:rPr lang="en-US" altLang="zh-CN" smtClean="0">
                <a:ea typeface="宋体" charset="-122"/>
              </a:rPr>
              <a:t>}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}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}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endParaRPr lang="en-US" altLang="zh-CN" smtClean="0">
              <a:ea typeface="宋体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640B4E-3909-4A33-A460-3E537D343403}" type="slidenum">
              <a:rPr lang="zh-CN" altLang="en-US" smtClean="0"/>
              <a:pPr/>
              <a:t>69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2640142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517525" y="685800"/>
            <a:ext cx="58229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宋体" charset="-122"/>
              </a:rPr>
              <a:t>//</a:t>
            </a:r>
            <a:r>
              <a:rPr lang="zh-CN" altLang="en-US" smtClean="0">
                <a:ea typeface="宋体" charset="-122"/>
              </a:rPr>
              <a:t>代码</a:t>
            </a:r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//</a:t>
            </a:r>
            <a:r>
              <a:rPr lang="zh-CN" altLang="en-US" smtClean="0">
                <a:ea typeface="宋体" charset="-122"/>
              </a:rPr>
              <a:t>说明：如果要删除非叶子节点</a:t>
            </a:r>
            <a:r>
              <a:rPr lang="en-US" altLang="zh-CN" smtClean="0">
                <a:ea typeface="宋体" charset="-122"/>
              </a:rPr>
              <a:t>(</a:t>
            </a:r>
            <a:r>
              <a:rPr lang="zh-CN" altLang="en-US" smtClean="0">
                <a:ea typeface="宋体" charset="-122"/>
              </a:rPr>
              <a:t>而不是整棵树</a:t>
            </a:r>
            <a:r>
              <a:rPr lang="en-US" altLang="zh-CN" smtClean="0">
                <a:ea typeface="宋体" charset="-122"/>
              </a:rPr>
              <a:t>)</a:t>
            </a:r>
            <a:r>
              <a:rPr lang="zh-CN" altLang="en-US" smtClean="0">
                <a:ea typeface="宋体" charset="-122"/>
              </a:rPr>
              <a:t>，需要指定规则</a:t>
            </a:r>
            <a:endParaRPr lang="en-US" altLang="zh-CN" smtClean="0">
              <a:ea typeface="宋体" charset="-122"/>
            </a:endParaRP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package com.atguigu.temp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object BinaryTreeDemo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def main(args: Array[String]): Unit = {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    //</a:t>
            </a:r>
            <a:r>
              <a:rPr lang="zh-CN" altLang="en-US" smtClean="0">
                <a:ea typeface="宋体" charset="-122"/>
              </a:rPr>
              <a:t>创建一颗二叉树</a:t>
            </a:r>
          </a:p>
          <a:p>
            <a:pPr eaLnBrk="1" hangingPunct="1"/>
            <a:r>
              <a:rPr lang="zh-CN" altLang="en-US" smtClean="0">
                <a:ea typeface="宋体" charset="-122"/>
              </a:rPr>
              <a:t>    </a:t>
            </a:r>
            <a:r>
              <a:rPr lang="en-US" altLang="zh-CN" smtClean="0">
                <a:ea typeface="宋体" charset="-122"/>
              </a:rPr>
              <a:t>val binaryTree = new BinaryTree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    val root = new HeroNode(1, "</a:t>
            </a:r>
            <a:r>
              <a:rPr lang="zh-CN" altLang="en-US" smtClean="0">
                <a:ea typeface="宋体" charset="-122"/>
              </a:rPr>
              <a:t>宋江</a:t>
            </a:r>
            <a:r>
              <a:rPr lang="en-US" altLang="zh-CN" smtClean="0">
                <a:ea typeface="宋体" charset="-122"/>
              </a:rPr>
              <a:t>")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val node1 = new HeroNode(2, "</a:t>
            </a:r>
            <a:r>
              <a:rPr lang="zh-CN" altLang="en-US" smtClean="0">
                <a:ea typeface="宋体" charset="-122"/>
              </a:rPr>
              <a:t>吴用</a:t>
            </a:r>
            <a:r>
              <a:rPr lang="en-US" altLang="zh-CN" smtClean="0">
                <a:ea typeface="宋体" charset="-122"/>
              </a:rPr>
              <a:t>")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val node2 = new HeroNode(3, "</a:t>
            </a:r>
            <a:r>
              <a:rPr lang="zh-CN" altLang="en-US" smtClean="0">
                <a:ea typeface="宋体" charset="-122"/>
              </a:rPr>
              <a:t>卢俊义</a:t>
            </a:r>
            <a:r>
              <a:rPr lang="en-US" altLang="zh-CN" smtClean="0">
                <a:ea typeface="宋体" charset="-122"/>
              </a:rPr>
              <a:t>")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    root.leftNode = node1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root.rightNode = node2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    binaryTree.root = root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    val node3 = new HeroNode(4, "</a:t>
            </a:r>
            <a:r>
              <a:rPr lang="zh-CN" altLang="en-US" smtClean="0">
                <a:ea typeface="宋体" charset="-122"/>
              </a:rPr>
              <a:t>林冲</a:t>
            </a:r>
            <a:r>
              <a:rPr lang="en-US" altLang="zh-CN" smtClean="0">
                <a:ea typeface="宋体" charset="-122"/>
              </a:rPr>
              <a:t>")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val node4 = new HeroNode(5, "</a:t>
            </a:r>
            <a:r>
              <a:rPr lang="zh-CN" altLang="en-US" smtClean="0">
                <a:ea typeface="宋体" charset="-122"/>
              </a:rPr>
              <a:t>关胜</a:t>
            </a:r>
            <a:r>
              <a:rPr lang="en-US" altLang="zh-CN" smtClean="0">
                <a:ea typeface="宋体" charset="-122"/>
              </a:rPr>
              <a:t>")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    node2.rightNode = node3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node2.leftNode = node4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    //</a:t>
            </a:r>
            <a:r>
              <a:rPr lang="zh-CN" altLang="en-US" smtClean="0">
                <a:ea typeface="宋体" charset="-122"/>
              </a:rPr>
              <a:t>前序遍历</a:t>
            </a:r>
          </a:p>
          <a:p>
            <a:pPr eaLnBrk="1" hangingPunct="1"/>
            <a:r>
              <a:rPr lang="zh-CN" altLang="en-US" smtClean="0">
                <a:ea typeface="宋体" charset="-122"/>
              </a:rPr>
              <a:t>    </a:t>
            </a:r>
            <a:r>
              <a:rPr lang="en-US" altLang="zh-CN" smtClean="0">
                <a:ea typeface="宋体" charset="-122"/>
              </a:rPr>
              <a:t>//    println("---</a:t>
            </a:r>
            <a:r>
              <a:rPr lang="zh-CN" altLang="en-US" smtClean="0">
                <a:ea typeface="宋体" charset="-122"/>
              </a:rPr>
              <a:t>前序</a:t>
            </a:r>
            <a:r>
              <a:rPr lang="en-US" altLang="zh-CN" smtClean="0">
                <a:ea typeface="宋体" charset="-122"/>
              </a:rPr>
              <a:t>---")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//    binaryTree.preOrder()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//    //</a:t>
            </a:r>
            <a:r>
              <a:rPr lang="zh-CN" altLang="en-US" smtClean="0">
                <a:ea typeface="宋体" charset="-122"/>
              </a:rPr>
              <a:t>中序遍历</a:t>
            </a:r>
          </a:p>
          <a:p>
            <a:pPr eaLnBrk="1" hangingPunct="1"/>
            <a:r>
              <a:rPr lang="zh-CN" altLang="en-US" smtClean="0">
                <a:ea typeface="宋体" charset="-122"/>
              </a:rPr>
              <a:t>    </a:t>
            </a:r>
            <a:r>
              <a:rPr lang="en-US" altLang="zh-CN" smtClean="0">
                <a:ea typeface="宋体" charset="-122"/>
              </a:rPr>
              <a:t>//    println("---</a:t>
            </a:r>
            <a:r>
              <a:rPr lang="zh-CN" altLang="en-US" smtClean="0">
                <a:ea typeface="宋体" charset="-122"/>
              </a:rPr>
              <a:t>中序</a:t>
            </a:r>
            <a:r>
              <a:rPr lang="en-US" altLang="zh-CN" smtClean="0">
                <a:ea typeface="宋体" charset="-122"/>
              </a:rPr>
              <a:t>---")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//    binaryTree.infixOrder()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//    //</a:t>
            </a:r>
            <a:r>
              <a:rPr lang="zh-CN" altLang="en-US" smtClean="0">
                <a:ea typeface="宋体" charset="-122"/>
              </a:rPr>
              <a:t>后序遍历</a:t>
            </a:r>
          </a:p>
          <a:p>
            <a:pPr eaLnBrk="1" hangingPunct="1"/>
            <a:r>
              <a:rPr lang="zh-CN" altLang="en-US" smtClean="0">
                <a:ea typeface="宋体" charset="-122"/>
              </a:rPr>
              <a:t>    </a:t>
            </a:r>
            <a:r>
              <a:rPr lang="en-US" altLang="zh-CN" smtClean="0">
                <a:ea typeface="宋体" charset="-122"/>
              </a:rPr>
              <a:t>//    println("---</a:t>
            </a:r>
            <a:r>
              <a:rPr lang="zh-CN" altLang="en-US" smtClean="0">
                <a:ea typeface="宋体" charset="-122"/>
              </a:rPr>
              <a:t>后序</a:t>
            </a:r>
            <a:r>
              <a:rPr lang="en-US" altLang="zh-CN" smtClean="0">
                <a:ea typeface="宋体" charset="-122"/>
              </a:rPr>
              <a:t>---")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//    binaryTree.postOrder()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    //</a:t>
            </a:r>
            <a:r>
              <a:rPr lang="zh-CN" altLang="en-US" smtClean="0">
                <a:ea typeface="宋体" charset="-122"/>
              </a:rPr>
              <a:t>前序查找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//    val resNode = binaryTree.preOrderSearch(5)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//    if (resNode != null)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//      println("</a:t>
            </a:r>
            <a:r>
              <a:rPr lang="zh-CN" altLang="en-US" smtClean="0">
                <a:ea typeface="宋体" charset="-122"/>
              </a:rPr>
              <a:t>找到了，信息</a:t>
            </a:r>
            <a:r>
              <a:rPr lang="en-US" altLang="zh-CN" smtClean="0">
                <a:ea typeface="宋体" charset="-122"/>
              </a:rPr>
              <a:t>" + resNode)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//    } else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//      println("</a:t>
            </a:r>
            <a:r>
              <a:rPr lang="zh-CN" altLang="en-US" smtClean="0">
                <a:ea typeface="宋体" charset="-122"/>
              </a:rPr>
              <a:t>没有找到</a:t>
            </a:r>
            <a:r>
              <a:rPr lang="en-US" altLang="zh-CN" smtClean="0">
                <a:ea typeface="宋体" charset="-122"/>
              </a:rPr>
              <a:t>~~")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//    }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    //</a:t>
            </a:r>
            <a:r>
              <a:rPr lang="zh-CN" altLang="en-US" smtClean="0">
                <a:ea typeface="宋体" charset="-122"/>
              </a:rPr>
              <a:t>删除节点或子树</a:t>
            </a:r>
          </a:p>
          <a:p>
            <a:pPr eaLnBrk="1" hangingPunct="1"/>
            <a:r>
              <a:rPr lang="zh-CN" altLang="en-US" smtClean="0">
                <a:ea typeface="宋体" charset="-122"/>
              </a:rPr>
              <a:t>    </a:t>
            </a:r>
            <a:r>
              <a:rPr lang="en-US" altLang="zh-CN" smtClean="0">
                <a:ea typeface="宋体" charset="-122"/>
              </a:rPr>
              <a:t>println("</a:t>
            </a:r>
            <a:r>
              <a:rPr lang="zh-CN" altLang="en-US" smtClean="0">
                <a:ea typeface="宋体" charset="-122"/>
              </a:rPr>
              <a:t>删除前</a:t>
            </a:r>
            <a:r>
              <a:rPr lang="en-US" altLang="zh-CN" smtClean="0">
                <a:ea typeface="宋体" charset="-122"/>
              </a:rPr>
              <a:t>")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binaryTree.preOrder()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binaryTree.delNode(5)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println("</a:t>
            </a:r>
            <a:r>
              <a:rPr lang="zh-CN" altLang="en-US" smtClean="0">
                <a:ea typeface="宋体" charset="-122"/>
              </a:rPr>
              <a:t>删除后</a:t>
            </a:r>
            <a:r>
              <a:rPr lang="en-US" altLang="zh-CN" smtClean="0">
                <a:ea typeface="宋体" charset="-122"/>
              </a:rPr>
              <a:t>")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binaryTree.preOrder()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  }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}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class HeroNode(hNo: Int, hName: String)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var no: Int = hNo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var name: String = hName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var leftNode: HeroNode = null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var rightNode: HeroNode = null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  //</a:t>
            </a:r>
            <a:r>
              <a:rPr lang="zh-CN" altLang="en-US" smtClean="0">
                <a:ea typeface="宋体" charset="-122"/>
              </a:rPr>
              <a:t>可以给出</a:t>
            </a:r>
            <a:r>
              <a:rPr lang="en-US" altLang="zh-CN" smtClean="0">
                <a:ea typeface="宋体" charset="-122"/>
              </a:rPr>
              <a:t>setLeft / setRight</a:t>
            </a:r>
            <a:r>
              <a:rPr lang="zh-CN" altLang="en-US" smtClean="0">
                <a:ea typeface="宋体" charset="-122"/>
              </a:rPr>
              <a:t>的方法</a:t>
            </a:r>
            <a:r>
              <a:rPr lang="en-US" altLang="zh-CN" smtClean="0">
                <a:ea typeface="宋体" charset="-122"/>
              </a:rPr>
              <a:t>,</a:t>
            </a:r>
            <a:r>
              <a:rPr lang="zh-CN" altLang="en-US" smtClean="0">
                <a:ea typeface="宋体" charset="-122"/>
              </a:rPr>
              <a:t>也可以直接赋值</a:t>
            </a:r>
            <a:r>
              <a:rPr lang="en-US" altLang="zh-CN" smtClean="0">
                <a:ea typeface="宋体" charset="-122"/>
              </a:rPr>
              <a:t>,</a:t>
            </a:r>
            <a:r>
              <a:rPr lang="zh-CN" altLang="en-US" smtClean="0">
                <a:ea typeface="宋体" charset="-122"/>
              </a:rPr>
              <a:t>如下</a:t>
            </a:r>
            <a:r>
              <a:rPr lang="en-US" altLang="zh-CN" smtClean="0">
                <a:ea typeface="宋体" charset="-122"/>
              </a:rPr>
              <a:t>.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//  def setLeftNode(heroNode: HeroNode): Unit =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//    this.leftNode = heroNode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//  }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//  def setRightNode(heroNode: HeroNode): Unit =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//    this.rightNode = heroNode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//  }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override def toString: String =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s"</a:t>
            </a:r>
            <a:r>
              <a:rPr lang="zh-CN" altLang="en-US" smtClean="0">
                <a:ea typeface="宋体" charset="-122"/>
              </a:rPr>
              <a:t>信息</a:t>
            </a:r>
            <a:r>
              <a:rPr lang="en-US" altLang="zh-CN" smtClean="0">
                <a:ea typeface="宋体" charset="-122"/>
              </a:rPr>
              <a:t>: no=${this.no} name=${this.name}"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}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  //</a:t>
            </a:r>
            <a:r>
              <a:rPr lang="zh-CN" altLang="en-US" smtClean="0">
                <a:ea typeface="宋体" charset="-122"/>
              </a:rPr>
              <a:t>前序遍历</a:t>
            </a:r>
          </a:p>
          <a:p>
            <a:pPr eaLnBrk="1" hangingPunct="1"/>
            <a:r>
              <a:rPr lang="zh-CN" altLang="en-US" smtClean="0">
                <a:ea typeface="宋体" charset="-122"/>
              </a:rPr>
              <a:t>  </a:t>
            </a:r>
            <a:r>
              <a:rPr lang="en-US" altLang="zh-CN" smtClean="0">
                <a:ea typeface="宋体" charset="-122"/>
              </a:rPr>
              <a:t>def preOrder(): Unit =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println(this)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if (this.leftNode != null)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this.leftNode.preOrder()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}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if (this.rightNode != null)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this.rightNode.preOrder()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}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}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  //</a:t>
            </a:r>
            <a:r>
              <a:rPr lang="zh-CN" altLang="en-US" smtClean="0">
                <a:ea typeface="宋体" charset="-122"/>
              </a:rPr>
              <a:t>前序查找</a:t>
            </a:r>
          </a:p>
          <a:p>
            <a:pPr eaLnBrk="1" hangingPunct="1"/>
            <a:r>
              <a:rPr lang="zh-CN" altLang="en-US" smtClean="0">
                <a:ea typeface="宋体" charset="-122"/>
              </a:rPr>
              <a:t>  </a:t>
            </a:r>
            <a:r>
              <a:rPr lang="en-US" altLang="zh-CN" smtClean="0">
                <a:ea typeface="宋体" charset="-122"/>
              </a:rPr>
              <a:t>def preOrderSearch(heroNo: Int): HeroNode =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var resNode: HeroNode = null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//</a:t>
            </a:r>
            <a:r>
              <a:rPr lang="zh-CN" altLang="en-US" smtClean="0">
                <a:ea typeface="宋体" charset="-122"/>
              </a:rPr>
              <a:t>如果找到就返回</a:t>
            </a:r>
          </a:p>
          <a:p>
            <a:pPr eaLnBrk="1" hangingPunct="1"/>
            <a:r>
              <a:rPr lang="zh-CN" altLang="en-US" smtClean="0">
                <a:ea typeface="宋体" charset="-122"/>
              </a:rPr>
              <a:t>    </a:t>
            </a:r>
            <a:r>
              <a:rPr lang="en-US" altLang="zh-CN" smtClean="0">
                <a:ea typeface="宋体" charset="-122"/>
              </a:rPr>
              <a:t>if (this.no == heroNo)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return this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}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//</a:t>
            </a:r>
            <a:r>
              <a:rPr lang="zh-CN" altLang="en-US" smtClean="0">
                <a:ea typeface="宋体" charset="-122"/>
              </a:rPr>
              <a:t>如果没有找到，就到左子树去查找</a:t>
            </a:r>
          </a:p>
          <a:p>
            <a:pPr eaLnBrk="1" hangingPunct="1"/>
            <a:r>
              <a:rPr lang="zh-CN" altLang="en-US" smtClean="0">
                <a:ea typeface="宋体" charset="-122"/>
              </a:rPr>
              <a:t>    </a:t>
            </a:r>
            <a:r>
              <a:rPr lang="en-US" altLang="zh-CN" smtClean="0">
                <a:ea typeface="宋体" charset="-122"/>
              </a:rPr>
              <a:t>if (this.leftNode != null)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resNode = this.leftNode.preOrderSearch(heroNo)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}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//</a:t>
            </a:r>
            <a:r>
              <a:rPr lang="zh-CN" altLang="en-US" smtClean="0">
                <a:ea typeface="宋体" charset="-122"/>
              </a:rPr>
              <a:t>如果在左子树找到，就返回</a:t>
            </a:r>
          </a:p>
          <a:p>
            <a:pPr eaLnBrk="1" hangingPunct="1"/>
            <a:r>
              <a:rPr lang="zh-CN" altLang="en-US" smtClean="0">
                <a:ea typeface="宋体" charset="-122"/>
              </a:rPr>
              <a:t>    </a:t>
            </a:r>
            <a:r>
              <a:rPr lang="en-US" altLang="zh-CN" smtClean="0">
                <a:ea typeface="宋体" charset="-122"/>
              </a:rPr>
              <a:t>if (resNode != null)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return resNode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}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//</a:t>
            </a:r>
            <a:r>
              <a:rPr lang="zh-CN" altLang="en-US" smtClean="0">
                <a:ea typeface="宋体" charset="-122"/>
              </a:rPr>
              <a:t>如果在左子树没有找到，到右子树去查找</a:t>
            </a:r>
          </a:p>
          <a:p>
            <a:pPr eaLnBrk="1" hangingPunct="1"/>
            <a:r>
              <a:rPr lang="zh-CN" altLang="en-US" smtClean="0">
                <a:ea typeface="宋体" charset="-122"/>
              </a:rPr>
              <a:t>    </a:t>
            </a:r>
            <a:r>
              <a:rPr lang="en-US" altLang="zh-CN" smtClean="0">
                <a:ea typeface="宋体" charset="-122"/>
              </a:rPr>
              <a:t>if (this.rightNode != null)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resNode = this.rightNode.preOrderSearch(heroNo)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}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//</a:t>
            </a:r>
            <a:r>
              <a:rPr lang="zh-CN" altLang="en-US" smtClean="0">
                <a:ea typeface="宋体" charset="-122"/>
              </a:rPr>
              <a:t>这时不管是否查找到，都要返回</a:t>
            </a:r>
            <a:r>
              <a:rPr lang="en-US" altLang="zh-CN" smtClean="0">
                <a:ea typeface="宋体" charset="-122"/>
              </a:rPr>
              <a:t>resNode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return resNode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}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  //</a:t>
            </a:r>
            <a:r>
              <a:rPr lang="zh-CN" altLang="en-US" smtClean="0">
                <a:ea typeface="宋体" charset="-122"/>
              </a:rPr>
              <a:t>中序遍历</a:t>
            </a:r>
          </a:p>
          <a:p>
            <a:pPr eaLnBrk="1" hangingPunct="1"/>
            <a:r>
              <a:rPr lang="zh-CN" altLang="en-US" smtClean="0">
                <a:ea typeface="宋体" charset="-122"/>
              </a:rPr>
              <a:t>  </a:t>
            </a:r>
            <a:r>
              <a:rPr lang="en-US" altLang="zh-CN" smtClean="0">
                <a:ea typeface="宋体" charset="-122"/>
              </a:rPr>
              <a:t>def infixOrder(): Unit = {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    if (this.leftNode != null)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this.leftNode.infixOrder()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}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println(this)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if (this.rightNode != null)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this.rightNode.infixOrder()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}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}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  //</a:t>
            </a:r>
            <a:r>
              <a:rPr lang="zh-CN" altLang="en-US" smtClean="0">
                <a:ea typeface="宋体" charset="-122"/>
              </a:rPr>
              <a:t>后序遍历</a:t>
            </a:r>
          </a:p>
          <a:p>
            <a:pPr eaLnBrk="1" hangingPunct="1"/>
            <a:r>
              <a:rPr lang="zh-CN" altLang="en-US" smtClean="0">
                <a:ea typeface="宋体" charset="-122"/>
              </a:rPr>
              <a:t>  </a:t>
            </a:r>
            <a:r>
              <a:rPr lang="en-US" altLang="zh-CN" smtClean="0">
                <a:ea typeface="宋体" charset="-122"/>
              </a:rPr>
              <a:t>def postOrder(): Unit =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if (this.leftNode != null)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this.leftNode.postOrder()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}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if (this.rightNode != null)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this.rightNode.postOrder()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}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println(this)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}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  //</a:t>
            </a:r>
            <a:r>
              <a:rPr lang="zh-CN" altLang="en-US" smtClean="0">
                <a:ea typeface="宋体" charset="-122"/>
              </a:rPr>
              <a:t>递归删除</a:t>
            </a:r>
            <a:r>
              <a:rPr lang="en-US" altLang="zh-CN" smtClean="0">
                <a:ea typeface="宋体" charset="-122"/>
              </a:rPr>
              <a:t>.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//1.</a:t>
            </a:r>
            <a:r>
              <a:rPr lang="zh-CN" altLang="en-US" smtClean="0">
                <a:ea typeface="宋体" charset="-122"/>
              </a:rPr>
              <a:t>如果删除的节点是叶子节点，则删除该节点</a:t>
            </a:r>
          </a:p>
          <a:p>
            <a:pPr eaLnBrk="1" hangingPunct="1"/>
            <a:r>
              <a:rPr lang="zh-CN" altLang="en-US" smtClean="0">
                <a:ea typeface="宋体" charset="-122"/>
              </a:rPr>
              <a:t>  </a:t>
            </a:r>
            <a:r>
              <a:rPr lang="en-US" altLang="zh-CN" smtClean="0">
                <a:ea typeface="宋体" charset="-122"/>
              </a:rPr>
              <a:t>//2.</a:t>
            </a:r>
            <a:r>
              <a:rPr lang="zh-CN" altLang="en-US" smtClean="0">
                <a:ea typeface="宋体" charset="-122"/>
              </a:rPr>
              <a:t>如果删除的节点是非叶子节点，则删除该子树</a:t>
            </a:r>
            <a:r>
              <a:rPr lang="en-US" altLang="zh-CN" smtClean="0">
                <a:ea typeface="宋体" charset="-122"/>
              </a:rPr>
              <a:t>.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def delNode(no:Int): Unit =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//</a:t>
            </a:r>
            <a:r>
              <a:rPr lang="zh-CN" altLang="en-US" smtClean="0">
                <a:ea typeface="宋体" charset="-122"/>
              </a:rPr>
              <a:t>说明</a:t>
            </a:r>
          </a:p>
          <a:p>
            <a:pPr eaLnBrk="1" hangingPunct="1"/>
            <a:r>
              <a:rPr lang="zh-CN" altLang="en-US" smtClean="0">
                <a:ea typeface="宋体" charset="-122"/>
              </a:rPr>
              <a:t>    </a:t>
            </a:r>
            <a:r>
              <a:rPr lang="en-US" altLang="zh-CN" smtClean="0">
                <a:ea typeface="宋体" charset="-122"/>
              </a:rPr>
              <a:t>//1.</a:t>
            </a:r>
            <a:r>
              <a:rPr lang="zh-CN" altLang="en-US" smtClean="0">
                <a:ea typeface="宋体" charset="-122"/>
              </a:rPr>
              <a:t>因为我们的二叉树是单向的，所以我们是判断当前节点的子节点是否需要被删除</a:t>
            </a:r>
          </a:p>
          <a:p>
            <a:pPr eaLnBrk="1" hangingPunct="1"/>
            <a:r>
              <a:rPr lang="zh-CN" altLang="en-US" smtClean="0">
                <a:ea typeface="宋体" charset="-122"/>
              </a:rPr>
              <a:t>    </a:t>
            </a:r>
            <a:r>
              <a:rPr lang="en-US" altLang="zh-CN" smtClean="0">
                <a:ea typeface="宋体" charset="-122"/>
              </a:rPr>
              <a:t>//,</a:t>
            </a:r>
            <a:r>
              <a:rPr lang="zh-CN" altLang="en-US" smtClean="0">
                <a:ea typeface="宋体" charset="-122"/>
              </a:rPr>
              <a:t>而不能判断当前节点</a:t>
            </a:r>
            <a:r>
              <a:rPr lang="en-US" altLang="zh-CN" smtClean="0">
                <a:ea typeface="宋体" charset="-122"/>
              </a:rPr>
              <a:t>this</a:t>
            </a:r>
            <a:r>
              <a:rPr lang="zh-CN" altLang="en-US" smtClean="0">
                <a:ea typeface="宋体" charset="-122"/>
              </a:rPr>
              <a:t>是否是要删除的节点</a:t>
            </a:r>
            <a:r>
              <a:rPr lang="en-US" altLang="zh-CN" smtClean="0">
                <a:ea typeface="宋体" charset="-122"/>
              </a:rPr>
              <a:t>,</a:t>
            </a:r>
            <a:r>
              <a:rPr lang="zh-CN" altLang="en-US" smtClean="0">
                <a:ea typeface="宋体" charset="-122"/>
              </a:rPr>
              <a:t>否则无法删除</a:t>
            </a:r>
            <a:r>
              <a:rPr lang="en-US" altLang="zh-CN" smtClean="0">
                <a:ea typeface="宋体" charset="-122"/>
              </a:rPr>
              <a:t>(</a:t>
            </a:r>
            <a:r>
              <a:rPr lang="zh-CN" altLang="en-US" smtClean="0">
                <a:ea typeface="宋体" charset="-122"/>
              </a:rPr>
              <a:t>单向的</a:t>
            </a:r>
            <a:r>
              <a:rPr lang="en-US" altLang="zh-CN" smtClean="0">
                <a:ea typeface="宋体" charset="-122"/>
              </a:rPr>
              <a:t>).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//2.</a:t>
            </a:r>
            <a:r>
              <a:rPr lang="zh-CN" altLang="en-US" smtClean="0">
                <a:ea typeface="宋体" charset="-122"/>
              </a:rPr>
              <a:t>并且如果执行到这，说明删除的节点不是</a:t>
            </a:r>
            <a:r>
              <a:rPr lang="en-US" altLang="zh-CN" smtClean="0">
                <a:ea typeface="宋体" charset="-122"/>
              </a:rPr>
              <a:t>root</a:t>
            </a:r>
            <a:r>
              <a:rPr lang="zh-CN" altLang="en-US" smtClean="0">
                <a:ea typeface="宋体" charset="-122"/>
              </a:rPr>
              <a:t>节点</a:t>
            </a:r>
            <a:r>
              <a:rPr lang="en-US" altLang="zh-CN" smtClean="0">
                <a:ea typeface="宋体" charset="-122"/>
              </a:rPr>
              <a:t>.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//</a:t>
            </a:r>
            <a:r>
              <a:rPr lang="zh-CN" altLang="en-US" smtClean="0">
                <a:ea typeface="宋体" charset="-122"/>
              </a:rPr>
              <a:t>如果删除的是左子节点</a:t>
            </a:r>
            <a:r>
              <a:rPr lang="en-US" altLang="zh-CN" smtClean="0">
                <a:ea typeface="宋体" charset="-122"/>
              </a:rPr>
              <a:t>, </a:t>
            </a:r>
            <a:r>
              <a:rPr lang="zh-CN" altLang="en-US" smtClean="0">
                <a:ea typeface="宋体" charset="-122"/>
              </a:rPr>
              <a:t>注意需要判断下 </a:t>
            </a:r>
            <a:r>
              <a:rPr lang="en-US" altLang="zh-CN" smtClean="0">
                <a:ea typeface="宋体" charset="-122"/>
              </a:rPr>
              <a:t>this.leftNode!=null,</a:t>
            </a:r>
            <a:r>
              <a:rPr lang="zh-CN" altLang="en-US" smtClean="0">
                <a:ea typeface="宋体" charset="-122"/>
              </a:rPr>
              <a:t>否则有</a:t>
            </a:r>
            <a:r>
              <a:rPr lang="en-US" altLang="zh-CN" smtClean="0">
                <a:ea typeface="宋体" charset="-122"/>
              </a:rPr>
              <a:t>NUll</a:t>
            </a:r>
            <a:r>
              <a:rPr lang="zh-CN" altLang="en-US" smtClean="0">
                <a:ea typeface="宋体" charset="-122"/>
              </a:rPr>
              <a:t>异常</a:t>
            </a:r>
          </a:p>
          <a:p>
            <a:pPr eaLnBrk="1" hangingPunct="1"/>
            <a:endParaRPr lang="zh-CN" altLang="en-US" smtClean="0">
              <a:ea typeface="宋体" charset="-122"/>
            </a:endParaRPr>
          </a:p>
          <a:p>
            <a:pPr eaLnBrk="1" hangingPunct="1"/>
            <a:r>
              <a:rPr lang="zh-CN" altLang="en-US" smtClean="0">
                <a:ea typeface="宋体" charset="-122"/>
              </a:rPr>
              <a:t>    </a:t>
            </a:r>
            <a:r>
              <a:rPr lang="en-US" altLang="zh-CN" smtClean="0">
                <a:ea typeface="宋体" charset="-122"/>
              </a:rPr>
              <a:t>if (this.leftNode!=null &amp;&amp; this.leftNode.no == no)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this.leftNode = null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return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}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    //</a:t>
            </a:r>
            <a:r>
              <a:rPr lang="zh-CN" altLang="en-US" smtClean="0">
                <a:ea typeface="宋体" charset="-122"/>
              </a:rPr>
              <a:t>判断是否删除的右子节点</a:t>
            </a:r>
          </a:p>
          <a:p>
            <a:pPr eaLnBrk="1" hangingPunct="1"/>
            <a:r>
              <a:rPr lang="zh-CN" altLang="en-US" smtClean="0">
                <a:ea typeface="宋体" charset="-122"/>
              </a:rPr>
              <a:t>    </a:t>
            </a:r>
            <a:r>
              <a:rPr lang="en-US" altLang="zh-CN" smtClean="0">
                <a:ea typeface="宋体" charset="-122"/>
              </a:rPr>
              <a:t>if (this.rightNode!=null &amp;&amp; this.rightNode.no == no)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this.rightNode = null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return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}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    //</a:t>
            </a:r>
            <a:r>
              <a:rPr lang="zh-CN" altLang="en-US" smtClean="0">
                <a:ea typeface="宋体" charset="-122"/>
              </a:rPr>
              <a:t>递归向左子树查找，并删除</a:t>
            </a:r>
          </a:p>
          <a:p>
            <a:pPr eaLnBrk="1" hangingPunct="1"/>
            <a:r>
              <a:rPr lang="zh-CN" altLang="en-US" smtClean="0">
                <a:ea typeface="宋体" charset="-122"/>
              </a:rPr>
              <a:t>    </a:t>
            </a:r>
            <a:r>
              <a:rPr lang="en-US" altLang="zh-CN" smtClean="0">
                <a:ea typeface="宋体" charset="-122"/>
              </a:rPr>
              <a:t>if (this.leftNode != null)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this.leftNode.delNode(no)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}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//</a:t>
            </a:r>
            <a:r>
              <a:rPr lang="zh-CN" altLang="en-US" smtClean="0">
                <a:ea typeface="宋体" charset="-122"/>
              </a:rPr>
              <a:t>递归向右子树查找，并删除</a:t>
            </a:r>
          </a:p>
          <a:p>
            <a:pPr eaLnBrk="1" hangingPunct="1"/>
            <a:r>
              <a:rPr lang="zh-CN" altLang="en-US" smtClean="0">
                <a:ea typeface="宋体" charset="-122"/>
              </a:rPr>
              <a:t>    </a:t>
            </a:r>
            <a:r>
              <a:rPr lang="en-US" altLang="zh-CN" smtClean="0">
                <a:ea typeface="宋体" charset="-122"/>
              </a:rPr>
              <a:t>if (this.rightNode != null)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this.rightNode.delNode(no)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}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}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}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class BinaryTree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var root: HeroNode = null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  //</a:t>
            </a:r>
            <a:r>
              <a:rPr lang="zh-CN" altLang="en-US" smtClean="0">
                <a:ea typeface="宋体" charset="-122"/>
              </a:rPr>
              <a:t>前序遍历</a:t>
            </a:r>
          </a:p>
          <a:p>
            <a:pPr eaLnBrk="1" hangingPunct="1"/>
            <a:r>
              <a:rPr lang="zh-CN" altLang="en-US" smtClean="0">
                <a:ea typeface="宋体" charset="-122"/>
              </a:rPr>
              <a:t>  </a:t>
            </a:r>
            <a:r>
              <a:rPr lang="en-US" altLang="zh-CN" smtClean="0">
                <a:ea typeface="宋体" charset="-122"/>
              </a:rPr>
              <a:t>def preOrder(): Unit =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if (root!=null)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root.preOrder()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}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}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  //</a:t>
            </a:r>
            <a:r>
              <a:rPr lang="zh-CN" altLang="en-US" smtClean="0">
                <a:ea typeface="宋体" charset="-122"/>
              </a:rPr>
              <a:t>前序查找</a:t>
            </a:r>
          </a:p>
          <a:p>
            <a:pPr eaLnBrk="1" hangingPunct="1"/>
            <a:r>
              <a:rPr lang="zh-CN" altLang="en-US" smtClean="0">
                <a:ea typeface="宋体" charset="-122"/>
              </a:rPr>
              <a:t>  </a:t>
            </a:r>
            <a:r>
              <a:rPr lang="en-US" altLang="zh-CN" smtClean="0">
                <a:ea typeface="宋体" charset="-122"/>
              </a:rPr>
              <a:t>def preOrderSearch(heroNo: Int): HeroNode =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if (root!=null)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root.preOrderSearch(heroNo)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}else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null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}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}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  //</a:t>
            </a:r>
            <a:r>
              <a:rPr lang="zh-CN" altLang="en-US" smtClean="0">
                <a:ea typeface="宋体" charset="-122"/>
              </a:rPr>
              <a:t>中序遍历</a:t>
            </a:r>
          </a:p>
          <a:p>
            <a:pPr eaLnBrk="1" hangingPunct="1"/>
            <a:r>
              <a:rPr lang="zh-CN" altLang="en-US" smtClean="0">
                <a:ea typeface="宋体" charset="-122"/>
              </a:rPr>
              <a:t>  </a:t>
            </a:r>
            <a:r>
              <a:rPr lang="en-US" altLang="zh-CN" smtClean="0">
                <a:ea typeface="宋体" charset="-122"/>
              </a:rPr>
              <a:t>def infixOrder(): Unit =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if (root!=null)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root.infixOrder()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}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}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  //</a:t>
            </a:r>
            <a:r>
              <a:rPr lang="zh-CN" altLang="en-US" smtClean="0">
                <a:ea typeface="宋体" charset="-122"/>
              </a:rPr>
              <a:t>后序遍历</a:t>
            </a:r>
          </a:p>
          <a:p>
            <a:pPr eaLnBrk="1" hangingPunct="1"/>
            <a:r>
              <a:rPr lang="zh-CN" altLang="en-US" smtClean="0">
                <a:ea typeface="宋体" charset="-122"/>
              </a:rPr>
              <a:t>  </a:t>
            </a:r>
            <a:r>
              <a:rPr lang="en-US" altLang="zh-CN" smtClean="0">
                <a:ea typeface="宋体" charset="-122"/>
              </a:rPr>
              <a:t>def postOrder(): Unit =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if (root!=null)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root.postOrder()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}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}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  //</a:t>
            </a:r>
            <a:r>
              <a:rPr lang="zh-CN" altLang="en-US" smtClean="0">
                <a:ea typeface="宋体" charset="-122"/>
              </a:rPr>
              <a:t>删除节点</a:t>
            </a:r>
          </a:p>
          <a:p>
            <a:pPr eaLnBrk="1" hangingPunct="1"/>
            <a:r>
              <a:rPr lang="zh-CN" altLang="en-US" smtClean="0">
                <a:ea typeface="宋体" charset="-122"/>
              </a:rPr>
              <a:t>  </a:t>
            </a:r>
            <a:r>
              <a:rPr lang="en-US" altLang="zh-CN" smtClean="0">
                <a:ea typeface="宋体" charset="-122"/>
              </a:rPr>
              <a:t>//1.</a:t>
            </a:r>
            <a:r>
              <a:rPr lang="zh-CN" altLang="en-US" smtClean="0">
                <a:ea typeface="宋体" charset="-122"/>
              </a:rPr>
              <a:t>如果删除的节点是叶子节点，则删除该节点</a:t>
            </a:r>
          </a:p>
          <a:p>
            <a:pPr eaLnBrk="1" hangingPunct="1"/>
            <a:r>
              <a:rPr lang="zh-CN" altLang="en-US" smtClean="0">
                <a:ea typeface="宋体" charset="-122"/>
              </a:rPr>
              <a:t>  </a:t>
            </a:r>
            <a:r>
              <a:rPr lang="en-US" altLang="zh-CN" smtClean="0">
                <a:ea typeface="宋体" charset="-122"/>
              </a:rPr>
              <a:t>//2.</a:t>
            </a:r>
            <a:r>
              <a:rPr lang="zh-CN" altLang="en-US" smtClean="0">
                <a:ea typeface="宋体" charset="-122"/>
              </a:rPr>
              <a:t>如果删除的节点是非叶子节点，则删除该子树</a:t>
            </a:r>
            <a:r>
              <a:rPr lang="en-US" altLang="zh-CN" smtClean="0">
                <a:ea typeface="宋体" charset="-122"/>
              </a:rPr>
              <a:t>.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def delNode(no:Int): Unit =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if (root != null)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//</a:t>
            </a:r>
            <a:r>
              <a:rPr lang="zh-CN" altLang="en-US" smtClean="0">
                <a:ea typeface="宋体" charset="-122"/>
              </a:rPr>
              <a:t>如果刚好删除就是</a:t>
            </a:r>
            <a:r>
              <a:rPr lang="en-US" altLang="zh-CN" smtClean="0">
                <a:ea typeface="宋体" charset="-122"/>
              </a:rPr>
              <a:t>root,</a:t>
            </a:r>
            <a:r>
              <a:rPr lang="zh-CN" altLang="en-US" smtClean="0">
                <a:ea typeface="宋体" charset="-122"/>
              </a:rPr>
              <a:t>就相当于清空该二叉树</a:t>
            </a:r>
          </a:p>
          <a:p>
            <a:pPr eaLnBrk="1" hangingPunct="1"/>
            <a:r>
              <a:rPr lang="zh-CN" altLang="en-US" smtClean="0">
                <a:ea typeface="宋体" charset="-122"/>
              </a:rPr>
              <a:t>      </a:t>
            </a:r>
            <a:r>
              <a:rPr lang="en-US" altLang="zh-CN" smtClean="0">
                <a:ea typeface="宋体" charset="-122"/>
              </a:rPr>
              <a:t>if (root.no == no)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  root = null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} else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  root.delNode(no)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}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}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}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}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endParaRPr lang="en-US" altLang="zh-CN" smtClean="0">
              <a:ea typeface="宋体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640B4E-3909-4A33-A460-3E537D343403}" type="slidenum">
              <a:rPr lang="zh-CN" altLang="en-US" smtClean="0"/>
              <a:pPr/>
              <a:t>70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26401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517525" y="685800"/>
            <a:ext cx="58229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宋体" charset="-122"/>
              </a:rPr>
              <a:t>---</a:t>
            </a:r>
            <a:r>
              <a:rPr lang="zh-CN" altLang="en-US" smtClean="0">
                <a:ea typeface="宋体" charset="-122"/>
              </a:rPr>
              <a:t>演示项目</a:t>
            </a:r>
            <a:r>
              <a:rPr lang="en-US" altLang="zh-CN" smtClean="0">
                <a:ea typeface="宋体" charset="-122"/>
              </a:rPr>
              <a:t>---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640B4E-3909-4A33-A460-3E537D343403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2640142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517525" y="685800"/>
            <a:ext cx="58229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宋体" charset="-122"/>
              </a:rPr>
              <a:t>//</a:t>
            </a:r>
            <a:r>
              <a:rPr lang="zh-CN" altLang="en-US" smtClean="0">
                <a:ea typeface="宋体" charset="-122"/>
              </a:rPr>
              <a:t>先给出思路</a:t>
            </a:r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//</a:t>
            </a:r>
            <a:r>
              <a:rPr lang="zh-CN" altLang="en-US" smtClean="0">
                <a:ea typeface="宋体" charset="-122"/>
              </a:rPr>
              <a:t>也可以考虑课堂直接给出答案</a:t>
            </a:r>
            <a:r>
              <a:rPr lang="en-US" altLang="zh-CN" smtClean="0">
                <a:ea typeface="宋体" charset="-122"/>
              </a:rPr>
              <a:t>(</a:t>
            </a:r>
            <a:r>
              <a:rPr lang="zh-CN" altLang="en-US" smtClean="0">
                <a:ea typeface="宋体" charset="-122"/>
              </a:rPr>
              <a:t>比较简单</a:t>
            </a:r>
            <a:r>
              <a:rPr lang="en-US" altLang="zh-CN" smtClean="0">
                <a:ea typeface="宋体" charset="-122"/>
              </a:rPr>
              <a:t>.)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640B4E-3909-4A33-A460-3E537D343403}" type="slidenum">
              <a:rPr lang="zh-CN" altLang="en-US" smtClean="0"/>
              <a:pPr/>
              <a:t>71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2640142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517525" y="685800"/>
            <a:ext cx="58229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smtClean="0">
                <a:ea typeface="宋体" charset="-122"/>
              </a:rPr>
              <a:t>说明</a:t>
            </a:r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0.</a:t>
            </a:r>
            <a:r>
              <a:rPr lang="zh-CN" altLang="en-US" smtClean="0">
                <a:ea typeface="宋体" charset="-122"/>
              </a:rPr>
              <a:t>授课时，需要现场画图，才方便说明</a:t>
            </a:r>
            <a:r>
              <a:rPr lang="en-US" altLang="zh-CN" smtClean="0">
                <a:ea typeface="宋体" charset="-122"/>
              </a:rPr>
              <a:t>, </a:t>
            </a:r>
            <a:r>
              <a:rPr lang="zh-CN" altLang="en-US" smtClean="0">
                <a:ea typeface="宋体" charset="-122"/>
              </a:rPr>
              <a:t>先画 二叉树，然后画对应的数组。</a:t>
            </a:r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1.</a:t>
            </a:r>
            <a:r>
              <a:rPr lang="zh-CN" altLang="en-US" smtClean="0">
                <a:ea typeface="宋体" charset="-122"/>
              </a:rPr>
              <a:t>上面的</a:t>
            </a:r>
            <a:r>
              <a:rPr lang="en-US" altLang="zh-CN" baseline="0" smtClean="0">
                <a:ea typeface="宋体" charset="-122"/>
              </a:rPr>
              <a:t> 1</a:t>
            </a:r>
            <a:r>
              <a:rPr lang="zh-CN" altLang="en-US" baseline="0" smtClean="0">
                <a:ea typeface="宋体" charset="-122"/>
              </a:rPr>
              <a:t>， </a:t>
            </a:r>
            <a:r>
              <a:rPr lang="en-US" altLang="zh-CN" baseline="0" smtClean="0">
                <a:ea typeface="宋体" charset="-122"/>
              </a:rPr>
              <a:t>2</a:t>
            </a:r>
            <a:r>
              <a:rPr lang="zh-CN" altLang="en-US" baseline="0" smtClean="0">
                <a:ea typeface="宋体" charset="-122"/>
              </a:rPr>
              <a:t>， </a:t>
            </a:r>
            <a:r>
              <a:rPr lang="en-US" altLang="zh-CN" baseline="0" smtClean="0">
                <a:ea typeface="宋体" charset="-122"/>
              </a:rPr>
              <a:t>3 </a:t>
            </a:r>
            <a:r>
              <a:rPr lang="zh-CN" altLang="en-US" baseline="0" smtClean="0">
                <a:ea typeface="宋体" charset="-122"/>
              </a:rPr>
              <a:t>绿线表示层对应的数据</a:t>
            </a:r>
            <a:r>
              <a:rPr lang="en-US" altLang="zh-CN" baseline="0" smtClean="0">
                <a:ea typeface="宋体" charset="-122"/>
              </a:rPr>
              <a:t>.</a:t>
            </a:r>
            <a:endParaRPr lang="en-US" altLang="zh-CN" smtClean="0">
              <a:ea typeface="宋体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640B4E-3909-4A33-A460-3E537D343403}" type="slidenum">
              <a:rPr lang="zh-CN" altLang="en-US" smtClean="0"/>
              <a:pPr/>
              <a:t>72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2640142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517525" y="685800"/>
            <a:ext cx="58229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smtClean="0">
                <a:ea typeface="宋体" charset="-122"/>
              </a:rPr>
              <a:t>比如</a:t>
            </a:r>
            <a:r>
              <a:rPr lang="en-US" altLang="zh-CN" smtClean="0">
                <a:ea typeface="宋体" charset="-122"/>
              </a:rPr>
              <a:t>:</a:t>
            </a:r>
          </a:p>
          <a:p>
            <a:pPr eaLnBrk="1" hangingPunct="1"/>
            <a:r>
              <a:rPr lang="zh-CN" altLang="en-US" smtClean="0">
                <a:ea typeface="宋体" charset="-122"/>
              </a:rPr>
              <a:t>第</a:t>
            </a:r>
            <a:r>
              <a:rPr lang="en-US" altLang="zh-CN" smtClean="0">
                <a:ea typeface="宋体" charset="-122"/>
              </a:rPr>
              <a:t>2</a:t>
            </a:r>
            <a:r>
              <a:rPr lang="zh-CN" altLang="en-US" smtClean="0">
                <a:ea typeface="宋体" charset="-122"/>
              </a:rPr>
              <a:t>个元素的右子节点为 </a:t>
            </a:r>
            <a:r>
              <a:rPr lang="en-US" altLang="zh-CN" smtClean="0">
                <a:ea typeface="宋体" charset="-122"/>
              </a:rPr>
              <a:t>2 * 2 + 2 = 6 </a:t>
            </a:r>
            <a:r>
              <a:rPr lang="zh-CN" altLang="en-US" smtClean="0">
                <a:ea typeface="宋体" charset="-122"/>
              </a:rPr>
              <a:t>， 即第</a:t>
            </a:r>
            <a:r>
              <a:rPr lang="en-US" altLang="zh-CN" smtClean="0">
                <a:ea typeface="宋体" charset="-122"/>
              </a:rPr>
              <a:t>6</a:t>
            </a:r>
            <a:r>
              <a:rPr lang="zh-CN" altLang="en-US" smtClean="0">
                <a:ea typeface="宋体" charset="-122"/>
              </a:rPr>
              <a:t>个元素</a:t>
            </a:r>
            <a:r>
              <a:rPr lang="en-US" altLang="zh-CN" smtClean="0">
                <a:ea typeface="宋体" charset="-122"/>
              </a:rPr>
              <a:t>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640B4E-3909-4A33-A460-3E537D343403}" type="slidenum">
              <a:rPr lang="zh-CN" altLang="en-US" smtClean="0"/>
              <a:pPr/>
              <a:t>73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2640142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517525" y="685800"/>
            <a:ext cx="58229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smtClean="0">
                <a:ea typeface="宋体" charset="-122"/>
              </a:rPr>
              <a:t>代码</a:t>
            </a:r>
            <a:r>
              <a:rPr lang="en-US" altLang="zh-CN" smtClean="0">
                <a:ea typeface="宋体" charset="-122"/>
              </a:rPr>
              <a:t>: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package com.atguigu.temp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object ArrBinaryTreeShow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def main(args: Array[String]): Unit = {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    val arr = Array(1,2,3,4,5,6,7)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    val arrayBinaryTree = new ArrayBinaryTree(arr)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    //arrayBinaryTree.preOrder(0)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//</a:t>
            </a:r>
            <a:r>
              <a:rPr lang="zh-CN" altLang="en-US" smtClean="0">
                <a:ea typeface="宋体" charset="-122"/>
              </a:rPr>
              <a:t>也可以使用重载的方法，更加简洁</a:t>
            </a:r>
          </a:p>
          <a:p>
            <a:pPr eaLnBrk="1" hangingPunct="1"/>
            <a:r>
              <a:rPr lang="zh-CN" altLang="en-US" smtClean="0">
                <a:ea typeface="宋体" charset="-122"/>
              </a:rPr>
              <a:t>    </a:t>
            </a:r>
            <a:r>
              <a:rPr lang="en-US" altLang="zh-CN" smtClean="0">
                <a:ea typeface="宋体" charset="-122"/>
              </a:rPr>
              <a:t>arrayBinaryTree.preOrder()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  }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}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class ArrayBinaryTree(inArr:Array[Int]) {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  val arr = inArr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  //</a:t>
            </a:r>
            <a:r>
              <a:rPr lang="zh-CN" altLang="en-US" smtClean="0">
                <a:ea typeface="宋体" charset="-122"/>
              </a:rPr>
              <a:t>方法重载</a:t>
            </a:r>
          </a:p>
          <a:p>
            <a:pPr eaLnBrk="1" hangingPunct="1"/>
            <a:r>
              <a:rPr lang="zh-CN" altLang="en-US" smtClean="0">
                <a:ea typeface="宋体" charset="-122"/>
              </a:rPr>
              <a:t>  </a:t>
            </a:r>
            <a:r>
              <a:rPr lang="en-US" altLang="zh-CN" smtClean="0">
                <a:ea typeface="宋体" charset="-122"/>
              </a:rPr>
              <a:t>def preOrder(): Unit =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preOrder(0)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}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  def preOrder(index:Int): Unit =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if (arr == null || arr.length == 0)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return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}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//</a:t>
            </a:r>
            <a:r>
              <a:rPr lang="zh-CN" altLang="en-US" smtClean="0">
                <a:ea typeface="宋体" charset="-122"/>
              </a:rPr>
              <a:t>输出当前节点的内容</a:t>
            </a:r>
          </a:p>
          <a:p>
            <a:pPr eaLnBrk="1" hangingPunct="1"/>
            <a:r>
              <a:rPr lang="zh-CN" altLang="en-US" smtClean="0">
                <a:ea typeface="宋体" charset="-122"/>
              </a:rPr>
              <a:t>    </a:t>
            </a:r>
            <a:r>
              <a:rPr lang="en-US" altLang="zh-CN" smtClean="0">
                <a:ea typeface="宋体" charset="-122"/>
              </a:rPr>
              <a:t>println(arr(index))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//</a:t>
            </a:r>
            <a:r>
              <a:rPr lang="zh-CN" altLang="en-US" smtClean="0">
                <a:ea typeface="宋体" charset="-122"/>
              </a:rPr>
              <a:t>递归遍历左子树</a:t>
            </a:r>
          </a:p>
          <a:p>
            <a:pPr eaLnBrk="1" hangingPunct="1"/>
            <a:r>
              <a:rPr lang="zh-CN" altLang="en-US" smtClean="0">
                <a:ea typeface="宋体" charset="-122"/>
              </a:rPr>
              <a:t>    </a:t>
            </a:r>
            <a:r>
              <a:rPr lang="en-US" altLang="zh-CN" smtClean="0">
                <a:ea typeface="宋体" charset="-122"/>
              </a:rPr>
              <a:t>if ((index * 2 + 1) &lt; arr.length)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preOrder(index * 2 + 1)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}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//</a:t>
            </a:r>
            <a:r>
              <a:rPr lang="zh-CN" altLang="en-US" smtClean="0">
                <a:ea typeface="宋体" charset="-122"/>
              </a:rPr>
              <a:t>递归遍历左子树</a:t>
            </a:r>
          </a:p>
          <a:p>
            <a:pPr eaLnBrk="1" hangingPunct="1"/>
            <a:r>
              <a:rPr lang="zh-CN" altLang="en-US" smtClean="0">
                <a:ea typeface="宋体" charset="-122"/>
              </a:rPr>
              <a:t>    </a:t>
            </a:r>
            <a:r>
              <a:rPr lang="en-US" altLang="zh-CN" smtClean="0">
                <a:ea typeface="宋体" charset="-122"/>
              </a:rPr>
              <a:t>if ((index * 2 + 2) &lt; arr.length)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preOrder(index * 2 + 2)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}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}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}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640B4E-3909-4A33-A460-3E537D343403}" type="slidenum">
              <a:rPr lang="zh-CN" altLang="en-US" smtClean="0"/>
              <a:pPr/>
              <a:t>74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2640142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517525" y="685800"/>
            <a:ext cx="58229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altLang="zh-CN" smtClean="0">
              <a:ea typeface="宋体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640B4E-3909-4A33-A460-3E537D343403}" type="slidenum">
              <a:rPr lang="zh-CN" altLang="en-US" smtClean="0"/>
              <a:pPr/>
              <a:t>75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2640142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517525" y="685800"/>
            <a:ext cx="58229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宋体" charset="-122"/>
              </a:rPr>
              <a:t>//</a:t>
            </a:r>
            <a:r>
              <a:rPr lang="zh-CN" altLang="en-US" smtClean="0">
                <a:ea typeface="宋体" charset="-122"/>
              </a:rPr>
              <a:t>注解版</a:t>
            </a:r>
            <a:endParaRPr lang="en-US" altLang="zh-CN" smtClean="0">
              <a:ea typeface="宋体" charset="-122"/>
            </a:endParaRP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r>
              <a:rPr lang="zh-CN" altLang="en-US" sz="1400" b="1" smtClean="0">
                <a:solidFill>
                  <a:srgbClr val="0070C0"/>
                </a:solidFill>
              </a:rPr>
              <a:t>解决方案分析</a:t>
            </a:r>
            <a:endParaRPr lang="en-US" altLang="zh-CN" sz="1400" b="1" smtClean="0">
              <a:solidFill>
                <a:srgbClr val="0070C0"/>
              </a:solidFill>
            </a:endParaRPr>
          </a:p>
          <a:p>
            <a:endParaRPr lang="en-US" altLang="zh-CN" smtClean="0"/>
          </a:p>
          <a:p>
            <a:pPr marL="285750" indent="-285750">
              <a:buFont typeface="Wingdings" pitchFamily="2" charset="2"/>
              <a:buChar char="Ø"/>
            </a:pPr>
            <a:r>
              <a:rPr lang="zh-CN" altLang="en-US" smtClean="0"/>
              <a:t>使用数组</a:t>
            </a:r>
            <a:endParaRPr lang="en-US" altLang="zh-CN" smtClean="0"/>
          </a:p>
          <a:p>
            <a:pPr marL="342900" indent="-342900">
              <a:buAutoNum type="arabicParenR"/>
            </a:pPr>
            <a:r>
              <a:rPr lang="zh-CN" altLang="en-US" smtClean="0"/>
              <a:t>数组未排序， 优点：直接在数组尾添加，速度快。 缺点：查找速度慢</a:t>
            </a:r>
            <a:r>
              <a:rPr lang="en-US" altLang="zh-CN" smtClean="0"/>
              <a:t>(</a:t>
            </a:r>
            <a:r>
              <a:rPr lang="zh-CN" altLang="en-US" smtClean="0"/>
              <a:t>需要扫描整个数组，依次比较</a:t>
            </a:r>
            <a:r>
              <a:rPr lang="en-US" altLang="zh-CN" smtClean="0"/>
              <a:t>).</a:t>
            </a:r>
          </a:p>
          <a:p>
            <a:pPr marL="342900" indent="-342900">
              <a:buAutoNum type="arabicParenR"/>
            </a:pPr>
            <a:r>
              <a:rPr lang="zh-CN" altLang="en-US" smtClean="0"/>
              <a:t>数组排序，优点：可以使用二分查找，查找速度快，缺点：为了保证数组有序，在添加新数据时，找到插入位置后，后面的数据需整体移动，速度慢。</a:t>
            </a:r>
            <a:endParaRPr lang="en-US" altLang="zh-CN" smtClean="0"/>
          </a:p>
          <a:p>
            <a:endParaRPr lang="en-US" altLang="zh-CN" smtClean="0"/>
          </a:p>
          <a:p>
            <a:pPr marL="285750" indent="-285750">
              <a:buFont typeface="Wingdings" pitchFamily="2" charset="2"/>
              <a:buChar char="Ø"/>
            </a:pPr>
            <a:r>
              <a:rPr lang="zh-CN" altLang="en-US" smtClean="0"/>
              <a:t>使用链式存储</a:t>
            </a:r>
            <a:r>
              <a:rPr lang="en-US" altLang="zh-CN" smtClean="0"/>
              <a:t>-</a:t>
            </a:r>
            <a:r>
              <a:rPr lang="zh-CN" altLang="en-US" smtClean="0"/>
              <a:t>链表</a:t>
            </a:r>
            <a:r>
              <a:rPr lang="en-US" altLang="zh-CN" smtClean="0"/>
              <a:t/>
            </a:r>
            <a:br>
              <a:rPr lang="en-US" altLang="zh-CN" smtClean="0"/>
            </a:br>
            <a:r>
              <a:rPr lang="zh-CN" altLang="en-US" smtClean="0"/>
              <a:t>不管链表是否有序，查找速度都慢，添加数据速度比数组快，不需要数据整体移动。</a:t>
            </a:r>
            <a:endParaRPr lang="en-US" altLang="zh-CN" smtClean="0"/>
          </a:p>
          <a:p>
            <a:pPr marL="285750" indent="-285750">
              <a:buFont typeface="Wingdings" pitchFamily="2" charset="2"/>
              <a:buChar char="Ø"/>
            </a:pPr>
            <a:endParaRPr lang="en-US" altLang="zh-CN" smtClean="0"/>
          </a:p>
          <a:p>
            <a:pPr marL="285750" indent="-285750">
              <a:buFont typeface="Wingdings" pitchFamily="2" charset="2"/>
              <a:buChar char="Ø"/>
            </a:pPr>
            <a:r>
              <a:rPr lang="zh-CN" altLang="en-US" smtClean="0"/>
              <a:t>使用二叉排序树</a:t>
            </a:r>
            <a:endParaRPr lang="en-US" altLang="zh-CN" smtClean="0"/>
          </a:p>
          <a:p>
            <a:pPr eaLnBrk="1" hangingPunct="1"/>
            <a:endParaRPr lang="en-US" altLang="zh-CN" smtClean="0">
              <a:ea typeface="宋体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640B4E-3909-4A33-A460-3E537D343403}" type="slidenum">
              <a:rPr lang="zh-CN" altLang="en-US" smtClean="0"/>
              <a:pPr/>
              <a:t>76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2640142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517525" y="685800"/>
            <a:ext cx="58229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smtClean="0">
                <a:ea typeface="宋体" charset="-122"/>
              </a:rPr>
              <a:t>从上面的分析可以看出，对于二叉排序树而言，其检索速度，添加速度都比较好</a:t>
            </a:r>
            <a:r>
              <a:rPr lang="en-US" altLang="zh-CN" smtClean="0">
                <a:ea typeface="宋体" charset="-122"/>
              </a:rPr>
              <a:t>.</a:t>
            </a:r>
          </a:p>
          <a:p>
            <a:pPr eaLnBrk="1" hangingPunct="1"/>
            <a:r>
              <a:rPr lang="zh-CN" altLang="en-US" smtClean="0">
                <a:ea typeface="宋体" charset="-122"/>
              </a:rPr>
              <a:t>，我们在进行插入的时候，仍然需要先找到适当的节点位置，但是查找位置的速度很快，类似二分查找效率</a:t>
            </a:r>
            <a:endParaRPr lang="en-US" altLang="zh-CN" smtClean="0">
              <a:ea typeface="宋体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640B4E-3909-4A33-A460-3E537D343403}" type="slidenum">
              <a:rPr lang="zh-CN" altLang="en-US" smtClean="0"/>
              <a:pPr/>
              <a:t>77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2640142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517525" y="685800"/>
            <a:ext cx="58229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宋体" charset="-122"/>
              </a:rPr>
              <a:t>//Node.scala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package com.atguigu.temp.demo01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class Node(nodeVal:Int) {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  var value: Int = nodeVal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var left: Node = null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var right: Node = null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  def add(node:Node): Unit = {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    if (node == null)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return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}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//</a:t>
            </a:r>
            <a:r>
              <a:rPr lang="zh-CN" altLang="en-US" smtClean="0">
                <a:ea typeface="宋体" charset="-122"/>
              </a:rPr>
              <a:t>判断传入的节点的值，比当前子树的根节点的值是大还是小</a:t>
            </a:r>
          </a:p>
          <a:p>
            <a:pPr eaLnBrk="1" hangingPunct="1"/>
            <a:r>
              <a:rPr lang="zh-CN" altLang="en-US" smtClean="0">
                <a:ea typeface="宋体" charset="-122"/>
              </a:rPr>
              <a:t>    </a:t>
            </a:r>
            <a:r>
              <a:rPr lang="en-US" altLang="zh-CN" smtClean="0">
                <a:ea typeface="宋体" charset="-122"/>
              </a:rPr>
              <a:t>//</a:t>
            </a:r>
            <a:r>
              <a:rPr lang="zh-CN" altLang="en-US" smtClean="0">
                <a:ea typeface="宋体" charset="-122"/>
              </a:rPr>
              <a:t>如果添加的节点的值，比当前节点的值小</a:t>
            </a:r>
          </a:p>
          <a:p>
            <a:pPr eaLnBrk="1" hangingPunct="1"/>
            <a:r>
              <a:rPr lang="zh-CN" altLang="en-US" smtClean="0">
                <a:ea typeface="宋体" charset="-122"/>
              </a:rPr>
              <a:t>    </a:t>
            </a:r>
            <a:r>
              <a:rPr lang="en-US" altLang="zh-CN" smtClean="0">
                <a:ea typeface="宋体" charset="-122"/>
              </a:rPr>
              <a:t>if (node.value &lt; this.value)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//</a:t>
            </a:r>
            <a:r>
              <a:rPr lang="zh-CN" altLang="en-US" smtClean="0">
                <a:ea typeface="宋体" charset="-122"/>
              </a:rPr>
              <a:t>如果左节点为空</a:t>
            </a:r>
          </a:p>
          <a:p>
            <a:pPr eaLnBrk="1" hangingPunct="1"/>
            <a:r>
              <a:rPr lang="zh-CN" altLang="en-US" smtClean="0">
                <a:ea typeface="宋体" charset="-122"/>
              </a:rPr>
              <a:t>      </a:t>
            </a:r>
            <a:r>
              <a:rPr lang="en-US" altLang="zh-CN" smtClean="0">
                <a:ea typeface="宋体" charset="-122"/>
              </a:rPr>
              <a:t>if (this.left == null)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  this.left = node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}else {//</a:t>
            </a:r>
            <a:r>
              <a:rPr lang="zh-CN" altLang="en-US" smtClean="0">
                <a:ea typeface="宋体" charset="-122"/>
              </a:rPr>
              <a:t>如果不为空</a:t>
            </a:r>
            <a:r>
              <a:rPr lang="en-US" altLang="zh-CN" smtClean="0">
                <a:ea typeface="宋体" charset="-122"/>
              </a:rPr>
              <a:t>,</a:t>
            </a:r>
            <a:r>
              <a:rPr lang="zh-CN" altLang="en-US" smtClean="0">
                <a:ea typeface="宋体" charset="-122"/>
              </a:rPr>
              <a:t>递归添加</a:t>
            </a:r>
          </a:p>
          <a:p>
            <a:pPr eaLnBrk="1" hangingPunct="1"/>
            <a:r>
              <a:rPr lang="zh-CN" altLang="en-US" smtClean="0">
                <a:ea typeface="宋体" charset="-122"/>
              </a:rPr>
              <a:t>        </a:t>
            </a:r>
            <a:r>
              <a:rPr lang="en-US" altLang="zh-CN" smtClean="0">
                <a:ea typeface="宋体" charset="-122"/>
              </a:rPr>
              <a:t>this.left.add(node)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}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} else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if (this.right == null)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  this.right = node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}else {//</a:t>
            </a:r>
            <a:r>
              <a:rPr lang="zh-CN" altLang="en-US" smtClean="0">
                <a:ea typeface="宋体" charset="-122"/>
              </a:rPr>
              <a:t>如果不为空</a:t>
            </a:r>
            <a:r>
              <a:rPr lang="en-US" altLang="zh-CN" smtClean="0">
                <a:ea typeface="宋体" charset="-122"/>
              </a:rPr>
              <a:t>,</a:t>
            </a:r>
            <a:r>
              <a:rPr lang="zh-CN" altLang="en-US" smtClean="0">
                <a:ea typeface="宋体" charset="-122"/>
              </a:rPr>
              <a:t>递归添加</a:t>
            </a:r>
          </a:p>
          <a:p>
            <a:pPr eaLnBrk="1" hangingPunct="1"/>
            <a:r>
              <a:rPr lang="zh-CN" altLang="en-US" smtClean="0">
                <a:ea typeface="宋体" charset="-122"/>
              </a:rPr>
              <a:t>        </a:t>
            </a:r>
            <a:r>
              <a:rPr lang="en-US" altLang="zh-CN" smtClean="0">
                <a:ea typeface="宋体" charset="-122"/>
              </a:rPr>
              <a:t>this.right.add(node)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}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}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}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  //</a:t>
            </a:r>
            <a:r>
              <a:rPr lang="zh-CN" altLang="en-US" smtClean="0">
                <a:ea typeface="宋体" charset="-122"/>
              </a:rPr>
              <a:t>中序遍历</a:t>
            </a:r>
          </a:p>
          <a:p>
            <a:pPr eaLnBrk="1" hangingPunct="1"/>
            <a:r>
              <a:rPr lang="zh-CN" altLang="en-US" smtClean="0">
                <a:ea typeface="宋体" charset="-122"/>
              </a:rPr>
              <a:t>  </a:t>
            </a:r>
            <a:r>
              <a:rPr lang="en-US" altLang="zh-CN" smtClean="0">
                <a:ea typeface="宋体" charset="-122"/>
              </a:rPr>
              <a:t>def infixOrder(): Unit =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if (this.left != null)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this.left.infixOrder()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}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println(this)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if (this.right != null)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this.right.infixOrder()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}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}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  override def toString: String =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s"</a:t>
            </a:r>
            <a:r>
              <a:rPr lang="zh-CN" altLang="en-US" smtClean="0">
                <a:ea typeface="宋体" charset="-122"/>
              </a:rPr>
              <a:t>节点值</a:t>
            </a:r>
            <a:r>
              <a:rPr lang="en-US" altLang="zh-CN" smtClean="0">
                <a:ea typeface="宋体" charset="-122"/>
              </a:rPr>
              <a:t>=${this.value}"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}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}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//BinarySortTree.scala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package com.atguigu.temp.demo01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class BinarySortTree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var root:Node = null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  //</a:t>
            </a:r>
            <a:r>
              <a:rPr lang="zh-CN" altLang="en-US" smtClean="0">
                <a:ea typeface="宋体" charset="-122"/>
              </a:rPr>
              <a:t>向二叉排序树添加节点</a:t>
            </a:r>
          </a:p>
          <a:p>
            <a:pPr eaLnBrk="1" hangingPunct="1"/>
            <a:r>
              <a:rPr lang="zh-CN" altLang="en-US" smtClean="0">
                <a:ea typeface="宋体" charset="-122"/>
              </a:rPr>
              <a:t>  </a:t>
            </a:r>
            <a:r>
              <a:rPr lang="en-US" altLang="zh-CN" smtClean="0">
                <a:ea typeface="宋体" charset="-122"/>
              </a:rPr>
              <a:t>def add(node:Node): Unit =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//</a:t>
            </a:r>
            <a:r>
              <a:rPr lang="zh-CN" altLang="en-US" smtClean="0">
                <a:ea typeface="宋体" charset="-122"/>
              </a:rPr>
              <a:t>如果是一颗空树，则直接赋给</a:t>
            </a:r>
            <a:r>
              <a:rPr lang="en-US" altLang="zh-CN" smtClean="0">
                <a:ea typeface="宋体" charset="-122"/>
              </a:rPr>
              <a:t>root</a:t>
            </a:r>
            <a:r>
              <a:rPr lang="zh-CN" altLang="en-US" smtClean="0">
                <a:ea typeface="宋体" charset="-122"/>
              </a:rPr>
              <a:t>即可</a:t>
            </a:r>
            <a:r>
              <a:rPr lang="en-US" altLang="zh-CN" smtClean="0">
                <a:ea typeface="宋体" charset="-122"/>
              </a:rPr>
              <a:t>.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if (root == null)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root = node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}else{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root.add(node)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}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}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  //</a:t>
            </a:r>
            <a:r>
              <a:rPr lang="zh-CN" altLang="en-US" smtClean="0">
                <a:ea typeface="宋体" charset="-122"/>
              </a:rPr>
              <a:t>中序遍历</a:t>
            </a:r>
          </a:p>
          <a:p>
            <a:pPr eaLnBrk="1" hangingPunct="1"/>
            <a:r>
              <a:rPr lang="zh-CN" altLang="en-US" smtClean="0">
                <a:ea typeface="宋体" charset="-122"/>
              </a:rPr>
              <a:t>  </a:t>
            </a:r>
            <a:r>
              <a:rPr lang="en-US" altLang="zh-CN" smtClean="0">
                <a:ea typeface="宋体" charset="-122"/>
              </a:rPr>
              <a:t>def infixOrder(): Unit =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if (root != null)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root.infixOrder()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}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}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}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//</a:t>
            </a:r>
            <a:r>
              <a:rPr lang="en-US" altLang="zh-CN" smtClean="0"/>
              <a:t>TestBinarySortTree.scala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package com.atguigu.temp.demo01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object TestBinarySortTree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def main(args: Array[String]): Unit = {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    val arr = Array(7, 3, 10, 12, 5, 1, 9)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//</a:t>
            </a:r>
            <a:r>
              <a:rPr lang="zh-CN" altLang="en-US" smtClean="0">
                <a:ea typeface="宋体" charset="-122"/>
              </a:rPr>
              <a:t>创建一颗二叉排序树</a:t>
            </a:r>
          </a:p>
          <a:p>
            <a:pPr eaLnBrk="1" hangingPunct="1"/>
            <a:r>
              <a:rPr lang="zh-CN" altLang="en-US" smtClean="0">
                <a:ea typeface="宋体" charset="-122"/>
              </a:rPr>
              <a:t>    </a:t>
            </a:r>
            <a:r>
              <a:rPr lang="en-US" altLang="zh-CN" smtClean="0">
                <a:ea typeface="宋体" charset="-122"/>
              </a:rPr>
              <a:t>val binarySortTree = new BinarySortTree()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//</a:t>
            </a:r>
            <a:r>
              <a:rPr lang="zh-CN" altLang="en-US" smtClean="0">
                <a:ea typeface="宋体" charset="-122"/>
              </a:rPr>
              <a:t>循环添加数据</a:t>
            </a:r>
          </a:p>
          <a:p>
            <a:pPr eaLnBrk="1" hangingPunct="1"/>
            <a:r>
              <a:rPr lang="zh-CN" altLang="en-US" smtClean="0">
                <a:ea typeface="宋体" charset="-122"/>
              </a:rPr>
              <a:t>    </a:t>
            </a:r>
            <a:r>
              <a:rPr lang="en-US" altLang="zh-CN" smtClean="0">
                <a:ea typeface="宋体" charset="-122"/>
              </a:rPr>
              <a:t>for(item &lt;- arr)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binarySortTree.add(new Node(item))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}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    //</a:t>
            </a:r>
            <a:r>
              <a:rPr lang="zh-CN" altLang="en-US" smtClean="0">
                <a:ea typeface="宋体" charset="-122"/>
              </a:rPr>
              <a:t>使用中序遍历看看二叉排序树是否正确</a:t>
            </a:r>
          </a:p>
          <a:p>
            <a:pPr eaLnBrk="1" hangingPunct="1"/>
            <a:r>
              <a:rPr lang="zh-CN" altLang="en-US" smtClean="0">
                <a:ea typeface="宋体" charset="-122"/>
              </a:rPr>
              <a:t>    </a:t>
            </a:r>
            <a:r>
              <a:rPr lang="en-US" altLang="zh-CN" smtClean="0">
                <a:ea typeface="宋体" charset="-122"/>
              </a:rPr>
              <a:t>binarySortTree.infixOrder()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}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}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endParaRPr lang="en-US" altLang="zh-CN" smtClean="0">
              <a:ea typeface="宋体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640B4E-3909-4A33-A460-3E537D343403}" type="slidenum">
              <a:rPr lang="zh-CN" altLang="en-US" smtClean="0"/>
              <a:pPr/>
              <a:t>78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2640142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517525" y="685800"/>
            <a:ext cx="58229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 b="1" smtClean="0">
                <a:ea typeface="宋体" charset="-122"/>
              </a:rPr>
              <a:t>//Node.scala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//</a:t>
            </a:r>
            <a:r>
              <a:rPr lang="zh-CN" altLang="en-US" smtClean="0">
                <a:ea typeface="宋体" charset="-122"/>
              </a:rPr>
              <a:t>查找</a:t>
            </a:r>
          </a:p>
          <a:p>
            <a:pPr eaLnBrk="1" hangingPunct="1"/>
            <a:r>
              <a:rPr lang="zh-CN" altLang="en-US" smtClean="0">
                <a:ea typeface="宋体" charset="-122"/>
              </a:rPr>
              <a:t>  </a:t>
            </a:r>
            <a:r>
              <a:rPr lang="en-US" altLang="zh-CN" smtClean="0">
                <a:ea typeface="宋体" charset="-122"/>
              </a:rPr>
              <a:t>def search(value: Int): Node =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if (value == this.value) { //</a:t>
            </a:r>
            <a:r>
              <a:rPr lang="zh-CN" altLang="en-US" smtClean="0">
                <a:ea typeface="宋体" charset="-122"/>
              </a:rPr>
              <a:t>如果相等</a:t>
            </a:r>
          </a:p>
          <a:p>
            <a:pPr eaLnBrk="1" hangingPunct="1"/>
            <a:r>
              <a:rPr lang="zh-CN" altLang="en-US" smtClean="0">
                <a:ea typeface="宋体" charset="-122"/>
              </a:rPr>
              <a:t>      </a:t>
            </a:r>
            <a:r>
              <a:rPr lang="en-US" altLang="zh-CN" smtClean="0">
                <a:ea typeface="宋体" charset="-122"/>
              </a:rPr>
              <a:t>return this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} else if (value &gt; this.value) {//</a:t>
            </a:r>
            <a:r>
              <a:rPr lang="zh-CN" altLang="en-US" smtClean="0">
                <a:ea typeface="宋体" charset="-122"/>
              </a:rPr>
              <a:t>如果查找的值大于当前值，向右子树查找</a:t>
            </a:r>
          </a:p>
          <a:p>
            <a:pPr eaLnBrk="1" hangingPunct="1"/>
            <a:r>
              <a:rPr lang="zh-CN" altLang="en-US" smtClean="0">
                <a:ea typeface="宋体" charset="-122"/>
              </a:rPr>
              <a:t>      </a:t>
            </a:r>
            <a:r>
              <a:rPr lang="en-US" altLang="zh-CN" smtClean="0">
                <a:ea typeface="宋体" charset="-122"/>
              </a:rPr>
              <a:t>if (this.right == null) { //</a:t>
            </a:r>
            <a:r>
              <a:rPr lang="zh-CN" altLang="en-US" smtClean="0">
                <a:ea typeface="宋体" charset="-122"/>
              </a:rPr>
              <a:t>如果右子树为空了，返回</a:t>
            </a:r>
            <a:r>
              <a:rPr lang="en-US" altLang="zh-CN" smtClean="0">
                <a:ea typeface="宋体" charset="-122"/>
              </a:rPr>
              <a:t>null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  return null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}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this.right.search(value)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} else { //</a:t>
            </a:r>
            <a:r>
              <a:rPr lang="zh-CN" altLang="en-US" smtClean="0">
                <a:ea typeface="宋体" charset="-122"/>
              </a:rPr>
              <a:t>如果查找的值小于当前值，向左子树查找</a:t>
            </a:r>
          </a:p>
          <a:p>
            <a:pPr eaLnBrk="1" hangingPunct="1"/>
            <a:r>
              <a:rPr lang="zh-CN" altLang="en-US" smtClean="0">
                <a:ea typeface="宋体" charset="-122"/>
              </a:rPr>
              <a:t>      </a:t>
            </a:r>
            <a:r>
              <a:rPr lang="en-US" altLang="zh-CN" smtClean="0">
                <a:ea typeface="宋体" charset="-122"/>
              </a:rPr>
              <a:t>if (this.left == null) { //</a:t>
            </a:r>
            <a:r>
              <a:rPr lang="zh-CN" altLang="en-US" smtClean="0">
                <a:ea typeface="宋体" charset="-122"/>
              </a:rPr>
              <a:t>如果左子树为空了，返回</a:t>
            </a:r>
            <a:r>
              <a:rPr lang="en-US" altLang="zh-CN" smtClean="0">
                <a:ea typeface="宋体" charset="-122"/>
              </a:rPr>
              <a:t>null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  return null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}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this.left.search(value)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}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}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b="1" smtClean="0">
                <a:ea typeface="宋体" charset="-122"/>
              </a:rPr>
              <a:t>//BinarySortTree.scala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zh-CN" altLang="en-US" smtClean="0">
                <a:ea typeface="宋体" charset="-122"/>
              </a:rPr>
              <a:t> </a:t>
            </a:r>
            <a:r>
              <a:rPr lang="en-US" altLang="zh-CN" smtClean="0">
                <a:ea typeface="宋体" charset="-122"/>
              </a:rPr>
              <a:t>//</a:t>
            </a:r>
            <a:r>
              <a:rPr lang="zh-CN" altLang="en-US" smtClean="0">
                <a:ea typeface="宋体" charset="-122"/>
              </a:rPr>
              <a:t>查找节点</a:t>
            </a:r>
          </a:p>
          <a:p>
            <a:pPr eaLnBrk="1" hangingPunct="1"/>
            <a:r>
              <a:rPr lang="zh-CN" altLang="en-US" smtClean="0">
                <a:ea typeface="宋体" charset="-122"/>
              </a:rPr>
              <a:t>  </a:t>
            </a:r>
            <a:r>
              <a:rPr lang="en-US" altLang="zh-CN" smtClean="0">
                <a:ea typeface="宋体" charset="-122"/>
              </a:rPr>
              <a:t>def search(value:Int): Node =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if (root == null)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return null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} else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root.search(value)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}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}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b="1" smtClean="0">
                <a:ea typeface="宋体" charset="-122"/>
              </a:rPr>
              <a:t>//TestBinarySortTree.scala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zh-CN" altLang="en-US" smtClean="0">
                <a:ea typeface="宋体" charset="-122"/>
              </a:rPr>
              <a:t> </a:t>
            </a:r>
            <a:r>
              <a:rPr lang="en-US" altLang="zh-CN" smtClean="0">
                <a:ea typeface="宋体" charset="-122"/>
              </a:rPr>
              <a:t>//</a:t>
            </a:r>
            <a:r>
              <a:rPr lang="zh-CN" altLang="en-US" smtClean="0">
                <a:ea typeface="宋体" charset="-122"/>
              </a:rPr>
              <a:t>测试检索</a:t>
            </a:r>
          </a:p>
          <a:p>
            <a:pPr eaLnBrk="1" hangingPunct="1"/>
            <a:r>
              <a:rPr lang="zh-CN" altLang="en-US" smtClean="0">
                <a:ea typeface="宋体" charset="-122"/>
              </a:rPr>
              <a:t>    </a:t>
            </a:r>
            <a:r>
              <a:rPr lang="en-US" altLang="zh-CN" smtClean="0">
                <a:ea typeface="宋体" charset="-122"/>
              </a:rPr>
              <a:t>println("-----------------------")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val node1 = binarySortTree.search(3)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println(node1)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val node2 = binarySortTree.search(31)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println(node2)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640B4E-3909-4A33-A460-3E537D343403}" type="slidenum">
              <a:rPr lang="zh-CN" altLang="en-US" smtClean="0"/>
              <a:pPr/>
              <a:t>79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2640142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517525" y="685800"/>
            <a:ext cx="58229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宋体" charset="-122"/>
              </a:rPr>
              <a:t>//Node.scala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  //</a:t>
            </a:r>
            <a:r>
              <a:rPr lang="zh-CN" altLang="en-US" smtClean="0">
                <a:ea typeface="宋体" charset="-122"/>
              </a:rPr>
              <a:t>查找要删除的节点</a:t>
            </a:r>
          </a:p>
          <a:p>
            <a:pPr eaLnBrk="1" hangingPunct="1"/>
            <a:r>
              <a:rPr lang="zh-CN" altLang="en-US" smtClean="0">
                <a:ea typeface="宋体" charset="-122"/>
              </a:rPr>
              <a:t>  </a:t>
            </a:r>
            <a:r>
              <a:rPr lang="en-US" altLang="zh-CN" smtClean="0">
                <a:ea typeface="宋体" charset="-122"/>
              </a:rPr>
              <a:t>def search(value: Int): Node =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if (value == this.value) { //</a:t>
            </a:r>
            <a:r>
              <a:rPr lang="zh-CN" altLang="en-US" smtClean="0">
                <a:ea typeface="宋体" charset="-122"/>
              </a:rPr>
              <a:t>如果相等</a:t>
            </a:r>
          </a:p>
          <a:p>
            <a:pPr eaLnBrk="1" hangingPunct="1"/>
            <a:r>
              <a:rPr lang="zh-CN" altLang="en-US" smtClean="0">
                <a:ea typeface="宋体" charset="-122"/>
              </a:rPr>
              <a:t>      </a:t>
            </a:r>
            <a:r>
              <a:rPr lang="en-US" altLang="zh-CN" smtClean="0">
                <a:ea typeface="宋体" charset="-122"/>
              </a:rPr>
              <a:t>return this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} else if (value &gt; this.value) {//</a:t>
            </a:r>
            <a:r>
              <a:rPr lang="zh-CN" altLang="en-US" smtClean="0">
                <a:ea typeface="宋体" charset="-122"/>
              </a:rPr>
              <a:t>如果查找的值大于当前值，向右子树查找</a:t>
            </a:r>
          </a:p>
          <a:p>
            <a:pPr eaLnBrk="1" hangingPunct="1"/>
            <a:r>
              <a:rPr lang="zh-CN" altLang="en-US" smtClean="0">
                <a:ea typeface="宋体" charset="-122"/>
              </a:rPr>
              <a:t>      </a:t>
            </a:r>
            <a:r>
              <a:rPr lang="en-US" altLang="zh-CN" smtClean="0">
                <a:ea typeface="宋体" charset="-122"/>
              </a:rPr>
              <a:t>if (this.right == null) { //</a:t>
            </a:r>
            <a:r>
              <a:rPr lang="zh-CN" altLang="en-US" smtClean="0">
                <a:ea typeface="宋体" charset="-122"/>
              </a:rPr>
              <a:t>如果右子树为空了，返回</a:t>
            </a:r>
            <a:r>
              <a:rPr lang="en-US" altLang="zh-CN" smtClean="0">
                <a:ea typeface="宋体" charset="-122"/>
              </a:rPr>
              <a:t>null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  return null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}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this.right.search(value)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} else { //</a:t>
            </a:r>
            <a:r>
              <a:rPr lang="zh-CN" altLang="en-US" smtClean="0">
                <a:ea typeface="宋体" charset="-122"/>
              </a:rPr>
              <a:t>如果查找的值小于当前值，向左子树查找</a:t>
            </a:r>
          </a:p>
          <a:p>
            <a:pPr eaLnBrk="1" hangingPunct="1"/>
            <a:r>
              <a:rPr lang="zh-CN" altLang="en-US" smtClean="0">
                <a:ea typeface="宋体" charset="-122"/>
              </a:rPr>
              <a:t>      </a:t>
            </a:r>
            <a:r>
              <a:rPr lang="en-US" altLang="zh-CN" smtClean="0">
                <a:ea typeface="宋体" charset="-122"/>
              </a:rPr>
              <a:t>if (this.left == null) { //</a:t>
            </a:r>
            <a:r>
              <a:rPr lang="zh-CN" altLang="en-US" smtClean="0">
                <a:ea typeface="宋体" charset="-122"/>
              </a:rPr>
              <a:t>如果左子树为空了，返回</a:t>
            </a:r>
            <a:r>
              <a:rPr lang="en-US" altLang="zh-CN" smtClean="0">
                <a:ea typeface="宋体" charset="-122"/>
              </a:rPr>
              <a:t>null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  return null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}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this.left.search(value)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}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}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zh-CN" altLang="en-US" smtClean="0">
                <a:ea typeface="宋体" charset="-122"/>
              </a:rPr>
              <a:t> </a:t>
            </a:r>
            <a:r>
              <a:rPr lang="en-US" altLang="zh-CN" smtClean="0">
                <a:ea typeface="宋体" charset="-122"/>
              </a:rPr>
              <a:t>//</a:t>
            </a:r>
            <a:r>
              <a:rPr lang="zh-CN" altLang="en-US" smtClean="0">
                <a:ea typeface="宋体" charset="-122"/>
              </a:rPr>
              <a:t>查找父节点</a:t>
            </a:r>
            <a:r>
              <a:rPr lang="en-US" altLang="zh-CN" smtClean="0">
                <a:ea typeface="宋体" charset="-122"/>
              </a:rPr>
              <a:t>(</a:t>
            </a:r>
            <a:r>
              <a:rPr lang="zh-CN" altLang="en-US" smtClean="0">
                <a:ea typeface="宋体" charset="-122"/>
              </a:rPr>
              <a:t>这个方法和删除节点类型无关，就是查找父节点</a:t>
            </a:r>
            <a:r>
              <a:rPr lang="en-US" altLang="zh-CN" smtClean="0">
                <a:ea typeface="宋体" charset="-122"/>
              </a:rPr>
              <a:t>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def searchParent(value:Int): Node =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if ((this.left!=null &amp;&amp; this.left.value == value) ||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(this.right!=null &amp;&amp; this.right.value == value))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return this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}else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//</a:t>
            </a:r>
            <a:r>
              <a:rPr lang="zh-CN" altLang="en-US" smtClean="0">
                <a:ea typeface="宋体" charset="-122"/>
              </a:rPr>
              <a:t>如果查找的值大于当前节点，并且当前节点的右子节点不为空</a:t>
            </a:r>
          </a:p>
          <a:p>
            <a:pPr eaLnBrk="1" hangingPunct="1"/>
            <a:r>
              <a:rPr lang="zh-CN" altLang="en-US" smtClean="0">
                <a:ea typeface="宋体" charset="-122"/>
              </a:rPr>
              <a:t>      </a:t>
            </a:r>
            <a:r>
              <a:rPr lang="en-US" altLang="zh-CN" smtClean="0">
                <a:ea typeface="宋体" charset="-122"/>
              </a:rPr>
              <a:t>if (value&gt;this.value &amp;&amp; this.right != null)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  return this.right.searchParent(value)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} else if (value &lt; this.value &amp;&amp; this.left != null){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  return this.left.searchParent(value)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} else{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  return null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}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}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  }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//BinarySortTree.scala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zh-CN" altLang="en-US" smtClean="0">
                <a:ea typeface="宋体" charset="-122"/>
              </a:rPr>
              <a:t> </a:t>
            </a:r>
            <a:r>
              <a:rPr lang="en-US" altLang="zh-CN" smtClean="0">
                <a:ea typeface="宋体" charset="-122"/>
              </a:rPr>
              <a:t>//</a:t>
            </a:r>
            <a:r>
              <a:rPr lang="zh-CN" altLang="en-US" smtClean="0">
                <a:ea typeface="宋体" charset="-122"/>
              </a:rPr>
              <a:t>查找要删除的节点</a:t>
            </a:r>
          </a:p>
          <a:p>
            <a:pPr eaLnBrk="1" hangingPunct="1"/>
            <a:r>
              <a:rPr lang="zh-CN" altLang="en-US" smtClean="0">
                <a:ea typeface="宋体" charset="-122"/>
              </a:rPr>
              <a:t>  </a:t>
            </a:r>
            <a:r>
              <a:rPr lang="en-US" altLang="zh-CN" smtClean="0">
                <a:ea typeface="宋体" charset="-122"/>
              </a:rPr>
              <a:t>def search(value: Int): Node =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if (root == null)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return null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} else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root.search(value)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}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}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//</a:t>
            </a:r>
            <a:r>
              <a:rPr lang="zh-CN" altLang="en-US" smtClean="0">
                <a:ea typeface="宋体" charset="-122"/>
              </a:rPr>
              <a:t>查找父节点</a:t>
            </a:r>
          </a:p>
          <a:p>
            <a:pPr eaLnBrk="1" hangingPunct="1"/>
            <a:r>
              <a:rPr lang="zh-CN" altLang="en-US" smtClean="0">
                <a:ea typeface="宋体" charset="-122"/>
              </a:rPr>
              <a:t>  </a:t>
            </a:r>
            <a:r>
              <a:rPr lang="en-US" altLang="zh-CN" smtClean="0">
                <a:ea typeface="宋体" charset="-122"/>
              </a:rPr>
              <a:t>def searchParent(value: Int): Node =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if (root == null)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return null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} else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return root.searchParent(value)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}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}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  //</a:t>
            </a:r>
            <a:r>
              <a:rPr lang="zh-CN" altLang="en-US" smtClean="0">
                <a:ea typeface="宋体" charset="-122"/>
              </a:rPr>
              <a:t>删除节点</a:t>
            </a:r>
          </a:p>
          <a:p>
            <a:pPr eaLnBrk="1" hangingPunct="1"/>
            <a:r>
              <a:rPr lang="zh-CN" altLang="en-US" smtClean="0">
                <a:ea typeface="宋体" charset="-122"/>
              </a:rPr>
              <a:t>  </a:t>
            </a:r>
            <a:r>
              <a:rPr lang="en-US" altLang="zh-CN" smtClean="0">
                <a:ea typeface="宋体" charset="-122"/>
              </a:rPr>
              <a:t>def delNode(value: Int): Unit =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if (root == null)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return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} else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//</a:t>
            </a:r>
            <a:r>
              <a:rPr lang="zh-CN" altLang="en-US" smtClean="0">
                <a:ea typeface="宋体" charset="-122"/>
              </a:rPr>
              <a:t>先找到这个节点</a:t>
            </a:r>
            <a:r>
              <a:rPr lang="en-US" altLang="zh-CN" smtClean="0">
                <a:ea typeface="宋体" charset="-122"/>
              </a:rPr>
              <a:t>(</a:t>
            </a:r>
            <a:r>
              <a:rPr lang="zh-CN" altLang="en-US" smtClean="0">
                <a:ea typeface="宋体" charset="-122"/>
              </a:rPr>
              <a:t>要删除的节点</a:t>
            </a:r>
            <a:r>
              <a:rPr lang="en-US" altLang="zh-CN" smtClean="0">
                <a:ea typeface="宋体" charset="-122"/>
              </a:rPr>
              <a:t>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val targetNode = search(value)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//</a:t>
            </a:r>
            <a:r>
              <a:rPr lang="zh-CN" altLang="en-US" smtClean="0">
                <a:ea typeface="宋体" charset="-122"/>
              </a:rPr>
              <a:t>如果没有找到，就返回</a:t>
            </a:r>
          </a:p>
          <a:p>
            <a:pPr eaLnBrk="1" hangingPunct="1"/>
            <a:r>
              <a:rPr lang="zh-CN" altLang="en-US" smtClean="0">
                <a:ea typeface="宋体" charset="-122"/>
              </a:rPr>
              <a:t>      </a:t>
            </a:r>
            <a:r>
              <a:rPr lang="en-US" altLang="zh-CN" smtClean="0">
                <a:ea typeface="宋体" charset="-122"/>
              </a:rPr>
              <a:t>if (targetNode == null)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  return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}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//</a:t>
            </a:r>
            <a:r>
              <a:rPr lang="zh-CN" altLang="en-US" smtClean="0">
                <a:ea typeface="宋体" charset="-122"/>
              </a:rPr>
              <a:t>找到要删除的节点的父节点</a:t>
            </a:r>
          </a:p>
          <a:p>
            <a:pPr eaLnBrk="1" hangingPunct="1"/>
            <a:r>
              <a:rPr lang="zh-CN" altLang="en-US" smtClean="0">
                <a:ea typeface="宋体" charset="-122"/>
              </a:rPr>
              <a:t>      </a:t>
            </a:r>
            <a:r>
              <a:rPr lang="en-US" altLang="zh-CN" smtClean="0">
                <a:ea typeface="宋体" charset="-122"/>
              </a:rPr>
              <a:t>val parent = searchParent(value)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//</a:t>
            </a:r>
            <a:r>
              <a:rPr lang="zh-CN" altLang="en-US" smtClean="0">
                <a:ea typeface="宋体" charset="-122"/>
              </a:rPr>
              <a:t>如果要删除的节点是叶子节点</a:t>
            </a:r>
          </a:p>
          <a:p>
            <a:pPr eaLnBrk="1" hangingPunct="1"/>
            <a:r>
              <a:rPr lang="zh-CN" altLang="en-US" smtClean="0">
                <a:ea typeface="宋体" charset="-122"/>
              </a:rPr>
              <a:t>      </a:t>
            </a:r>
            <a:r>
              <a:rPr lang="en-US" altLang="zh-CN" smtClean="0">
                <a:ea typeface="宋体" charset="-122"/>
              </a:rPr>
              <a:t>if (targetNode.left == null &amp;&amp; targetNode.right == null)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  //</a:t>
            </a:r>
            <a:r>
              <a:rPr lang="zh-CN" altLang="en-US" smtClean="0">
                <a:ea typeface="宋体" charset="-122"/>
              </a:rPr>
              <a:t>判断要删除的节点在当前节点的左还是右</a:t>
            </a:r>
          </a:p>
          <a:p>
            <a:pPr eaLnBrk="1" hangingPunct="1"/>
            <a:r>
              <a:rPr lang="zh-CN" altLang="en-US" smtClean="0">
                <a:ea typeface="宋体" charset="-122"/>
              </a:rPr>
              <a:t>        </a:t>
            </a:r>
            <a:r>
              <a:rPr lang="en-US" altLang="zh-CN" smtClean="0">
                <a:ea typeface="宋体" charset="-122"/>
              </a:rPr>
              <a:t>if (parent.left != null &amp;&amp; parent.left.value == value)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    parent.left = null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  } else if (parent.right != null &amp;&amp; parent.right.value == value)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    parent.right = null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  }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}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}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}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//TestBinarySortTree.scala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 val arr = Array(7, 3, 10, 12, 5, 1, 9,2)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//</a:t>
            </a:r>
            <a:r>
              <a:rPr lang="zh-CN" altLang="en-US" smtClean="0">
                <a:ea typeface="宋体" charset="-122"/>
              </a:rPr>
              <a:t>测试删除叶子节点</a:t>
            </a:r>
          </a:p>
          <a:p>
            <a:pPr eaLnBrk="1" hangingPunct="1"/>
            <a:r>
              <a:rPr lang="zh-CN" altLang="en-US" smtClean="0">
                <a:ea typeface="宋体" charset="-122"/>
              </a:rPr>
              <a:t>    </a:t>
            </a:r>
            <a:r>
              <a:rPr lang="en-US" altLang="zh-CN" smtClean="0">
                <a:ea typeface="宋体" charset="-122"/>
              </a:rPr>
              <a:t>println("~~~~~~~~~~~~~~~~~~~~~~~~~~")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binarySortTree.delNode(2)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binarySortTree.delNode(5)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binarySortTree.delNode(9)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binarySortTree.delNode(12)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binarySortTree.infixOrder()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640B4E-3909-4A33-A460-3E537D343403}" type="slidenum">
              <a:rPr lang="zh-CN" altLang="en-US" smtClean="0"/>
              <a:pPr/>
              <a:t>80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26401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517525" y="685800"/>
            <a:ext cx="58229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altLang="zh-CN" smtClean="0">
              <a:ea typeface="宋体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640B4E-3909-4A33-A460-3E537D343403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2640142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517525" y="685800"/>
            <a:ext cx="58229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宋体" charset="-122"/>
              </a:rPr>
              <a:t>//Node.scala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//</a:t>
            </a:r>
            <a:r>
              <a:rPr lang="zh-CN" altLang="en-US" smtClean="0">
                <a:ea typeface="宋体" charset="-122"/>
              </a:rPr>
              <a:t>删除节点</a:t>
            </a:r>
          </a:p>
          <a:p>
            <a:pPr eaLnBrk="1" hangingPunct="1"/>
            <a:r>
              <a:rPr lang="zh-CN" altLang="en-US" smtClean="0">
                <a:ea typeface="宋体" charset="-122"/>
              </a:rPr>
              <a:t>  </a:t>
            </a:r>
            <a:r>
              <a:rPr lang="en-US" altLang="zh-CN" smtClean="0">
                <a:ea typeface="宋体" charset="-122"/>
              </a:rPr>
              <a:t>def delNode(value: Int): Unit =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if (root == null)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return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} else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//</a:t>
            </a:r>
            <a:r>
              <a:rPr lang="zh-CN" altLang="en-US" smtClean="0">
                <a:ea typeface="宋体" charset="-122"/>
              </a:rPr>
              <a:t>先找到这个节点</a:t>
            </a:r>
            <a:r>
              <a:rPr lang="en-US" altLang="zh-CN" smtClean="0">
                <a:ea typeface="宋体" charset="-122"/>
              </a:rPr>
              <a:t>(</a:t>
            </a:r>
            <a:r>
              <a:rPr lang="zh-CN" altLang="en-US" smtClean="0">
                <a:ea typeface="宋体" charset="-122"/>
              </a:rPr>
              <a:t>要删除的节点</a:t>
            </a:r>
            <a:r>
              <a:rPr lang="en-US" altLang="zh-CN" smtClean="0">
                <a:ea typeface="宋体" charset="-122"/>
              </a:rPr>
              <a:t>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val targetNode = search(value)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//</a:t>
            </a:r>
            <a:r>
              <a:rPr lang="zh-CN" altLang="en-US" smtClean="0">
                <a:ea typeface="宋体" charset="-122"/>
              </a:rPr>
              <a:t>如果没有找到，就返回</a:t>
            </a:r>
          </a:p>
          <a:p>
            <a:pPr eaLnBrk="1" hangingPunct="1"/>
            <a:r>
              <a:rPr lang="zh-CN" altLang="en-US" smtClean="0">
                <a:ea typeface="宋体" charset="-122"/>
              </a:rPr>
              <a:t>      </a:t>
            </a:r>
            <a:r>
              <a:rPr lang="en-US" altLang="zh-CN" smtClean="0">
                <a:ea typeface="宋体" charset="-122"/>
              </a:rPr>
              <a:t>if (targetNode == null)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  return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}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//</a:t>
            </a:r>
            <a:r>
              <a:rPr lang="zh-CN" altLang="en-US" smtClean="0">
                <a:ea typeface="宋体" charset="-122"/>
              </a:rPr>
              <a:t>找到要删除的节点的父节点</a:t>
            </a:r>
          </a:p>
          <a:p>
            <a:pPr eaLnBrk="1" hangingPunct="1"/>
            <a:r>
              <a:rPr lang="zh-CN" altLang="en-US" smtClean="0">
                <a:ea typeface="宋体" charset="-122"/>
              </a:rPr>
              <a:t>      </a:t>
            </a:r>
            <a:r>
              <a:rPr lang="en-US" altLang="zh-CN" smtClean="0">
                <a:ea typeface="宋体" charset="-122"/>
              </a:rPr>
              <a:t>val parent = searchParent(value)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//</a:t>
            </a:r>
            <a:r>
              <a:rPr lang="zh-CN" altLang="en-US" smtClean="0">
                <a:ea typeface="宋体" charset="-122"/>
              </a:rPr>
              <a:t>如果要删除的节点是叶子节点</a:t>
            </a:r>
          </a:p>
          <a:p>
            <a:pPr eaLnBrk="1" hangingPunct="1"/>
            <a:r>
              <a:rPr lang="zh-CN" altLang="en-US" smtClean="0">
                <a:ea typeface="宋体" charset="-122"/>
              </a:rPr>
              <a:t>      </a:t>
            </a:r>
            <a:r>
              <a:rPr lang="en-US" altLang="zh-CN" smtClean="0">
                <a:ea typeface="宋体" charset="-122"/>
              </a:rPr>
              <a:t>if (targetNode.left == null &amp;&amp; targetNode.right == null)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  //</a:t>
            </a:r>
            <a:r>
              <a:rPr lang="zh-CN" altLang="en-US" smtClean="0">
                <a:ea typeface="宋体" charset="-122"/>
              </a:rPr>
              <a:t>判断要删除的节点在当前节点的左还是右</a:t>
            </a:r>
          </a:p>
          <a:p>
            <a:pPr eaLnBrk="1" hangingPunct="1"/>
            <a:r>
              <a:rPr lang="zh-CN" altLang="en-US" smtClean="0">
                <a:ea typeface="宋体" charset="-122"/>
              </a:rPr>
              <a:t>        </a:t>
            </a:r>
            <a:r>
              <a:rPr lang="en-US" altLang="zh-CN" smtClean="0">
                <a:ea typeface="宋体" charset="-122"/>
              </a:rPr>
              <a:t>if (parent.left != null &amp;&amp; parent.left.value == value)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    parent.left = null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  } else if (parent.right != null &amp;&amp; parent.right.value == value)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    parent.right = null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  }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} //</a:t>
            </a:r>
            <a:r>
              <a:rPr lang="zh-CN" altLang="en-US" smtClean="0">
                <a:ea typeface="宋体" charset="-122"/>
              </a:rPr>
              <a:t>要删除的节点有两个子节点</a:t>
            </a:r>
          </a:p>
          <a:p>
            <a:pPr eaLnBrk="1" hangingPunct="1"/>
            <a:r>
              <a:rPr lang="zh-CN" altLang="en-US" smtClean="0">
                <a:ea typeface="宋体" charset="-122"/>
              </a:rPr>
              <a:t>      </a:t>
            </a:r>
            <a:r>
              <a:rPr lang="en-US" altLang="zh-CN" b="1" smtClean="0">
                <a:ea typeface="宋体" charset="-122"/>
              </a:rPr>
              <a:t>else if (targetNode.left != null &amp;&amp; targetNode.right != null) {</a:t>
            </a:r>
          </a:p>
          <a:p>
            <a:pPr eaLnBrk="1" hangingPunct="1"/>
            <a:endParaRPr lang="en-US" altLang="zh-CN" b="1" smtClean="0">
              <a:ea typeface="宋体" charset="-122"/>
            </a:endParaRPr>
          </a:p>
          <a:p>
            <a:pPr eaLnBrk="1" hangingPunct="1"/>
            <a:r>
              <a:rPr lang="en-US" altLang="zh-CN" b="1" smtClean="0">
                <a:ea typeface="宋体" charset="-122"/>
              </a:rPr>
              <a:t>      }</a:t>
            </a:r>
          </a:p>
          <a:p>
            <a:pPr eaLnBrk="1" hangingPunct="1"/>
            <a:r>
              <a:rPr lang="en-US" altLang="zh-CN" b="1" smtClean="0">
                <a:ea typeface="宋体" charset="-122"/>
              </a:rPr>
              <a:t>      else { //</a:t>
            </a:r>
            <a:r>
              <a:rPr lang="zh-CN" altLang="en-US" b="1" smtClean="0">
                <a:ea typeface="宋体" charset="-122"/>
              </a:rPr>
              <a:t>要删除的节点有一个子节点</a:t>
            </a:r>
          </a:p>
          <a:p>
            <a:pPr eaLnBrk="1" hangingPunct="1"/>
            <a:r>
              <a:rPr lang="zh-CN" altLang="en-US" b="1" smtClean="0">
                <a:ea typeface="宋体" charset="-122"/>
              </a:rPr>
              <a:t>        </a:t>
            </a:r>
            <a:r>
              <a:rPr lang="en-US" altLang="zh-CN" b="1" smtClean="0">
                <a:ea typeface="宋体" charset="-122"/>
              </a:rPr>
              <a:t>//</a:t>
            </a:r>
            <a:r>
              <a:rPr lang="zh-CN" altLang="en-US" b="1" smtClean="0">
                <a:ea typeface="宋体" charset="-122"/>
              </a:rPr>
              <a:t>如果要删除的节点有左子节点</a:t>
            </a:r>
          </a:p>
          <a:p>
            <a:pPr eaLnBrk="1" hangingPunct="1"/>
            <a:r>
              <a:rPr lang="zh-CN" altLang="en-US" b="1" smtClean="0">
                <a:ea typeface="宋体" charset="-122"/>
              </a:rPr>
              <a:t>        </a:t>
            </a:r>
            <a:r>
              <a:rPr lang="en-US" altLang="zh-CN" b="1" smtClean="0">
                <a:ea typeface="宋体" charset="-122"/>
              </a:rPr>
              <a:t>if (targetNode.left != null) {</a:t>
            </a:r>
          </a:p>
          <a:p>
            <a:pPr eaLnBrk="1" hangingPunct="1"/>
            <a:endParaRPr lang="en-US" altLang="zh-CN" b="1" smtClean="0">
              <a:ea typeface="宋体" charset="-122"/>
            </a:endParaRPr>
          </a:p>
          <a:p>
            <a:pPr eaLnBrk="1" hangingPunct="1"/>
            <a:r>
              <a:rPr lang="en-US" altLang="zh-CN" b="1" smtClean="0">
                <a:ea typeface="宋体" charset="-122"/>
              </a:rPr>
              <a:t>          //</a:t>
            </a:r>
            <a:r>
              <a:rPr lang="zh-CN" altLang="en-US" b="1" smtClean="0">
                <a:ea typeface="宋体" charset="-122"/>
              </a:rPr>
              <a:t>如果要删除的节点是父节点的左子节点</a:t>
            </a:r>
          </a:p>
          <a:p>
            <a:pPr eaLnBrk="1" hangingPunct="1"/>
            <a:r>
              <a:rPr lang="zh-CN" altLang="en-US" b="1" smtClean="0">
                <a:ea typeface="宋体" charset="-122"/>
              </a:rPr>
              <a:t>          </a:t>
            </a:r>
            <a:r>
              <a:rPr lang="en-US" altLang="zh-CN" b="1" smtClean="0">
                <a:ea typeface="宋体" charset="-122"/>
              </a:rPr>
              <a:t>if (parent.left.value == value) {</a:t>
            </a:r>
          </a:p>
          <a:p>
            <a:pPr eaLnBrk="1" hangingPunct="1"/>
            <a:r>
              <a:rPr lang="en-US" altLang="zh-CN" b="1" smtClean="0">
                <a:ea typeface="宋体" charset="-122"/>
              </a:rPr>
              <a:t>            parent.left = targetNode.left</a:t>
            </a:r>
          </a:p>
          <a:p>
            <a:pPr eaLnBrk="1" hangingPunct="1"/>
            <a:r>
              <a:rPr lang="en-US" altLang="zh-CN" b="1" smtClean="0">
                <a:ea typeface="宋体" charset="-122"/>
              </a:rPr>
              <a:t>          } else { //</a:t>
            </a:r>
            <a:r>
              <a:rPr lang="zh-CN" altLang="en-US" b="1" smtClean="0">
                <a:ea typeface="宋体" charset="-122"/>
              </a:rPr>
              <a:t>要删除的节点是父节点的右子节点</a:t>
            </a:r>
          </a:p>
          <a:p>
            <a:pPr eaLnBrk="1" hangingPunct="1"/>
            <a:r>
              <a:rPr lang="zh-CN" altLang="en-US" b="1" smtClean="0">
                <a:ea typeface="宋体" charset="-122"/>
              </a:rPr>
              <a:t>            </a:t>
            </a:r>
            <a:r>
              <a:rPr lang="en-US" altLang="zh-CN" b="1" smtClean="0">
                <a:ea typeface="宋体" charset="-122"/>
              </a:rPr>
              <a:t>parent.right = targetNode.left</a:t>
            </a:r>
          </a:p>
          <a:p>
            <a:pPr eaLnBrk="1" hangingPunct="1"/>
            <a:r>
              <a:rPr lang="en-US" altLang="zh-CN" b="1" smtClean="0">
                <a:ea typeface="宋体" charset="-122"/>
              </a:rPr>
              <a:t>          }</a:t>
            </a:r>
          </a:p>
          <a:p>
            <a:pPr eaLnBrk="1" hangingPunct="1"/>
            <a:r>
              <a:rPr lang="en-US" altLang="zh-CN" b="1" smtClean="0">
                <a:ea typeface="宋体" charset="-122"/>
              </a:rPr>
              <a:t>        } else { //</a:t>
            </a:r>
            <a:r>
              <a:rPr lang="zh-CN" altLang="en-US" b="1" smtClean="0">
                <a:ea typeface="宋体" charset="-122"/>
              </a:rPr>
              <a:t>如果要删除的节点有右子节点</a:t>
            </a:r>
          </a:p>
          <a:p>
            <a:pPr eaLnBrk="1" hangingPunct="1"/>
            <a:r>
              <a:rPr lang="zh-CN" altLang="en-US" b="1" smtClean="0">
                <a:ea typeface="宋体" charset="-122"/>
              </a:rPr>
              <a:t>          </a:t>
            </a:r>
            <a:r>
              <a:rPr lang="en-US" altLang="zh-CN" b="1" smtClean="0">
                <a:ea typeface="宋体" charset="-122"/>
              </a:rPr>
              <a:t>//</a:t>
            </a:r>
            <a:r>
              <a:rPr lang="zh-CN" altLang="en-US" b="1" smtClean="0">
                <a:ea typeface="宋体" charset="-122"/>
              </a:rPr>
              <a:t>如果要删除的节点是父节点的左子节点</a:t>
            </a:r>
          </a:p>
          <a:p>
            <a:pPr eaLnBrk="1" hangingPunct="1"/>
            <a:r>
              <a:rPr lang="zh-CN" altLang="en-US" b="1" smtClean="0">
                <a:ea typeface="宋体" charset="-122"/>
              </a:rPr>
              <a:t>          </a:t>
            </a:r>
            <a:r>
              <a:rPr lang="en-US" altLang="zh-CN" b="1" smtClean="0">
                <a:ea typeface="宋体" charset="-122"/>
              </a:rPr>
              <a:t>if (parent.left.value == value) {</a:t>
            </a:r>
          </a:p>
          <a:p>
            <a:pPr eaLnBrk="1" hangingPunct="1"/>
            <a:r>
              <a:rPr lang="en-US" altLang="zh-CN" b="1" smtClean="0">
                <a:ea typeface="宋体" charset="-122"/>
              </a:rPr>
              <a:t>            parent.left = targetNode.right</a:t>
            </a:r>
          </a:p>
          <a:p>
            <a:pPr eaLnBrk="1" hangingPunct="1"/>
            <a:r>
              <a:rPr lang="en-US" altLang="zh-CN" b="1" smtClean="0">
                <a:ea typeface="宋体" charset="-122"/>
              </a:rPr>
              <a:t>          } else {//</a:t>
            </a:r>
            <a:r>
              <a:rPr lang="zh-CN" altLang="en-US" b="1" smtClean="0">
                <a:ea typeface="宋体" charset="-122"/>
              </a:rPr>
              <a:t>要删除的节点是父节点的右子节点</a:t>
            </a:r>
          </a:p>
          <a:p>
            <a:pPr eaLnBrk="1" hangingPunct="1"/>
            <a:r>
              <a:rPr lang="zh-CN" altLang="en-US" b="1" smtClean="0">
                <a:ea typeface="宋体" charset="-122"/>
              </a:rPr>
              <a:t>            </a:t>
            </a:r>
            <a:r>
              <a:rPr lang="en-US" altLang="zh-CN" b="1" smtClean="0">
                <a:ea typeface="宋体" charset="-122"/>
              </a:rPr>
              <a:t>parent.right = targetNode.right</a:t>
            </a:r>
          </a:p>
          <a:p>
            <a:pPr eaLnBrk="1" hangingPunct="1"/>
            <a:r>
              <a:rPr lang="en-US" altLang="zh-CN" b="1" smtClean="0">
                <a:ea typeface="宋体" charset="-122"/>
              </a:rPr>
              <a:t>          }</a:t>
            </a:r>
          </a:p>
          <a:p>
            <a:pPr eaLnBrk="1" hangingPunct="1"/>
            <a:r>
              <a:rPr lang="en-US" altLang="zh-CN" b="1" smtClean="0">
                <a:ea typeface="宋体" charset="-122"/>
              </a:rPr>
              <a:t>        }</a:t>
            </a:r>
          </a:p>
          <a:p>
            <a:pPr eaLnBrk="1" hangingPunct="1"/>
            <a:r>
              <a:rPr lang="en-US" altLang="zh-CN" b="1" smtClean="0">
                <a:ea typeface="宋体" charset="-122"/>
              </a:rPr>
              <a:t>      }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}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}</a:t>
            </a:r>
          </a:p>
          <a:p>
            <a:pPr eaLnBrk="1" hangingPunct="1"/>
            <a:r>
              <a:rPr lang="zh-CN" altLang="en-US" smtClean="0">
                <a:ea typeface="宋体" charset="-122"/>
              </a:rPr>
              <a:t> </a:t>
            </a:r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//BinarySortTree.scala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//TestBinarySortTree.scala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val arr = Array(7, 3, 10, 12, 5, 1, 9,2)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//</a:t>
            </a:r>
            <a:r>
              <a:rPr lang="zh-CN" altLang="en-US" smtClean="0">
                <a:ea typeface="宋体" charset="-122"/>
              </a:rPr>
              <a:t>测试要删除的节点有一个子节点，比如</a:t>
            </a:r>
            <a:r>
              <a:rPr lang="en-US" altLang="zh-CN" smtClean="0">
                <a:ea typeface="宋体" charset="-122"/>
              </a:rPr>
              <a:t>2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println("@@@@@@@@@@@@@@@@@@@@@@@@@")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binarySortTree.delNode(1)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binarySortTree.infixOrder()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 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640B4E-3909-4A33-A460-3E537D343403}" type="slidenum">
              <a:rPr lang="zh-CN" altLang="en-US" smtClean="0"/>
              <a:pPr/>
              <a:t>81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2640142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517525" y="685800"/>
            <a:ext cx="58229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宋体" charset="-122"/>
              </a:rPr>
              <a:t>//</a:t>
            </a:r>
            <a:r>
              <a:rPr lang="zh-CN" altLang="en-US" smtClean="0">
                <a:ea typeface="宋体" charset="-122"/>
              </a:rPr>
              <a:t>思路分析</a:t>
            </a:r>
            <a:r>
              <a:rPr lang="en-US" altLang="zh-CN" smtClean="0">
                <a:ea typeface="宋体" charset="-122"/>
              </a:rPr>
              <a:t>:</a:t>
            </a:r>
          </a:p>
          <a:p>
            <a:r>
              <a:rPr lang="zh-CN" altLang="en-US" sz="1200" smtClean="0"/>
              <a:t>删除有两个子节点的思路，</a:t>
            </a:r>
            <a:r>
              <a:rPr lang="zh-CN" altLang="en-US" sz="1200" baseline="0" smtClean="0"/>
              <a:t>比如要删除 </a:t>
            </a:r>
            <a:r>
              <a:rPr lang="en-US" altLang="zh-CN" sz="1200" baseline="0" smtClean="0"/>
              <a:t>7</a:t>
            </a:r>
          </a:p>
          <a:p>
            <a:endParaRPr lang="en-US" altLang="zh-CN" sz="1200" baseline="0" smtClean="0"/>
          </a:p>
          <a:p>
            <a:r>
              <a:rPr lang="zh-CN" altLang="en-US" sz="1200" baseline="0" smtClean="0"/>
              <a:t>要求在删除前和删除后都需要保证，二叉树仍然是一颗二叉排序树</a:t>
            </a:r>
            <a:endParaRPr lang="en-US" altLang="zh-CN" sz="1200" baseline="0" smtClean="0"/>
          </a:p>
          <a:p>
            <a:r>
              <a:rPr lang="zh-CN" altLang="en-US" sz="1200" baseline="0" smtClean="0"/>
              <a:t>思路</a:t>
            </a:r>
            <a:r>
              <a:rPr lang="en-US" altLang="zh-CN" sz="1200" baseline="0" smtClean="0"/>
              <a:t>1</a:t>
            </a:r>
            <a:r>
              <a:rPr lang="zh-CN" altLang="en-US" sz="1200" baseline="0" smtClean="0"/>
              <a:t>：</a:t>
            </a:r>
            <a:endParaRPr lang="en-US" altLang="zh-CN" sz="1200" baseline="0" smtClean="0"/>
          </a:p>
          <a:p>
            <a:r>
              <a:rPr lang="en-US" altLang="zh-CN" sz="1200" baseline="0" smtClean="0"/>
              <a:t>1). </a:t>
            </a:r>
            <a:r>
              <a:rPr lang="zh-CN" altLang="en-US" sz="1200" baseline="0" smtClean="0"/>
              <a:t>从</a:t>
            </a:r>
            <a:r>
              <a:rPr lang="en-US" altLang="zh-CN" sz="1200" baseline="0" smtClean="0"/>
              <a:t>7 </a:t>
            </a:r>
            <a:r>
              <a:rPr lang="zh-CN" altLang="en-US" sz="1200" baseline="0" smtClean="0"/>
              <a:t>的右子树查找到最小值 </a:t>
            </a:r>
            <a:r>
              <a:rPr lang="en-US" altLang="zh-CN" sz="1200" baseline="0" smtClean="0"/>
              <a:t>9</a:t>
            </a:r>
          </a:p>
          <a:p>
            <a:r>
              <a:rPr lang="en-US" altLang="zh-CN" sz="1200" baseline="0" smtClean="0"/>
              <a:t>2) </a:t>
            </a:r>
            <a:r>
              <a:rPr lang="zh-CN" altLang="en-US" sz="1200" baseline="0" smtClean="0"/>
              <a:t>将</a:t>
            </a:r>
            <a:r>
              <a:rPr lang="en-US" altLang="zh-CN" sz="1200" baseline="0" smtClean="0"/>
              <a:t>9 </a:t>
            </a:r>
            <a:r>
              <a:rPr lang="zh-CN" altLang="en-US" sz="1200" baseline="0" smtClean="0"/>
              <a:t>对应的节点删除</a:t>
            </a:r>
            <a:endParaRPr lang="en-US" altLang="zh-CN" sz="1200" baseline="0" smtClean="0"/>
          </a:p>
          <a:p>
            <a:r>
              <a:rPr lang="en-US" altLang="zh-CN" sz="1200" baseline="0" smtClean="0"/>
              <a:t>3). </a:t>
            </a:r>
            <a:r>
              <a:rPr lang="zh-CN" altLang="en-US" sz="1200" baseline="0" smtClean="0"/>
              <a:t>将</a:t>
            </a:r>
            <a:r>
              <a:rPr lang="en-US" altLang="zh-CN" sz="1200" baseline="0" smtClean="0"/>
              <a:t>7 </a:t>
            </a:r>
            <a:r>
              <a:rPr lang="zh-CN" altLang="en-US" sz="1200" baseline="0" smtClean="0"/>
              <a:t>这个节点的值修改成 </a:t>
            </a:r>
            <a:r>
              <a:rPr lang="en-US" altLang="zh-CN" sz="1200" baseline="0" smtClean="0"/>
              <a:t>9 </a:t>
            </a:r>
            <a:r>
              <a:rPr lang="zh-CN" altLang="en-US" sz="1200" baseline="0" smtClean="0"/>
              <a:t>即可</a:t>
            </a:r>
            <a:endParaRPr lang="en-US" altLang="zh-CN" sz="1200" baseline="0" smtClean="0"/>
          </a:p>
          <a:p>
            <a:r>
              <a:rPr lang="zh-CN" altLang="en-US" sz="1200" baseline="0" smtClean="0"/>
              <a:t>思路</a:t>
            </a:r>
            <a:r>
              <a:rPr lang="en-US" altLang="zh-CN" sz="1200" baseline="0" smtClean="0"/>
              <a:t>2</a:t>
            </a:r>
            <a:r>
              <a:rPr lang="zh-CN" altLang="en-US" sz="1200" baseline="0" smtClean="0"/>
              <a:t>：</a:t>
            </a:r>
            <a:r>
              <a:rPr lang="en-US" altLang="zh-CN" sz="1200" baseline="0" smtClean="0"/>
              <a:t>【</a:t>
            </a:r>
            <a:r>
              <a:rPr lang="zh-CN" altLang="en-US" sz="1200" baseline="0" smtClean="0"/>
              <a:t>同学们自行实现</a:t>
            </a:r>
            <a:r>
              <a:rPr lang="en-US" altLang="zh-CN" sz="1200" baseline="0" smtClean="0"/>
              <a:t>,</a:t>
            </a:r>
            <a:r>
              <a:rPr lang="zh-CN" altLang="en-US" sz="1200" baseline="0" smtClean="0"/>
              <a:t>课堂作业</a:t>
            </a:r>
            <a:r>
              <a:rPr lang="en-US" altLang="zh-CN" sz="1200" baseline="0" smtClean="0"/>
              <a:t>】</a:t>
            </a:r>
          </a:p>
          <a:p>
            <a:endParaRPr lang="en-US" altLang="zh-CN" sz="1200" baseline="0" smtClean="0"/>
          </a:p>
          <a:p>
            <a:r>
              <a:rPr lang="en-US" altLang="zh-CN" sz="1200" baseline="0" smtClean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1). </a:t>
            </a:r>
            <a:r>
              <a:rPr lang="zh-CN" altLang="zh-CN" sz="1200" baseline="0" smtClean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从</a:t>
            </a:r>
            <a:r>
              <a:rPr lang="en-US" altLang="zh-CN" sz="1200" baseline="0" smtClean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7 </a:t>
            </a:r>
            <a:r>
              <a:rPr lang="zh-CN" altLang="zh-CN" sz="1200" baseline="0" smtClean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的</a:t>
            </a:r>
            <a:r>
              <a:rPr lang="zh-CN" altLang="en-US" sz="1200" baseline="0" smtClean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左</a:t>
            </a:r>
            <a:r>
              <a:rPr lang="zh-CN" altLang="zh-CN" sz="1200" baseline="0" smtClean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子树查找到最</a:t>
            </a:r>
            <a:r>
              <a:rPr lang="zh-CN" altLang="en-US" sz="1200" baseline="0" smtClean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大</a:t>
            </a:r>
            <a:r>
              <a:rPr lang="zh-CN" altLang="zh-CN" sz="1200" baseline="0" smtClean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值 </a:t>
            </a:r>
            <a:r>
              <a:rPr lang="en-US" altLang="zh-CN" sz="1200" baseline="0" smtClean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5</a:t>
            </a:r>
            <a:r>
              <a:rPr lang="zh-CN" altLang="zh-CN" sz="1200" baseline="0" smtClean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， 并保存。</a:t>
            </a:r>
            <a:endParaRPr lang="zh-CN" altLang="zh-CN" smtClean="0">
              <a:effectLst/>
            </a:endParaRPr>
          </a:p>
          <a:p>
            <a:r>
              <a:rPr lang="en-US" altLang="zh-CN" sz="1200" baseline="0" smtClean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2) </a:t>
            </a:r>
            <a:r>
              <a:rPr lang="zh-CN" altLang="zh-CN" sz="1200" baseline="0" smtClean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将</a:t>
            </a:r>
            <a:r>
              <a:rPr lang="en-US" altLang="zh-CN" sz="1200" baseline="0" smtClean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5 </a:t>
            </a:r>
            <a:r>
              <a:rPr lang="zh-CN" altLang="zh-CN" sz="1200" baseline="0" smtClean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对应的节点删除</a:t>
            </a:r>
            <a:endParaRPr lang="zh-CN" altLang="zh-CN" smtClean="0">
              <a:effectLst/>
            </a:endParaRPr>
          </a:p>
          <a:p>
            <a:r>
              <a:rPr lang="en-US" altLang="zh-CN" sz="1200" baseline="0" smtClean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3). </a:t>
            </a:r>
            <a:r>
              <a:rPr lang="zh-CN" altLang="zh-CN" sz="1200" baseline="0" smtClean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将</a:t>
            </a:r>
            <a:r>
              <a:rPr lang="en-US" altLang="zh-CN" sz="1200" baseline="0" smtClean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7 </a:t>
            </a:r>
            <a:r>
              <a:rPr lang="zh-CN" altLang="zh-CN" sz="1200" baseline="0" smtClean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这个节点的值修改成 </a:t>
            </a:r>
            <a:r>
              <a:rPr lang="en-US" altLang="zh-CN" sz="1200" baseline="0" smtClean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5</a:t>
            </a:r>
            <a:r>
              <a:rPr lang="zh-CN" altLang="zh-CN" sz="1200" baseline="0" smtClean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即可</a:t>
            </a:r>
            <a:endParaRPr lang="zh-CN" altLang="zh-CN" smtClean="0">
              <a:effectLst/>
            </a:endParaRP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//Node.scala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zh-CN" altLang="en-US" smtClean="0">
                <a:ea typeface="宋体" charset="-122"/>
              </a:rPr>
              <a:t> </a:t>
            </a:r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//BinarySortTree.scala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//</a:t>
            </a:r>
            <a:r>
              <a:rPr lang="zh-CN" altLang="en-US" smtClean="0">
                <a:ea typeface="宋体" charset="-122"/>
              </a:rPr>
              <a:t>该返回返回右子树的最小值，并删除该节点</a:t>
            </a:r>
          </a:p>
          <a:p>
            <a:pPr eaLnBrk="1" hangingPunct="1"/>
            <a:r>
              <a:rPr lang="zh-CN" altLang="en-US" smtClean="0">
                <a:ea typeface="宋体" charset="-122"/>
              </a:rPr>
              <a:t>  </a:t>
            </a:r>
            <a:r>
              <a:rPr lang="en-US" altLang="zh-CN" smtClean="0">
                <a:ea typeface="宋体" charset="-122"/>
              </a:rPr>
              <a:t>//</a:t>
            </a:r>
            <a:r>
              <a:rPr lang="zh-CN" altLang="en-US" smtClean="0">
                <a:ea typeface="宋体" charset="-122"/>
              </a:rPr>
              <a:t>最小值就是</a:t>
            </a:r>
            <a:r>
              <a:rPr lang="en-US" altLang="zh-CN" smtClean="0">
                <a:ea typeface="宋体" charset="-122"/>
              </a:rPr>
              <a:t>node</a:t>
            </a:r>
            <a:r>
              <a:rPr lang="zh-CN" altLang="en-US" smtClean="0">
                <a:ea typeface="宋体" charset="-122"/>
              </a:rPr>
              <a:t>节点，因为是引用传递</a:t>
            </a:r>
          </a:p>
          <a:p>
            <a:pPr eaLnBrk="1" hangingPunct="1"/>
            <a:r>
              <a:rPr lang="zh-CN" altLang="en-US" smtClean="0">
                <a:ea typeface="宋体" charset="-122"/>
              </a:rPr>
              <a:t>  </a:t>
            </a:r>
            <a:r>
              <a:rPr lang="en-US" altLang="zh-CN" smtClean="0">
                <a:ea typeface="宋体" charset="-122"/>
              </a:rPr>
              <a:t>def delRightTreeMin(node: Node): Int =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var target = node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//</a:t>
            </a:r>
            <a:r>
              <a:rPr lang="zh-CN" altLang="en-US" smtClean="0">
                <a:ea typeface="宋体" charset="-122"/>
              </a:rPr>
              <a:t>循环查找左节点，就会找到最小值</a:t>
            </a:r>
          </a:p>
          <a:p>
            <a:pPr eaLnBrk="1" hangingPunct="1"/>
            <a:r>
              <a:rPr lang="zh-CN" altLang="en-US" smtClean="0">
                <a:ea typeface="宋体" charset="-122"/>
              </a:rPr>
              <a:t>    </a:t>
            </a:r>
            <a:r>
              <a:rPr lang="en-US" altLang="zh-CN" smtClean="0">
                <a:ea typeface="宋体" charset="-122"/>
              </a:rPr>
              <a:t>while (target.left != null)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target = target.left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}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//</a:t>
            </a:r>
            <a:r>
              <a:rPr lang="zh-CN" altLang="en-US" smtClean="0">
                <a:ea typeface="宋体" charset="-122"/>
              </a:rPr>
              <a:t>删除该节点</a:t>
            </a:r>
          </a:p>
          <a:p>
            <a:pPr eaLnBrk="1" hangingPunct="1"/>
            <a:r>
              <a:rPr lang="zh-CN" altLang="en-US" smtClean="0">
                <a:ea typeface="宋体" charset="-122"/>
              </a:rPr>
              <a:t>    </a:t>
            </a:r>
            <a:r>
              <a:rPr lang="en-US" altLang="zh-CN" smtClean="0">
                <a:ea typeface="宋体" charset="-122"/>
              </a:rPr>
              <a:t>delNode(target.value)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return target.value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}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//</a:t>
            </a:r>
            <a:r>
              <a:rPr lang="zh-CN" altLang="en-US" smtClean="0">
                <a:ea typeface="宋体" charset="-122"/>
              </a:rPr>
              <a:t>删除节点</a:t>
            </a:r>
          </a:p>
          <a:p>
            <a:pPr eaLnBrk="1" hangingPunct="1"/>
            <a:r>
              <a:rPr lang="zh-CN" altLang="en-US" smtClean="0">
                <a:ea typeface="宋体" charset="-122"/>
              </a:rPr>
              <a:t>  </a:t>
            </a:r>
            <a:r>
              <a:rPr lang="en-US" altLang="zh-CN" smtClean="0">
                <a:ea typeface="宋体" charset="-122"/>
              </a:rPr>
              <a:t>def delNode(value: Int): Unit =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if (root == null)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return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} else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//</a:t>
            </a:r>
            <a:r>
              <a:rPr lang="zh-CN" altLang="en-US" smtClean="0">
                <a:ea typeface="宋体" charset="-122"/>
              </a:rPr>
              <a:t>先找到这个节点</a:t>
            </a:r>
            <a:r>
              <a:rPr lang="en-US" altLang="zh-CN" smtClean="0">
                <a:ea typeface="宋体" charset="-122"/>
              </a:rPr>
              <a:t>(</a:t>
            </a:r>
            <a:r>
              <a:rPr lang="zh-CN" altLang="en-US" smtClean="0">
                <a:ea typeface="宋体" charset="-122"/>
              </a:rPr>
              <a:t>要删除的节点</a:t>
            </a:r>
            <a:r>
              <a:rPr lang="en-US" altLang="zh-CN" smtClean="0">
                <a:ea typeface="宋体" charset="-122"/>
              </a:rPr>
              <a:t>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val targetNode = search(value)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//</a:t>
            </a:r>
            <a:r>
              <a:rPr lang="zh-CN" altLang="en-US" smtClean="0">
                <a:ea typeface="宋体" charset="-122"/>
              </a:rPr>
              <a:t>如果没有找到，就返回</a:t>
            </a:r>
          </a:p>
          <a:p>
            <a:pPr eaLnBrk="1" hangingPunct="1"/>
            <a:r>
              <a:rPr lang="zh-CN" altLang="en-US" smtClean="0">
                <a:ea typeface="宋体" charset="-122"/>
              </a:rPr>
              <a:t>      </a:t>
            </a:r>
            <a:r>
              <a:rPr lang="en-US" altLang="zh-CN" smtClean="0">
                <a:ea typeface="宋体" charset="-122"/>
              </a:rPr>
              <a:t>if (targetNode == null)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  return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}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//</a:t>
            </a:r>
            <a:r>
              <a:rPr lang="zh-CN" altLang="en-US" smtClean="0">
                <a:ea typeface="宋体" charset="-122"/>
              </a:rPr>
              <a:t>找到要删除的节点的父节点</a:t>
            </a:r>
          </a:p>
          <a:p>
            <a:pPr eaLnBrk="1" hangingPunct="1"/>
            <a:r>
              <a:rPr lang="zh-CN" altLang="en-US" smtClean="0">
                <a:ea typeface="宋体" charset="-122"/>
              </a:rPr>
              <a:t>      </a:t>
            </a:r>
            <a:r>
              <a:rPr lang="en-US" altLang="zh-CN" smtClean="0">
                <a:ea typeface="宋体" charset="-122"/>
              </a:rPr>
              <a:t>val parent = searchParent(value)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//</a:t>
            </a:r>
            <a:r>
              <a:rPr lang="zh-CN" altLang="en-US" smtClean="0">
                <a:ea typeface="宋体" charset="-122"/>
              </a:rPr>
              <a:t>如果要删除的节点是叶子节点</a:t>
            </a:r>
          </a:p>
          <a:p>
            <a:pPr eaLnBrk="1" hangingPunct="1"/>
            <a:r>
              <a:rPr lang="zh-CN" altLang="en-US" smtClean="0">
                <a:ea typeface="宋体" charset="-122"/>
              </a:rPr>
              <a:t>      </a:t>
            </a:r>
            <a:r>
              <a:rPr lang="en-US" altLang="zh-CN" smtClean="0">
                <a:ea typeface="宋体" charset="-122"/>
              </a:rPr>
              <a:t>if (targetNode.left == null &amp;&amp; targetNode.right == null)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  //</a:t>
            </a:r>
            <a:r>
              <a:rPr lang="zh-CN" altLang="en-US" smtClean="0">
                <a:ea typeface="宋体" charset="-122"/>
              </a:rPr>
              <a:t>判断要删除的节点在当前节点的左还是右</a:t>
            </a:r>
          </a:p>
          <a:p>
            <a:pPr eaLnBrk="1" hangingPunct="1"/>
            <a:r>
              <a:rPr lang="zh-CN" altLang="en-US" smtClean="0">
                <a:ea typeface="宋体" charset="-122"/>
              </a:rPr>
              <a:t>        </a:t>
            </a:r>
            <a:r>
              <a:rPr lang="en-US" altLang="zh-CN" smtClean="0">
                <a:ea typeface="宋体" charset="-122"/>
              </a:rPr>
              <a:t>if (parent.left != null &amp;&amp; parent.left.value == value)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    parent.left = null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  } else if (parent.right != null &amp;&amp; parent.right.value == value)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    parent.right = null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  }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} //</a:t>
            </a:r>
            <a:r>
              <a:rPr lang="zh-CN" altLang="en-US" smtClean="0">
                <a:ea typeface="宋体" charset="-122"/>
              </a:rPr>
              <a:t>要删除的节点有两个子节点</a:t>
            </a:r>
          </a:p>
          <a:p>
            <a:pPr eaLnBrk="1" hangingPunct="1"/>
            <a:r>
              <a:rPr lang="zh-CN" altLang="en-US" smtClean="0">
                <a:ea typeface="宋体" charset="-122"/>
              </a:rPr>
              <a:t>      </a:t>
            </a:r>
            <a:r>
              <a:rPr lang="en-US" altLang="zh-CN" smtClean="0">
                <a:ea typeface="宋体" charset="-122"/>
              </a:rPr>
              <a:t>else if (targetNode.left != null &amp;&amp; targetNode.right != null) {</a:t>
            </a:r>
          </a:p>
          <a:p>
            <a:pPr eaLnBrk="1" hangingPunct="1"/>
            <a:r>
              <a:rPr lang="en-US" altLang="zh-CN" b="1" smtClean="0">
                <a:ea typeface="宋体" charset="-122"/>
              </a:rPr>
              <a:t>        //</a:t>
            </a:r>
            <a:r>
              <a:rPr lang="zh-CN" altLang="en-US" b="1" smtClean="0">
                <a:ea typeface="宋体" charset="-122"/>
              </a:rPr>
              <a:t>找到</a:t>
            </a:r>
            <a:r>
              <a:rPr lang="en-US" altLang="zh-CN" b="1" smtClean="0">
                <a:ea typeface="宋体" charset="-122"/>
              </a:rPr>
              <a:t>targetNode </a:t>
            </a:r>
            <a:r>
              <a:rPr lang="zh-CN" altLang="en-US" b="1" smtClean="0">
                <a:ea typeface="宋体" charset="-122"/>
              </a:rPr>
              <a:t>右子节点</a:t>
            </a:r>
            <a:r>
              <a:rPr lang="en-US" altLang="zh-CN" b="1" smtClean="0">
                <a:ea typeface="宋体" charset="-122"/>
              </a:rPr>
              <a:t>(</a:t>
            </a:r>
            <a:r>
              <a:rPr lang="zh-CN" altLang="en-US" b="1" smtClean="0">
                <a:ea typeface="宋体" charset="-122"/>
              </a:rPr>
              <a:t>右子树</a:t>
            </a:r>
            <a:r>
              <a:rPr lang="en-US" altLang="zh-CN" b="1" smtClean="0">
                <a:ea typeface="宋体" charset="-122"/>
              </a:rPr>
              <a:t>)</a:t>
            </a:r>
            <a:r>
              <a:rPr lang="zh-CN" altLang="en-US" b="1" smtClean="0">
                <a:ea typeface="宋体" charset="-122"/>
              </a:rPr>
              <a:t>的最小值，并删除最小值对应节点</a:t>
            </a:r>
          </a:p>
          <a:p>
            <a:pPr eaLnBrk="1" hangingPunct="1"/>
            <a:r>
              <a:rPr lang="zh-CN" altLang="en-US" b="1" smtClean="0">
                <a:ea typeface="宋体" charset="-122"/>
              </a:rPr>
              <a:t>        </a:t>
            </a:r>
            <a:r>
              <a:rPr lang="en-US" altLang="zh-CN" b="1" smtClean="0">
                <a:ea typeface="宋体" charset="-122"/>
              </a:rPr>
              <a:t>val minValue = delRightTreeMin(targetNode.right)</a:t>
            </a:r>
          </a:p>
          <a:p>
            <a:pPr eaLnBrk="1" hangingPunct="1"/>
            <a:r>
              <a:rPr lang="en-US" altLang="zh-CN" b="1" smtClean="0">
                <a:ea typeface="宋体" charset="-122"/>
              </a:rPr>
              <a:t>        targetNode.value = minValue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        //</a:t>
            </a:r>
            <a:r>
              <a:rPr lang="zh-CN" altLang="en-US" smtClean="0">
                <a:ea typeface="宋体" charset="-122"/>
              </a:rPr>
              <a:t>思路</a:t>
            </a:r>
            <a:r>
              <a:rPr lang="en-US" altLang="zh-CN" smtClean="0">
                <a:ea typeface="宋体" charset="-122"/>
              </a:rPr>
              <a:t>2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  //</a:t>
            </a:r>
            <a:r>
              <a:rPr lang="zh-CN" altLang="en-US" smtClean="0">
                <a:ea typeface="宋体" charset="-122"/>
              </a:rPr>
              <a:t>找到</a:t>
            </a:r>
            <a:r>
              <a:rPr lang="en-US" altLang="zh-CN" smtClean="0">
                <a:ea typeface="宋体" charset="-122"/>
              </a:rPr>
              <a:t>targetNode </a:t>
            </a:r>
            <a:r>
              <a:rPr lang="zh-CN" altLang="en-US" smtClean="0">
                <a:ea typeface="宋体" charset="-122"/>
              </a:rPr>
              <a:t>左子节点</a:t>
            </a:r>
            <a:r>
              <a:rPr lang="en-US" altLang="zh-CN" smtClean="0">
                <a:ea typeface="宋体" charset="-122"/>
              </a:rPr>
              <a:t>(</a:t>
            </a:r>
            <a:r>
              <a:rPr lang="zh-CN" altLang="en-US" smtClean="0">
                <a:ea typeface="宋体" charset="-122"/>
              </a:rPr>
              <a:t>左子树</a:t>
            </a:r>
            <a:r>
              <a:rPr lang="en-US" altLang="zh-CN" smtClean="0">
                <a:ea typeface="宋体" charset="-122"/>
              </a:rPr>
              <a:t>)</a:t>
            </a:r>
            <a:r>
              <a:rPr lang="zh-CN" altLang="en-US" smtClean="0">
                <a:ea typeface="宋体" charset="-122"/>
              </a:rPr>
              <a:t>的最大值，并删除最大值对应节点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//        val maxValue = delLeftTreeMax(targetNode.left)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//        targetNode.value = maxValue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      }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else { //</a:t>
            </a:r>
            <a:r>
              <a:rPr lang="zh-CN" altLang="en-US" smtClean="0">
                <a:ea typeface="宋体" charset="-122"/>
              </a:rPr>
              <a:t>要删除的节点有一个子节点</a:t>
            </a:r>
          </a:p>
          <a:p>
            <a:pPr eaLnBrk="1" hangingPunct="1"/>
            <a:r>
              <a:rPr lang="zh-CN" altLang="en-US" smtClean="0">
                <a:ea typeface="宋体" charset="-122"/>
              </a:rPr>
              <a:t>        </a:t>
            </a:r>
            <a:r>
              <a:rPr lang="en-US" altLang="zh-CN" smtClean="0">
                <a:ea typeface="宋体" charset="-122"/>
              </a:rPr>
              <a:t>//</a:t>
            </a:r>
            <a:r>
              <a:rPr lang="zh-CN" altLang="en-US" smtClean="0">
                <a:ea typeface="宋体" charset="-122"/>
              </a:rPr>
              <a:t>如果要删除的节点有左子节点</a:t>
            </a:r>
          </a:p>
          <a:p>
            <a:pPr eaLnBrk="1" hangingPunct="1"/>
            <a:r>
              <a:rPr lang="zh-CN" altLang="en-US" smtClean="0">
                <a:ea typeface="宋体" charset="-122"/>
              </a:rPr>
              <a:t>        </a:t>
            </a:r>
            <a:r>
              <a:rPr lang="en-US" altLang="zh-CN" smtClean="0">
                <a:ea typeface="宋体" charset="-122"/>
              </a:rPr>
              <a:t>if (targetNode.left != null) {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          //</a:t>
            </a:r>
            <a:r>
              <a:rPr lang="zh-CN" altLang="en-US" smtClean="0">
                <a:ea typeface="宋体" charset="-122"/>
              </a:rPr>
              <a:t>如果要删除的节点是父节点的左子节点</a:t>
            </a:r>
          </a:p>
          <a:p>
            <a:pPr eaLnBrk="1" hangingPunct="1"/>
            <a:r>
              <a:rPr lang="zh-CN" altLang="en-US" smtClean="0">
                <a:ea typeface="宋体" charset="-122"/>
              </a:rPr>
              <a:t>          </a:t>
            </a:r>
            <a:r>
              <a:rPr lang="en-US" altLang="zh-CN" smtClean="0">
                <a:ea typeface="宋体" charset="-122"/>
              </a:rPr>
              <a:t>if (parent.left.value == value)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      parent.left = targetNode.left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    } else { //</a:t>
            </a:r>
            <a:r>
              <a:rPr lang="zh-CN" altLang="en-US" smtClean="0">
                <a:ea typeface="宋体" charset="-122"/>
              </a:rPr>
              <a:t>要删除的节点是父节点的右子节点</a:t>
            </a:r>
          </a:p>
          <a:p>
            <a:pPr eaLnBrk="1" hangingPunct="1"/>
            <a:r>
              <a:rPr lang="zh-CN" altLang="en-US" smtClean="0">
                <a:ea typeface="宋体" charset="-122"/>
              </a:rPr>
              <a:t>            </a:t>
            </a:r>
            <a:r>
              <a:rPr lang="en-US" altLang="zh-CN" smtClean="0">
                <a:ea typeface="宋体" charset="-122"/>
              </a:rPr>
              <a:t>parent.right = targetNode.left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    }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  } else { //</a:t>
            </a:r>
            <a:r>
              <a:rPr lang="zh-CN" altLang="en-US" smtClean="0">
                <a:ea typeface="宋体" charset="-122"/>
              </a:rPr>
              <a:t>如果要删除的节点有右子节点</a:t>
            </a:r>
          </a:p>
          <a:p>
            <a:pPr eaLnBrk="1" hangingPunct="1"/>
            <a:r>
              <a:rPr lang="zh-CN" altLang="en-US" smtClean="0">
                <a:ea typeface="宋体" charset="-122"/>
              </a:rPr>
              <a:t>          </a:t>
            </a:r>
            <a:r>
              <a:rPr lang="en-US" altLang="zh-CN" smtClean="0">
                <a:ea typeface="宋体" charset="-122"/>
              </a:rPr>
              <a:t>//</a:t>
            </a:r>
            <a:r>
              <a:rPr lang="zh-CN" altLang="en-US" smtClean="0">
                <a:ea typeface="宋体" charset="-122"/>
              </a:rPr>
              <a:t>如果要删除的节点是父节点的左子节点</a:t>
            </a:r>
          </a:p>
          <a:p>
            <a:pPr eaLnBrk="1" hangingPunct="1"/>
            <a:r>
              <a:rPr lang="zh-CN" altLang="en-US" smtClean="0">
                <a:ea typeface="宋体" charset="-122"/>
              </a:rPr>
              <a:t>          </a:t>
            </a:r>
            <a:r>
              <a:rPr lang="en-US" altLang="zh-CN" smtClean="0">
                <a:ea typeface="宋体" charset="-122"/>
              </a:rPr>
              <a:t>if (parent.left.value == value)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      parent.left = targetNode.right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    } else {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      //</a:t>
            </a:r>
            <a:r>
              <a:rPr lang="zh-CN" altLang="en-US" smtClean="0">
                <a:ea typeface="宋体" charset="-122"/>
              </a:rPr>
              <a:t>要删除的节点是父节点的右子节点</a:t>
            </a:r>
          </a:p>
          <a:p>
            <a:pPr eaLnBrk="1" hangingPunct="1"/>
            <a:r>
              <a:rPr lang="zh-CN" altLang="en-US" smtClean="0">
                <a:ea typeface="宋体" charset="-122"/>
              </a:rPr>
              <a:t>            </a:t>
            </a:r>
            <a:r>
              <a:rPr lang="en-US" altLang="zh-CN" smtClean="0">
                <a:ea typeface="宋体" charset="-122"/>
              </a:rPr>
              <a:t>parent.right = targetNode.right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    }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  }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}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}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}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//TestBinarySortTree.scala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//</a:t>
            </a:r>
            <a:r>
              <a:rPr lang="zh-CN" altLang="en-US" smtClean="0">
                <a:ea typeface="宋体" charset="-122"/>
              </a:rPr>
              <a:t>测试删除有两个子节点的节点</a:t>
            </a:r>
            <a:r>
              <a:rPr lang="en-US" altLang="zh-CN" smtClean="0">
                <a:ea typeface="宋体" charset="-122"/>
              </a:rPr>
              <a:t>,</a:t>
            </a:r>
            <a:r>
              <a:rPr lang="zh-CN" altLang="en-US" smtClean="0">
                <a:ea typeface="宋体" charset="-122"/>
              </a:rPr>
              <a:t>比如</a:t>
            </a:r>
            <a:r>
              <a:rPr lang="en-US" altLang="zh-CN" smtClean="0">
                <a:ea typeface="宋体" charset="-122"/>
              </a:rPr>
              <a:t>7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println("******************")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binarySortTree.delNode(7)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binarySortTree.infixOrder()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640B4E-3909-4A33-A460-3E537D343403}" type="slidenum">
              <a:rPr lang="zh-CN" altLang="en-US" smtClean="0"/>
              <a:pPr/>
              <a:t>82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2640142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517525" y="685800"/>
            <a:ext cx="58229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smtClean="0">
                <a:ea typeface="宋体" charset="-122"/>
              </a:rPr>
              <a:t>上面的二叉树，也是二叉排序树，但是效率并不高，这时需要考虑进行</a:t>
            </a:r>
            <a:r>
              <a:rPr lang="zh-CN" altLang="en-US" baseline="0" smtClean="0">
                <a:ea typeface="宋体" charset="-122"/>
              </a:rPr>
              <a:t> 旋转 做成平衡二叉树</a:t>
            </a:r>
            <a:r>
              <a:rPr lang="en-US" altLang="zh-CN" baseline="0" smtClean="0">
                <a:ea typeface="宋体" charset="-122"/>
              </a:rPr>
              <a:t>.</a:t>
            </a:r>
            <a:endParaRPr lang="en-US" altLang="zh-CN" smtClean="0">
              <a:ea typeface="宋体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640B4E-3909-4A33-A460-3E537D343403}" type="slidenum">
              <a:rPr lang="zh-CN" altLang="en-US" smtClean="0"/>
              <a:pPr/>
              <a:t>83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26401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517525" y="685800"/>
            <a:ext cx="58229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altLang="zh-CN" smtClean="0">
              <a:ea typeface="宋体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640B4E-3909-4A33-A460-3E537D343403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26401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715566" y="1744779"/>
            <a:ext cx="8109744" cy="1203924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431131" y="3182727"/>
            <a:ext cx="6678613" cy="1435347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2019/2/14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2019/2/14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917134" y="224925"/>
            <a:ext cx="2146697" cy="4792291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77044" y="224925"/>
            <a:ext cx="6281076" cy="4792291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2019/2/14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2019/2/14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53663" y="3609171"/>
            <a:ext cx="8109744" cy="1115514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53663" y="2380545"/>
            <a:ext cx="8109744" cy="1228625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2019/2/14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77044" y="1310535"/>
            <a:ext cx="4213886" cy="370668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849945" y="1310535"/>
            <a:ext cx="4213886" cy="370668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2019/2/14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77044" y="1257229"/>
            <a:ext cx="4215543" cy="523954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77044" y="1781182"/>
            <a:ext cx="4215543" cy="323603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846635" y="1257229"/>
            <a:ext cx="4217199" cy="523954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846635" y="1781182"/>
            <a:ext cx="4217199" cy="323603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2019/2/14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2019/2/14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2019/2/14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77046" y="223622"/>
            <a:ext cx="3138882" cy="95169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730217" y="223625"/>
            <a:ext cx="5333614" cy="479359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77046" y="1175322"/>
            <a:ext cx="3138882" cy="384189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2019/2/14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870078" y="3931603"/>
            <a:ext cx="5724525" cy="46414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870078" y="501852"/>
            <a:ext cx="5724525" cy="336994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870078" y="4395750"/>
            <a:ext cx="5724525" cy="65916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2019/2/14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77044" y="224923"/>
            <a:ext cx="8586788" cy="9360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77044" y="1310535"/>
            <a:ext cx="8586788" cy="37066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77044" y="5205734"/>
            <a:ext cx="2226204" cy="29903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pPr/>
              <a:t>2019/2/14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259799" y="5205734"/>
            <a:ext cx="3021277" cy="29903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837627" y="5205734"/>
            <a:ext cx="2226204" cy="29903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10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9.wmf"/><Relationship Id="rId4" Type="http://schemas.openxmlformats.org/officeDocument/2006/relationships/oleObject" Target="../embeddings/Microsoft_Word_97_-_2003___1.doc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aidu.com/s?wd=%E6%95%B0%E6%8D%AE%E7%BB%93%E6%9E%84&amp;tn=SE_PcZhidaonwhc_ngpagmjz&amp;rsv_dl=gh_pc_zhidao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7" Type="http://schemas.openxmlformats.org/officeDocument/2006/relationships/image" Target="../media/image18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6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oleObject" Target="../embeddings/oleObject5.bin"/><Relationship Id="rId18" Type="http://schemas.openxmlformats.org/officeDocument/2006/relationships/image" Target="../media/image25.wmf"/><Relationship Id="rId3" Type="http://schemas.openxmlformats.org/officeDocument/2006/relationships/notesSlide" Target="../notesSlides/notesSlide26.xml"/><Relationship Id="rId7" Type="http://schemas.openxmlformats.org/officeDocument/2006/relationships/image" Target="../media/image29.png"/><Relationship Id="rId12" Type="http://schemas.openxmlformats.org/officeDocument/2006/relationships/image" Target="../media/image22.wmf"/><Relationship Id="rId17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4.wmf"/><Relationship Id="rId1" Type="http://schemas.openxmlformats.org/officeDocument/2006/relationships/vmlDrawing" Target="../drawings/vmlDrawing3.vml"/><Relationship Id="rId6" Type="http://schemas.openxmlformats.org/officeDocument/2006/relationships/image" Target="../media/image28.png"/><Relationship Id="rId11" Type="http://schemas.openxmlformats.org/officeDocument/2006/relationships/oleObject" Target="../embeddings/oleObject4.bin"/><Relationship Id="rId5" Type="http://schemas.openxmlformats.org/officeDocument/2006/relationships/image" Target="../media/image27.png"/><Relationship Id="rId15" Type="http://schemas.openxmlformats.org/officeDocument/2006/relationships/oleObject" Target="../embeddings/oleObject6.bin"/><Relationship Id="rId10" Type="http://schemas.openxmlformats.org/officeDocument/2006/relationships/image" Target="../media/image21.wmf"/><Relationship Id="rId4" Type="http://schemas.openxmlformats.org/officeDocument/2006/relationships/image" Target="../media/image26.png"/><Relationship Id="rId9" Type="http://schemas.openxmlformats.org/officeDocument/2006/relationships/oleObject" Target="../embeddings/oleObject3.bin"/><Relationship Id="rId14" Type="http://schemas.openxmlformats.org/officeDocument/2006/relationships/image" Target="../media/image23.w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31.wmf"/><Relationship Id="rId5" Type="http://schemas.openxmlformats.org/officeDocument/2006/relationships/oleObject" Target="../embeddings/oleObject8.bin"/><Relationship Id="rId4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wmf"/><Relationship Id="rId3" Type="http://schemas.openxmlformats.org/officeDocument/2006/relationships/notesSlide" Target="../notesSlides/notesSlide31.xml"/><Relationship Id="rId7" Type="http://schemas.openxmlformats.org/officeDocument/2006/relationships/oleObject" Target="../embeddings/oleObject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10" Type="http://schemas.openxmlformats.org/officeDocument/2006/relationships/image" Target="../media/image36.wmf"/><Relationship Id="rId4" Type="http://schemas.openxmlformats.org/officeDocument/2006/relationships/image" Target="../media/image37.jpeg"/><Relationship Id="rId9" Type="http://schemas.openxmlformats.org/officeDocument/2006/relationships/oleObject" Target="../embeddings/oleObject10.bin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wmf"/><Relationship Id="rId3" Type="http://schemas.openxmlformats.org/officeDocument/2006/relationships/notesSlide" Target="../notesSlides/notesSlide32.xml"/><Relationship Id="rId7" Type="http://schemas.openxmlformats.org/officeDocument/2006/relationships/oleObject" Target="../embeddings/oleObject11.bin"/><Relationship Id="rId12" Type="http://schemas.openxmlformats.org/officeDocument/2006/relationships/image" Target="../media/image42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45.png"/><Relationship Id="rId11" Type="http://schemas.openxmlformats.org/officeDocument/2006/relationships/oleObject" Target="../embeddings/oleObject13.bin"/><Relationship Id="rId5" Type="http://schemas.openxmlformats.org/officeDocument/2006/relationships/image" Target="../media/image44.png"/><Relationship Id="rId10" Type="http://schemas.openxmlformats.org/officeDocument/2006/relationships/image" Target="../media/image41.wmf"/><Relationship Id="rId4" Type="http://schemas.openxmlformats.org/officeDocument/2006/relationships/image" Target="../media/image43.png"/><Relationship Id="rId9" Type="http://schemas.openxmlformats.org/officeDocument/2006/relationships/oleObject" Target="../embeddings/oleObject12.bin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46.wmf"/><Relationship Id="rId5" Type="http://schemas.openxmlformats.org/officeDocument/2006/relationships/oleObject" Target="../embeddings/oleObject14.bin"/><Relationship Id="rId4" Type="http://schemas.openxmlformats.org/officeDocument/2006/relationships/image" Target="../media/image47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5.xml"/><Relationship Id="rId7" Type="http://schemas.openxmlformats.org/officeDocument/2006/relationships/image" Target="../media/image50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15.bin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9.xml"/><Relationship Id="rId7" Type="http://schemas.openxmlformats.org/officeDocument/2006/relationships/image" Target="../media/image54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16.bin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8.bin"/><Relationship Id="rId3" Type="http://schemas.openxmlformats.org/officeDocument/2006/relationships/notesSlide" Target="../notesSlides/notesSlide55.xml"/><Relationship Id="rId7" Type="http://schemas.openxmlformats.org/officeDocument/2006/relationships/image" Target="../media/image59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17.bin"/><Relationship Id="rId5" Type="http://schemas.openxmlformats.org/officeDocument/2006/relationships/image" Target="../media/image62.png"/><Relationship Id="rId4" Type="http://schemas.openxmlformats.org/officeDocument/2006/relationships/image" Target="../media/image61.png"/><Relationship Id="rId9" Type="http://schemas.openxmlformats.org/officeDocument/2006/relationships/image" Target="../media/image60.wmf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baike.baidu.com/item/%E6%95%A3%E5%88%97%E8%A1%A8" TargetMode="External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baike.baidu.com/item/%E6%95%B0%E7%BB%84" TargetMode="External"/><Relationship Id="rId5" Type="http://schemas.openxmlformats.org/officeDocument/2006/relationships/hyperlink" Target="https://baike.baidu.com/item/%E6%95%A3%E5%88%97%E5%87%BD%E6%95%B0" TargetMode="External"/><Relationship Id="rId4" Type="http://schemas.openxmlformats.org/officeDocument/2006/relationships/hyperlink" Target="https://baike.baidu.com/item/%E6%95%B0%E6%8D%AE%E7%BB%93%E6%9E%84/1450" TargetMode="Externa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wmf"/><Relationship Id="rId13" Type="http://schemas.openxmlformats.org/officeDocument/2006/relationships/oleObject" Target="../embeddings/oleObject23.bin"/><Relationship Id="rId3" Type="http://schemas.openxmlformats.org/officeDocument/2006/relationships/notesSlide" Target="../notesSlides/notesSlide61.xml"/><Relationship Id="rId7" Type="http://schemas.openxmlformats.org/officeDocument/2006/relationships/oleObject" Target="../embeddings/oleObject20.bin"/><Relationship Id="rId12" Type="http://schemas.openxmlformats.org/officeDocument/2006/relationships/image" Target="../media/image67.wmf"/><Relationship Id="rId17" Type="http://schemas.openxmlformats.org/officeDocument/2006/relationships/image" Target="../media/image71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69.wmf"/><Relationship Id="rId1" Type="http://schemas.openxmlformats.org/officeDocument/2006/relationships/vmlDrawing" Target="../drawings/vmlDrawing11.vml"/><Relationship Id="rId6" Type="http://schemas.openxmlformats.org/officeDocument/2006/relationships/image" Target="../media/image70.png"/><Relationship Id="rId11" Type="http://schemas.openxmlformats.org/officeDocument/2006/relationships/oleObject" Target="../embeddings/oleObject22.bin"/><Relationship Id="rId5" Type="http://schemas.openxmlformats.org/officeDocument/2006/relationships/image" Target="../media/image64.wmf"/><Relationship Id="rId15" Type="http://schemas.openxmlformats.org/officeDocument/2006/relationships/oleObject" Target="../embeddings/oleObject24.bin"/><Relationship Id="rId10" Type="http://schemas.openxmlformats.org/officeDocument/2006/relationships/image" Target="../media/image66.wmf"/><Relationship Id="rId4" Type="http://schemas.openxmlformats.org/officeDocument/2006/relationships/oleObject" Target="../embeddings/oleObject19.bin"/><Relationship Id="rId9" Type="http://schemas.openxmlformats.org/officeDocument/2006/relationships/oleObject" Target="../embeddings/oleObject21.bin"/><Relationship Id="rId14" Type="http://schemas.openxmlformats.org/officeDocument/2006/relationships/image" Target="../media/image68.wmf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5" Type="http://schemas.openxmlformats.org/officeDocument/2006/relationships/image" Target="../media/image72.wmf"/><Relationship Id="rId4" Type="http://schemas.openxmlformats.org/officeDocument/2006/relationships/oleObject" Target="../embeddings/oleObject25.bin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73.wmf"/><Relationship Id="rId5" Type="http://schemas.openxmlformats.org/officeDocument/2006/relationships/oleObject" Target="../embeddings/oleObject26.bin"/><Relationship Id="rId4" Type="http://schemas.openxmlformats.org/officeDocument/2006/relationships/image" Target="../media/image74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6.xml"/><Relationship Id="rId7" Type="http://schemas.openxmlformats.org/officeDocument/2006/relationships/image" Target="../media/image75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6" Type="http://schemas.openxmlformats.org/officeDocument/2006/relationships/oleObject" Target="../embeddings/oleObject27.bin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78.wmf"/><Relationship Id="rId5" Type="http://schemas.openxmlformats.org/officeDocument/2006/relationships/oleObject" Target="../embeddings/oleObject28.bin"/><Relationship Id="rId4" Type="http://schemas.openxmlformats.org/officeDocument/2006/relationships/image" Target="../media/image79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80.wmf"/><Relationship Id="rId5" Type="http://schemas.openxmlformats.org/officeDocument/2006/relationships/oleObject" Target="../embeddings/oleObject29.bin"/><Relationship Id="rId4" Type="http://schemas.openxmlformats.org/officeDocument/2006/relationships/image" Target="../media/image79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5" Type="http://schemas.openxmlformats.org/officeDocument/2006/relationships/image" Target="../media/image82.wmf"/><Relationship Id="rId4" Type="http://schemas.openxmlformats.org/officeDocument/2006/relationships/oleObject" Target="../embeddings/oleObject30.bin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6.xml"/><Relationship Id="rId7" Type="http://schemas.openxmlformats.org/officeDocument/2006/relationships/image" Target="../media/image83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.vml"/><Relationship Id="rId6" Type="http://schemas.openxmlformats.org/officeDocument/2006/relationships/oleObject" Target="../embeddings/oleObject31.bin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9.vml"/><Relationship Id="rId6" Type="http://schemas.openxmlformats.org/officeDocument/2006/relationships/image" Target="../media/image86.wmf"/><Relationship Id="rId5" Type="http://schemas.openxmlformats.org/officeDocument/2006/relationships/oleObject" Target="../embeddings/oleObject32.bin"/><Relationship Id="rId4" Type="http://schemas.openxmlformats.org/officeDocument/2006/relationships/image" Target="../media/image84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0.vml"/><Relationship Id="rId6" Type="http://schemas.openxmlformats.org/officeDocument/2006/relationships/image" Target="../media/image87.wmf"/><Relationship Id="rId5" Type="http://schemas.openxmlformats.org/officeDocument/2006/relationships/oleObject" Target="../embeddings/oleObject33.bin"/><Relationship Id="rId4" Type="http://schemas.openxmlformats.org/officeDocument/2006/relationships/image" Target="../media/image8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0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1.vml"/><Relationship Id="rId5" Type="http://schemas.openxmlformats.org/officeDocument/2006/relationships/image" Target="../media/image88.wmf"/><Relationship Id="rId4" Type="http://schemas.openxmlformats.org/officeDocument/2006/relationships/oleObject" Target="../embeddings/oleObject34.bin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wmf"/><Relationship Id="rId3" Type="http://schemas.openxmlformats.org/officeDocument/2006/relationships/notesSlide" Target="../notesSlides/notesSlide81.xml"/><Relationship Id="rId7" Type="http://schemas.openxmlformats.org/officeDocument/2006/relationships/oleObject" Target="../embeddings/oleObject3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2.vml"/><Relationship Id="rId6" Type="http://schemas.openxmlformats.org/officeDocument/2006/relationships/image" Target="../media/image89.wmf"/><Relationship Id="rId5" Type="http://schemas.openxmlformats.org/officeDocument/2006/relationships/oleObject" Target="../embeddings/oleObject35.bin"/><Relationship Id="rId4" Type="http://schemas.openxmlformats.org/officeDocument/2006/relationships/image" Target="../media/image85.pn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314303" y="2079051"/>
            <a:ext cx="6611735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</a:rPr>
              <a:t>Scala</a:t>
            </a:r>
            <a:r>
              <a:rPr lang="zh-CN" altLang="en-US" sz="4000" b="1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</a:rPr>
              <a:t>语言核心编程</a:t>
            </a:r>
            <a:endParaRPr lang="en-US" altLang="zh-CN" sz="4000" b="1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algn="ctr"/>
            <a:r>
              <a:rPr lang="en-US" altLang="zh-CN" sz="3000" b="1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</a:rPr>
              <a:t>-</a:t>
            </a:r>
            <a:r>
              <a:rPr lang="zh-CN" altLang="en-US" sz="30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</a:rPr>
              <a:t>数据结</a:t>
            </a:r>
            <a:r>
              <a:rPr lang="zh-CN" altLang="en-US" sz="3000" b="1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</a:rPr>
              <a:t>构和算法</a:t>
            </a:r>
            <a:endParaRPr lang="en-US" altLang="zh-CN" sz="3000" b="1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algn="ctr"/>
            <a:endParaRPr lang="en-US" altLang="zh-CN" sz="3000" b="1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algn="ctr"/>
            <a:r>
              <a:rPr lang="zh-CN" altLang="en-US" sz="3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讲</a:t>
            </a:r>
            <a:r>
              <a:rPr lang="zh-CN" altLang="en-US" sz="30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师</a:t>
            </a:r>
            <a:r>
              <a:rPr lang="en-US" altLang="zh-CN" sz="30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: </a:t>
            </a:r>
            <a:r>
              <a:rPr lang="zh-CN" altLang="en-US" sz="30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韩顺平</a:t>
            </a:r>
            <a:endParaRPr lang="zh-CN" altLang="en-US" sz="30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2170" y="4709938"/>
            <a:ext cx="72879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</a:rPr>
              <a:t>尚</a:t>
            </a:r>
            <a:r>
              <a:rPr lang="zh-CN" altLang="en-US" sz="3200" b="1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</a:rPr>
              <a:t>硅谷研</a:t>
            </a:r>
            <a:r>
              <a:rPr lang="zh-CN" altLang="en-US" sz="32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</a:rPr>
              <a:t>究院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9"/>
          <p:cNvSpPr txBox="1">
            <a:spLocks noChangeArrowheads="1"/>
          </p:cNvSpPr>
          <p:nvPr/>
        </p:nvSpPr>
        <p:spPr bwMode="auto">
          <a:xfrm>
            <a:off x="487837" y="755071"/>
            <a:ext cx="7587978" cy="3970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2B2B2">
                    <a:alpha val="50195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Char char="l"/>
            </a:pPr>
            <a:r>
              <a:rPr lang="zh-CN" altLang="en-US" sz="2200" b="1" smtClean="0"/>
              <a:t>稀疏数组</a:t>
            </a:r>
            <a:endParaRPr lang="en-US" altLang="zh-CN" sz="2200" b="1"/>
          </a:p>
        </p:txBody>
      </p:sp>
      <p:sp>
        <p:nvSpPr>
          <p:cNvPr id="2" name="TextBox 1"/>
          <p:cNvSpPr txBox="1"/>
          <p:nvPr/>
        </p:nvSpPr>
        <p:spPr>
          <a:xfrm>
            <a:off x="665981" y="1368127"/>
            <a:ext cx="8640960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smtClean="0">
                <a:solidFill>
                  <a:srgbClr val="0070C0"/>
                </a:solidFill>
              </a:rPr>
              <a:t>基本介绍</a:t>
            </a:r>
            <a:endParaRPr lang="en-US" altLang="zh-CN" sz="2000"/>
          </a:p>
          <a:p>
            <a:endParaRPr lang="en-US" altLang="zh-CN"/>
          </a:p>
          <a:p>
            <a:r>
              <a:rPr lang="zh-CN" altLang="en-US" smtClean="0"/>
              <a:t>当一个数</a:t>
            </a:r>
            <a:r>
              <a:rPr lang="zh-CN" altLang="en-US"/>
              <a:t>组中大部分元素为０，或者为同一个值的数</a:t>
            </a:r>
            <a:r>
              <a:rPr lang="zh-CN" altLang="en-US" smtClean="0"/>
              <a:t>组时，可以使用稀疏数组来保存该数组。</a:t>
            </a:r>
            <a:endParaRPr lang="en-US" altLang="zh-CN" smtClean="0"/>
          </a:p>
          <a:p>
            <a:endParaRPr lang="en-US" altLang="zh-CN" smtClean="0"/>
          </a:p>
          <a:p>
            <a:r>
              <a:rPr lang="zh-CN" altLang="en-US" smtClean="0"/>
              <a:t>稀</a:t>
            </a:r>
            <a:r>
              <a:rPr lang="zh-CN" altLang="en-US"/>
              <a:t>疏数组的处理方</a:t>
            </a:r>
            <a:r>
              <a:rPr lang="zh-CN" altLang="en-US" smtClean="0"/>
              <a:t>法是</a:t>
            </a:r>
            <a:r>
              <a:rPr lang="en-US" altLang="zh-CN" smtClean="0"/>
              <a:t>:</a:t>
            </a:r>
          </a:p>
          <a:p>
            <a:pPr marL="342900" indent="-342900">
              <a:buAutoNum type="arabicParenR"/>
            </a:pPr>
            <a:r>
              <a:rPr lang="zh-CN" altLang="en-US" smtClean="0"/>
              <a:t>记</a:t>
            </a:r>
            <a:r>
              <a:rPr lang="zh-CN" altLang="en-US"/>
              <a:t>录数组一共有几行几列，有多少个不同的</a:t>
            </a:r>
            <a:r>
              <a:rPr lang="zh-CN" altLang="en-US" smtClean="0"/>
              <a:t>值</a:t>
            </a:r>
            <a:endParaRPr lang="en-US" altLang="zh-CN" smtClean="0"/>
          </a:p>
          <a:p>
            <a:pPr marL="342900" indent="-342900">
              <a:buAutoNum type="arabicParenR"/>
            </a:pPr>
            <a:r>
              <a:rPr lang="zh-CN" altLang="en-US" smtClean="0"/>
              <a:t>把</a:t>
            </a:r>
            <a:r>
              <a:rPr lang="zh-CN" altLang="en-US"/>
              <a:t>具有不同值的元素的行列及值记录在一个小规模的数组中，从而缩小程序的规</a:t>
            </a:r>
            <a:r>
              <a:rPr lang="zh-CN" altLang="en-US" smtClean="0"/>
              <a:t>模</a:t>
            </a:r>
            <a:endParaRPr lang="en-US" altLang="zh-CN"/>
          </a:p>
          <a:p>
            <a:endParaRPr lang="en-US" altLang="zh-CN" smtClean="0"/>
          </a:p>
          <a:p>
            <a:endParaRPr lang="en-US" altLang="zh-CN"/>
          </a:p>
          <a:p>
            <a:endParaRPr lang="en-US" altLang="zh-CN" smtClean="0"/>
          </a:p>
          <a:p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59679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9"/>
          <p:cNvSpPr txBox="1">
            <a:spLocks noChangeArrowheads="1"/>
          </p:cNvSpPr>
          <p:nvPr/>
        </p:nvSpPr>
        <p:spPr bwMode="auto">
          <a:xfrm>
            <a:off x="487837" y="755071"/>
            <a:ext cx="7587978" cy="3970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2B2B2">
                    <a:alpha val="50195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Char char="l"/>
            </a:pPr>
            <a:r>
              <a:rPr lang="zh-CN" altLang="en-US" sz="2200" b="1" smtClean="0"/>
              <a:t>稀疏数组</a:t>
            </a:r>
            <a:endParaRPr lang="en-US" altLang="zh-CN" sz="2200" b="1"/>
          </a:p>
        </p:txBody>
      </p:sp>
      <p:sp>
        <p:nvSpPr>
          <p:cNvPr id="2" name="TextBox 1"/>
          <p:cNvSpPr txBox="1"/>
          <p:nvPr/>
        </p:nvSpPr>
        <p:spPr>
          <a:xfrm>
            <a:off x="665981" y="1368127"/>
            <a:ext cx="8640960" cy="4001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smtClean="0">
                <a:solidFill>
                  <a:srgbClr val="0070C0"/>
                </a:solidFill>
              </a:rPr>
              <a:t>基本介绍</a:t>
            </a:r>
            <a:endParaRPr lang="en-US" altLang="zh-CN" sz="2000"/>
          </a:p>
          <a:p>
            <a:pPr marL="285750" indent="-285750">
              <a:buFont typeface="Wingdings" pitchFamily="2" charset="2"/>
              <a:buChar char="Ø"/>
            </a:pPr>
            <a:r>
              <a:rPr lang="zh-CN" altLang="en-US" smtClean="0"/>
              <a:t>稀疏数组</a:t>
            </a:r>
            <a:r>
              <a:rPr lang="zh-CN" altLang="en-US"/>
              <a:t>举例</a:t>
            </a:r>
            <a:r>
              <a:rPr lang="zh-CN" altLang="en-US" smtClean="0"/>
              <a:t>说明</a:t>
            </a:r>
            <a:endParaRPr lang="en-US" altLang="zh-CN" smtClean="0"/>
          </a:p>
          <a:p>
            <a:endParaRPr lang="en-US" altLang="zh-CN"/>
          </a:p>
          <a:p>
            <a:endParaRPr lang="en-US" altLang="zh-CN" smtClean="0"/>
          </a:p>
          <a:p>
            <a:endParaRPr lang="en-US" altLang="zh-CN"/>
          </a:p>
          <a:p>
            <a:endParaRPr lang="en-US" altLang="zh-CN" smtClean="0"/>
          </a:p>
          <a:p>
            <a:endParaRPr lang="en-US" altLang="zh-CN"/>
          </a:p>
          <a:p>
            <a:endParaRPr lang="en-US" altLang="zh-CN" smtClean="0"/>
          </a:p>
          <a:p>
            <a:endParaRPr lang="en-US" altLang="zh-CN"/>
          </a:p>
          <a:p>
            <a:endParaRPr lang="en-US" altLang="zh-CN" smtClean="0"/>
          </a:p>
          <a:p>
            <a:endParaRPr lang="en-US" altLang="zh-CN" smtClean="0"/>
          </a:p>
          <a:p>
            <a:endParaRPr lang="en-US" altLang="zh-CN"/>
          </a:p>
          <a:p>
            <a:endParaRPr lang="en-US" altLang="zh-CN" smtClean="0"/>
          </a:p>
          <a:p>
            <a:endParaRPr lang="en-US" altLang="zh-CN"/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48775585"/>
              </p:ext>
            </p:extLst>
          </p:nvPr>
        </p:nvGraphicFramePr>
        <p:xfrm>
          <a:off x="4194373" y="1368127"/>
          <a:ext cx="3597173" cy="4143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54" name="文档" r:id="rId4" imgW="5209032" imgH="5823204" progId="Word.Document.8">
                  <p:embed/>
                </p:oleObj>
              </mc:Choice>
              <mc:Fallback>
                <p:oleObj name="文档" r:id="rId4" imgW="5209032" imgH="5823204" progId="Word.Document.8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94373" y="1368127"/>
                        <a:ext cx="3597173" cy="4143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92168120"/>
              </p:ext>
            </p:extLst>
          </p:nvPr>
        </p:nvGraphicFramePr>
        <p:xfrm>
          <a:off x="809997" y="2304232"/>
          <a:ext cx="3871095" cy="29787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55" name="公式" r:id="rId6" imgW="2451100" imgH="1371600" progId="Equation.3">
                  <p:embed/>
                </p:oleObj>
              </mc:Choice>
              <mc:Fallback>
                <p:oleObj name="公式" r:id="rId6" imgW="2451100" imgH="13716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9997" y="2304232"/>
                        <a:ext cx="3871095" cy="297872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82566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9"/>
          <p:cNvSpPr txBox="1">
            <a:spLocks noChangeArrowheads="1"/>
          </p:cNvSpPr>
          <p:nvPr/>
        </p:nvSpPr>
        <p:spPr bwMode="auto">
          <a:xfrm>
            <a:off x="487837" y="755071"/>
            <a:ext cx="7587978" cy="3970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2B2B2">
                    <a:alpha val="50195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Char char="l"/>
            </a:pPr>
            <a:r>
              <a:rPr lang="zh-CN" altLang="en-US" sz="2200" b="1" smtClean="0"/>
              <a:t>稀疏数组</a:t>
            </a:r>
            <a:endParaRPr lang="en-US" altLang="zh-CN" sz="2200" b="1"/>
          </a:p>
        </p:txBody>
      </p:sp>
      <p:sp>
        <p:nvSpPr>
          <p:cNvPr id="2" name="TextBox 1"/>
          <p:cNvSpPr txBox="1"/>
          <p:nvPr/>
        </p:nvSpPr>
        <p:spPr>
          <a:xfrm>
            <a:off x="665981" y="1368127"/>
            <a:ext cx="8640960" cy="4001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>
                <a:solidFill>
                  <a:srgbClr val="0070C0"/>
                </a:solidFill>
              </a:rPr>
              <a:t>应用实</a:t>
            </a:r>
            <a:r>
              <a:rPr lang="zh-CN" altLang="en-US" sz="2000" b="1" smtClean="0">
                <a:solidFill>
                  <a:srgbClr val="0070C0"/>
                </a:solidFill>
              </a:rPr>
              <a:t>例</a:t>
            </a:r>
            <a:endParaRPr lang="en-US" altLang="zh-CN"/>
          </a:p>
          <a:p>
            <a:pPr marL="342900" indent="-342900">
              <a:buAutoNum type="arabicParenR"/>
            </a:pPr>
            <a:r>
              <a:rPr lang="zh-CN" altLang="en-US" smtClean="0"/>
              <a:t>使用稀疏数组，来保留类似前面的二维数组</a:t>
            </a:r>
            <a:r>
              <a:rPr lang="en-US" altLang="zh-CN" smtClean="0"/>
              <a:t>(</a:t>
            </a:r>
            <a:r>
              <a:rPr lang="zh-CN" altLang="en-US" smtClean="0"/>
              <a:t>棋盘、地图等等</a:t>
            </a:r>
            <a:r>
              <a:rPr lang="en-US" altLang="zh-CN" smtClean="0"/>
              <a:t>)</a:t>
            </a:r>
          </a:p>
          <a:p>
            <a:pPr marL="342900" indent="-342900">
              <a:buAutoNum type="arabicParenR"/>
            </a:pPr>
            <a:r>
              <a:rPr lang="zh-CN" altLang="en-US" smtClean="0"/>
              <a:t>把</a:t>
            </a:r>
            <a:r>
              <a:rPr lang="zh-CN" altLang="en-US"/>
              <a:t>稀</a:t>
            </a:r>
            <a:r>
              <a:rPr lang="zh-CN" altLang="en-US" smtClean="0"/>
              <a:t>疏数组存盘，并且可以从新恢复原来的</a:t>
            </a:r>
            <a:r>
              <a:rPr lang="zh-CN" altLang="en-US"/>
              <a:t>二</a:t>
            </a:r>
            <a:r>
              <a:rPr lang="zh-CN" altLang="en-US" smtClean="0"/>
              <a:t>维数组数</a:t>
            </a:r>
            <a:endParaRPr lang="en-US" altLang="zh-CN" smtClean="0"/>
          </a:p>
          <a:p>
            <a:pPr marL="342900" indent="-342900">
              <a:buAutoNum type="arabicParenR"/>
            </a:pPr>
            <a:r>
              <a:rPr lang="zh-CN" altLang="en-US"/>
              <a:t>整</a:t>
            </a:r>
            <a:r>
              <a:rPr lang="zh-CN" altLang="en-US" smtClean="0"/>
              <a:t>体思路分析</a:t>
            </a:r>
            <a:endParaRPr lang="en-US" altLang="zh-CN"/>
          </a:p>
          <a:p>
            <a:pPr marL="342900" indent="-342900">
              <a:buAutoNum type="arabicParenR"/>
            </a:pPr>
            <a:endParaRPr lang="en-US" altLang="zh-CN" smtClean="0"/>
          </a:p>
          <a:p>
            <a:pPr marL="342900" indent="-342900">
              <a:buAutoNum type="arabicParenR"/>
            </a:pPr>
            <a:endParaRPr lang="en-US" altLang="zh-CN"/>
          </a:p>
          <a:p>
            <a:pPr marL="342900" indent="-342900">
              <a:buAutoNum type="arabicParenR"/>
            </a:pPr>
            <a:endParaRPr lang="en-US" altLang="zh-CN" smtClean="0"/>
          </a:p>
          <a:p>
            <a:pPr marL="342900" indent="-342900">
              <a:buAutoNum type="arabicParenR"/>
            </a:pPr>
            <a:endParaRPr lang="en-US" altLang="zh-CN"/>
          </a:p>
          <a:p>
            <a:pPr marL="342900" indent="-342900">
              <a:buAutoNum type="arabicParenR"/>
            </a:pPr>
            <a:endParaRPr lang="en-US" altLang="zh-CN" smtClean="0"/>
          </a:p>
          <a:p>
            <a:pPr marL="342900" indent="-342900">
              <a:buAutoNum type="arabicParenR"/>
            </a:pPr>
            <a:endParaRPr lang="en-US" altLang="zh-CN"/>
          </a:p>
          <a:p>
            <a:pPr marL="342900" indent="-342900">
              <a:buAutoNum type="arabicParenR"/>
            </a:pPr>
            <a:endParaRPr lang="en-US" altLang="zh-CN" smtClean="0"/>
          </a:p>
          <a:p>
            <a:pPr marL="342900" indent="-342900">
              <a:buAutoNum type="arabicParenR"/>
            </a:pPr>
            <a:endParaRPr lang="en-US" altLang="zh-CN"/>
          </a:p>
          <a:p>
            <a:pPr marL="342900" indent="-342900">
              <a:buAutoNum type="arabicParenR"/>
            </a:pPr>
            <a:endParaRPr lang="en-US" altLang="zh-CN" smtClean="0"/>
          </a:p>
          <a:p>
            <a:pPr marL="342900" indent="-342900">
              <a:buAutoNum type="arabicParenR"/>
            </a:pPr>
            <a:r>
              <a:rPr lang="zh-CN" altLang="en-US" smtClean="0"/>
              <a:t>代码实现</a:t>
            </a:r>
            <a:endParaRPr lang="en-US" altLang="zh-CN" smtClean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029" y="2592263"/>
            <a:ext cx="5829571" cy="23042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74925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9"/>
          <p:cNvSpPr txBox="1">
            <a:spLocks noChangeArrowheads="1"/>
          </p:cNvSpPr>
          <p:nvPr/>
        </p:nvSpPr>
        <p:spPr bwMode="auto">
          <a:xfrm>
            <a:off x="487837" y="755071"/>
            <a:ext cx="7587978" cy="3970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2B2B2">
                    <a:alpha val="50195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Char char="l"/>
            </a:pPr>
            <a:r>
              <a:rPr lang="zh-CN" altLang="en-US" sz="2200" b="1" smtClean="0"/>
              <a:t>稀疏数组</a:t>
            </a:r>
            <a:endParaRPr lang="en-US" altLang="zh-CN" sz="2200" b="1"/>
          </a:p>
        </p:txBody>
      </p:sp>
      <p:sp>
        <p:nvSpPr>
          <p:cNvPr id="2" name="TextBox 1"/>
          <p:cNvSpPr txBox="1"/>
          <p:nvPr/>
        </p:nvSpPr>
        <p:spPr>
          <a:xfrm>
            <a:off x="665981" y="1368127"/>
            <a:ext cx="864096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smtClean="0">
                <a:solidFill>
                  <a:srgbClr val="0070C0"/>
                </a:solidFill>
              </a:rPr>
              <a:t>课后练习</a:t>
            </a:r>
            <a:endParaRPr lang="en-US" altLang="zh-CN" sz="2000" b="1" smtClean="0">
              <a:solidFill>
                <a:srgbClr val="0070C0"/>
              </a:solidFill>
            </a:endParaRPr>
          </a:p>
          <a:p>
            <a:endParaRPr lang="en-US" altLang="zh-CN" sz="2000" b="1">
              <a:solidFill>
                <a:srgbClr val="0070C0"/>
              </a:solidFill>
            </a:endParaRPr>
          </a:p>
          <a:p>
            <a:r>
              <a:rPr lang="zh-CN" altLang="en-US" sz="1600" b="1"/>
              <a:t>要</a:t>
            </a:r>
            <a:r>
              <a:rPr lang="zh-CN" altLang="en-US" sz="1600" b="1" smtClean="0"/>
              <a:t>求：</a:t>
            </a:r>
            <a:endParaRPr lang="en-US" altLang="zh-CN" sz="1600" b="1" smtClean="0"/>
          </a:p>
          <a:p>
            <a:pPr marL="342900" indent="-342900">
              <a:buAutoNum type="arabicParenR"/>
            </a:pPr>
            <a:r>
              <a:rPr lang="zh-CN" altLang="en-US" sz="1600" b="1" smtClean="0"/>
              <a:t>在前面的基础上，将稀疏数组保存到磁盘上，比如 </a:t>
            </a:r>
            <a:r>
              <a:rPr lang="en-US" altLang="zh-CN" sz="1600" b="1" smtClean="0"/>
              <a:t>map.data</a:t>
            </a:r>
          </a:p>
          <a:p>
            <a:pPr marL="342900" indent="-342900">
              <a:buAutoNum type="arabicParenR"/>
            </a:pPr>
            <a:r>
              <a:rPr lang="zh-CN" altLang="en-US" sz="1600" b="1"/>
              <a:t>恢</a:t>
            </a:r>
            <a:r>
              <a:rPr lang="zh-CN" altLang="en-US" sz="1600" b="1" smtClean="0"/>
              <a:t>复原来的数组时，</a:t>
            </a:r>
            <a:r>
              <a:rPr lang="zh-CN" altLang="en-US" sz="1600" b="1"/>
              <a:t>读</a:t>
            </a:r>
            <a:r>
              <a:rPr lang="zh-CN" altLang="en-US" sz="1600" b="1" smtClean="0"/>
              <a:t>取</a:t>
            </a:r>
            <a:r>
              <a:rPr lang="en-US" altLang="zh-CN" sz="1600" b="1" smtClean="0"/>
              <a:t>map.data </a:t>
            </a:r>
            <a:r>
              <a:rPr lang="zh-CN" altLang="en-US" sz="1600" b="1" smtClean="0"/>
              <a:t>进行恢复</a:t>
            </a:r>
            <a:endParaRPr lang="en-US" altLang="zh-CN" sz="1600"/>
          </a:p>
        </p:txBody>
      </p:sp>
    </p:spTree>
    <p:extLst>
      <p:ext uri="{BB962C8B-B14F-4D97-AF65-F5344CB8AC3E}">
        <p14:creationId xmlns:p14="http://schemas.microsoft.com/office/powerpoint/2010/main" val="2718606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9"/>
          <p:cNvSpPr txBox="1">
            <a:spLocks noChangeArrowheads="1"/>
          </p:cNvSpPr>
          <p:nvPr/>
        </p:nvSpPr>
        <p:spPr bwMode="auto">
          <a:xfrm>
            <a:off x="487837" y="755071"/>
            <a:ext cx="7587978" cy="3970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2B2B2">
                    <a:alpha val="50195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Char char="l"/>
            </a:pPr>
            <a:r>
              <a:rPr lang="zh-CN" altLang="en-US" sz="2200" b="1" smtClean="0"/>
              <a:t>队列</a:t>
            </a:r>
            <a:endParaRPr lang="en-US" altLang="zh-CN" sz="2200" b="1"/>
          </a:p>
        </p:txBody>
      </p:sp>
      <p:sp>
        <p:nvSpPr>
          <p:cNvPr id="2" name="TextBox 1"/>
          <p:cNvSpPr txBox="1"/>
          <p:nvPr/>
        </p:nvSpPr>
        <p:spPr>
          <a:xfrm>
            <a:off x="665981" y="1368127"/>
            <a:ext cx="8136904" cy="3200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smtClean="0">
                <a:solidFill>
                  <a:srgbClr val="0070C0"/>
                </a:solidFill>
              </a:rPr>
              <a:t>队列的</a:t>
            </a:r>
            <a:r>
              <a:rPr lang="zh-CN" altLang="en-US" sz="2000" b="1">
                <a:solidFill>
                  <a:srgbClr val="0070C0"/>
                </a:solidFill>
              </a:rPr>
              <a:t>一个</a:t>
            </a:r>
            <a:r>
              <a:rPr lang="zh-CN" altLang="en-US" sz="2000" b="1" smtClean="0">
                <a:solidFill>
                  <a:srgbClr val="0070C0"/>
                </a:solidFill>
              </a:rPr>
              <a:t>使用场景</a:t>
            </a:r>
            <a:endParaRPr lang="en-US" altLang="zh-CN" sz="2000" b="1" smtClean="0">
              <a:solidFill>
                <a:srgbClr val="0070C0"/>
              </a:solidFill>
            </a:endParaRPr>
          </a:p>
          <a:p>
            <a:endParaRPr lang="en-US" altLang="zh-CN" sz="2000"/>
          </a:p>
          <a:p>
            <a:r>
              <a:rPr lang="zh-CN" altLang="en-US"/>
              <a:t>银</a:t>
            </a:r>
            <a:r>
              <a:rPr lang="zh-CN" altLang="en-US" smtClean="0"/>
              <a:t>行排队的案例</a:t>
            </a:r>
            <a:r>
              <a:rPr lang="en-US" altLang="zh-CN" smtClean="0"/>
              <a:t>:</a:t>
            </a:r>
          </a:p>
          <a:p>
            <a:endParaRPr lang="en-US" altLang="zh-CN"/>
          </a:p>
          <a:p>
            <a:endParaRPr lang="en-US" altLang="zh-CN" smtClean="0"/>
          </a:p>
          <a:p>
            <a:endParaRPr lang="en-US" altLang="zh-CN"/>
          </a:p>
          <a:p>
            <a:endParaRPr lang="en-US" altLang="zh-CN" smtClean="0"/>
          </a:p>
          <a:p>
            <a:endParaRPr lang="en-US" altLang="zh-CN"/>
          </a:p>
          <a:p>
            <a:endParaRPr lang="en-US" altLang="zh-CN" smtClean="0"/>
          </a:p>
          <a:p>
            <a:endParaRPr lang="en-US" altLang="zh-CN" smtClean="0"/>
          </a:p>
          <a:p>
            <a:endParaRPr lang="zh-CN" altLang="en-US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419" y="2448247"/>
            <a:ext cx="3514407" cy="22735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89789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9"/>
          <p:cNvSpPr txBox="1">
            <a:spLocks noChangeArrowheads="1"/>
          </p:cNvSpPr>
          <p:nvPr/>
        </p:nvSpPr>
        <p:spPr bwMode="auto">
          <a:xfrm>
            <a:off x="487837" y="755071"/>
            <a:ext cx="7587978" cy="3970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2B2B2">
                    <a:alpha val="50195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Char char="l"/>
            </a:pPr>
            <a:r>
              <a:rPr lang="zh-CN" altLang="en-US" sz="2200" b="1" smtClean="0"/>
              <a:t>队列</a:t>
            </a:r>
            <a:endParaRPr lang="en-US" altLang="zh-CN" sz="2200" b="1"/>
          </a:p>
        </p:txBody>
      </p:sp>
      <p:sp>
        <p:nvSpPr>
          <p:cNvPr id="2" name="TextBox 1"/>
          <p:cNvSpPr txBox="1"/>
          <p:nvPr/>
        </p:nvSpPr>
        <p:spPr>
          <a:xfrm>
            <a:off x="665981" y="1368127"/>
            <a:ext cx="8136904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>
                <a:solidFill>
                  <a:srgbClr val="0070C0"/>
                </a:solidFill>
              </a:rPr>
              <a:t>队列</a:t>
            </a:r>
            <a:r>
              <a:rPr lang="zh-CN" altLang="en-US" sz="2000" b="1" smtClean="0">
                <a:solidFill>
                  <a:srgbClr val="0070C0"/>
                </a:solidFill>
              </a:rPr>
              <a:t>介绍</a:t>
            </a:r>
            <a:endParaRPr lang="en-US" altLang="zh-CN" sz="2000" b="1" smtClean="0">
              <a:solidFill>
                <a:srgbClr val="0070C0"/>
              </a:solidFill>
            </a:endParaRPr>
          </a:p>
          <a:p>
            <a:endParaRPr lang="en-US" altLang="zh-CN" sz="2000"/>
          </a:p>
          <a:p>
            <a:pPr marL="342900" indent="-342900">
              <a:buFont typeface="Wingdings" pitchFamily="2" charset="2"/>
              <a:buChar char="Ø"/>
            </a:pPr>
            <a:r>
              <a:rPr lang="zh-CN" altLang="en-US" smtClean="0"/>
              <a:t>队</a:t>
            </a:r>
            <a:r>
              <a:rPr lang="zh-CN" altLang="en-US"/>
              <a:t>列是一个有序列表，可以用</a:t>
            </a:r>
            <a:r>
              <a:rPr lang="zh-CN" altLang="en-US" b="1">
                <a:solidFill>
                  <a:srgbClr val="FF0000"/>
                </a:solidFill>
              </a:rPr>
              <a:t>数组</a:t>
            </a:r>
            <a:r>
              <a:rPr lang="zh-CN" altLang="en-US"/>
              <a:t>或是</a:t>
            </a:r>
            <a:r>
              <a:rPr lang="zh-CN" altLang="en-US" b="1">
                <a:solidFill>
                  <a:srgbClr val="FF0000"/>
                </a:solidFill>
              </a:rPr>
              <a:t>链表</a:t>
            </a:r>
            <a:r>
              <a:rPr lang="zh-CN" altLang="en-US"/>
              <a:t>来实现</a:t>
            </a:r>
            <a:r>
              <a:rPr lang="zh-CN" altLang="en-US" smtClean="0"/>
              <a:t>。</a:t>
            </a:r>
            <a:endParaRPr lang="en-US" altLang="zh-CN" smtClean="0"/>
          </a:p>
          <a:p>
            <a:pPr marL="342900" indent="-342900">
              <a:buFont typeface="Wingdings" pitchFamily="2" charset="2"/>
              <a:buChar char="Ø"/>
            </a:pPr>
            <a:r>
              <a:rPr lang="zh-CN" altLang="en-US" smtClean="0"/>
              <a:t>遵</a:t>
            </a:r>
            <a:r>
              <a:rPr lang="zh-CN" altLang="en-US"/>
              <a:t>循</a:t>
            </a:r>
            <a:r>
              <a:rPr lang="zh-CN" altLang="en-US" b="1"/>
              <a:t>先入先出</a:t>
            </a:r>
            <a:r>
              <a:rPr lang="zh-CN" altLang="en-US"/>
              <a:t>的原则。即</a:t>
            </a:r>
            <a:r>
              <a:rPr lang="zh-CN" altLang="en-US" smtClean="0"/>
              <a:t>：先</a:t>
            </a:r>
            <a:r>
              <a:rPr lang="zh-CN" altLang="en-US"/>
              <a:t>存</a:t>
            </a:r>
            <a:r>
              <a:rPr lang="zh-CN" altLang="en-US" smtClean="0"/>
              <a:t>入队</a:t>
            </a:r>
            <a:r>
              <a:rPr lang="zh-CN" altLang="en-US"/>
              <a:t>列的数据，要先取出。后存入的要后取</a:t>
            </a:r>
            <a:r>
              <a:rPr lang="zh-CN" altLang="en-US" smtClean="0"/>
              <a:t>出</a:t>
            </a:r>
            <a:endParaRPr lang="en-US" altLang="zh-CN" smtClean="0"/>
          </a:p>
          <a:p>
            <a:pPr marL="342900" indent="-342900">
              <a:buFont typeface="Wingdings" pitchFamily="2" charset="2"/>
              <a:buChar char="Ø"/>
            </a:pPr>
            <a:r>
              <a:rPr lang="zh-CN" altLang="en-US"/>
              <a:t>示意</a:t>
            </a:r>
            <a:r>
              <a:rPr lang="zh-CN" altLang="en-US" smtClean="0"/>
              <a:t>图：</a:t>
            </a:r>
            <a:r>
              <a:rPr lang="en-US" altLang="zh-CN" smtClean="0"/>
              <a:t>(</a:t>
            </a:r>
            <a:r>
              <a:rPr lang="zh-CN" altLang="en-US" smtClean="0"/>
              <a:t>使用数组模拟队列示意图</a:t>
            </a:r>
            <a:r>
              <a:rPr lang="en-US" altLang="zh-CN" smtClean="0"/>
              <a:t>)</a:t>
            </a:r>
          </a:p>
          <a:p>
            <a:endParaRPr lang="en-US" altLang="zh-CN"/>
          </a:p>
          <a:p>
            <a:endParaRPr lang="en-US" altLang="zh-CN" smtClean="0"/>
          </a:p>
          <a:p>
            <a:endParaRPr lang="en-US" altLang="zh-CN"/>
          </a:p>
          <a:p>
            <a:endParaRPr lang="en-US" altLang="zh-CN" smtClean="0"/>
          </a:p>
          <a:p>
            <a:endParaRPr lang="en-US" altLang="zh-CN" smtClean="0"/>
          </a:p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7734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9"/>
          <p:cNvSpPr txBox="1">
            <a:spLocks noChangeArrowheads="1"/>
          </p:cNvSpPr>
          <p:nvPr/>
        </p:nvSpPr>
        <p:spPr bwMode="auto">
          <a:xfrm>
            <a:off x="487837" y="755071"/>
            <a:ext cx="7587978" cy="3970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2B2B2">
                    <a:alpha val="50195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Char char="l"/>
            </a:pPr>
            <a:r>
              <a:rPr lang="zh-CN" altLang="en-US" sz="2200" b="1" smtClean="0"/>
              <a:t>队列</a:t>
            </a:r>
            <a:endParaRPr lang="en-US" altLang="zh-CN" sz="2200" b="1"/>
          </a:p>
        </p:txBody>
      </p:sp>
      <p:sp>
        <p:nvSpPr>
          <p:cNvPr id="2" name="TextBox 1"/>
          <p:cNvSpPr txBox="1"/>
          <p:nvPr/>
        </p:nvSpPr>
        <p:spPr>
          <a:xfrm>
            <a:off x="665981" y="1368127"/>
            <a:ext cx="8136904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smtClean="0">
                <a:solidFill>
                  <a:srgbClr val="0070C0"/>
                </a:solidFill>
              </a:rPr>
              <a:t>数</a:t>
            </a:r>
            <a:r>
              <a:rPr lang="zh-CN" altLang="en-US" sz="2000" b="1">
                <a:solidFill>
                  <a:srgbClr val="0070C0"/>
                </a:solidFill>
              </a:rPr>
              <a:t>组模拟队</a:t>
            </a:r>
            <a:r>
              <a:rPr lang="zh-CN" altLang="en-US" sz="2000" b="1" smtClean="0">
                <a:solidFill>
                  <a:srgbClr val="0070C0"/>
                </a:solidFill>
              </a:rPr>
              <a:t>列</a:t>
            </a:r>
            <a:endParaRPr lang="en-US" altLang="zh-CN" sz="2000" b="1" smtClean="0">
              <a:solidFill>
                <a:srgbClr val="0070C0"/>
              </a:solidFill>
            </a:endParaRPr>
          </a:p>
          <a:p>
            <a:endParaRPr lang="en-US" altLang="zh-CN" sz="2000"/>
          </a:p>
          <a:p>
            <a:pPr marL="342900" indent="-342900">
              <a:buFont typeface="Wingdings" pitchFamily="2" charset="2"/>
              <a:buChar char="Ø"/>
            </a:pPr>
            <a:r>
              <a:rPr lang="zh-CN" altLang="en-US" smtClean="0"/>
              <a:t>队</a:t>
            </a:r>
            <a:r>
              <a:rPr lang="zh-CN" altLang="en-US"/>
              <a:t>列本身是有序列表，若使用数组的结构来存储队列的数据，则队列数组的声明如下 其中 </a:t>
            </a:r>
            <a:r>
              <a:rPr lang="en-US" altLang="zh-CN"/>
              <a:t>m</a:t>
            </a:r>
            <a:r>
              <a:rPr lang="en-US" altLang="zh-CN" smtClean="0"/>
              <a:t>axSize </a:t>
            </a:r>
            <a:r>
              <a:rPr lang="zh-CN" altLang="en-US"/>
              <a:t>是该队列的最大容量。</a:t>
            </a:r>
          </a:p>
          <a:p>
            <a:pPr marL="342900" indent="-342900">
              <a:buFont typeface="Wingdings" pitchFamily="2" charset="2"/>
              <a:buChar char="Ø"/>
            </a:pPr>
            <a:endParaRPr lang="zh-CN" altLang="en-US"/>
          </a:p>
          <a:p>
            <a:pPr marL="342900" indent="-342900">
              <a:buFont typeface="Wingdings" pitchFamily="2" charset="2"/>
              <a:buChar char="Ø"/>
            </a:pPr>
            <a:r>
              <a:rPr lang="zh-CN" altLang="en-US" sz="1600"/>
              <a:t>因为队列的输出、输入是分别从前后端来处理，因此需要两个变</a:t>
            </a:r>
            <a:r>
              <a:rPr lang="zh-CN" altLang="en-US" sz="1600" b="1"/>
              <a:t>量 </a:t>
            </a:r>
            <a:r>
              <a:rPr lang="en-US" altLang="zh-CN" sz="1600" b="1"/>
              <a:t>front</a:t>
            </a:r>
            <a:r>
              <a:rPr lang="zh-CN" altLang="en-US" sz="1600" b="1"/>
              <a:t>及 </a:t>
            </a:r>
            <a:r>
              <a:rPr lang="en-US" altLang="zh-CN" sz="1600" b="1"/>
              <a:t>rear</a:t>
            </a:r>
            <a:r>
              <a:rPr lang="zh-CN" altLang="en-US" sz="1600" b="1"/>
              <a:t>分别记录队列前后端</a:t>
            </a:r>
            <a:r>
              <a:rPr lang="zh-CN" altLang="en-US" sz="1600"/>
              <a:t>的下标，</a:t>
            </a:r>
            <a:r>
              <a:rPr lang="en-US" altLang="zh-CN" sz="1600"/>
              <a:t>front </a:t>
            </a:r>
            <a:r>
              <a:rPr lang="zh-CN" altLang="en-US" sz="1600"/>
              <a:t>会随着数据输出而改变，而 </a:t>
            </a:r>
            <a:r>
              <a:rPr lang="en-US" altLang="zh-CN" sz="1600"/>
              <a:t>rear</a:t>
            </a:r>
            <a:r>
              <a:rPr lang="zh-CN" altLang="en-US" sz="1600"/>
              <a:t>则是随着数据输入而改</a:t>
            </a:r>
            <a:r>
              <a:rPr lang="zh-CN" altLang="en-US" sz="1600" smtClean="0"/>
              <a:t>变</a:t>
            </a:r>
            <a:r>
              <a:rPr lang="zh-CN" altLang="en-US" sz="1600"/>
              <a:t>，</a:t>
            </a:r>
            <a:r>
              <a:rPr lang="zh-CN" altLang="en-US" sz="1600" smtClean="0"/>
              <a:t>如图所示</a:t>
            </a:r>
            <a:r>
              <a:rPr lang="en-US" altLang="zh-CN" sz="1600" smtClean="0"/>
              <a:t>:</a:t>
            </a:r>
            <a:endParaRPr lang="zh-CN" altLang="en-US" sz="1600"/>
          </a:p>
          <a:p>
            <a:pPr marL="342900" indent="-342900">
              <a:buAutoNum type="arabicParenR"/>
            </a:pPr>
            <a:endParaRPr lang="en-US" altLang="zh-CN" smtClean="0"/>
          </a:p>
          <a:p>
            <a:endParaRPr lang="en-US" altLang="zh-CN" smtClean="0"/>
          </a:p>
          <a:p>
            <a:endParaRPr lang="en-US" altLang="zh-CN"/>
          </a:p>
          <a:p>
            <a:endParaRPr lang="en-US" altLang="zh-CN" smtClean="0"/>
          </a:p>
          <a:p>
            <a:endParaRPr lang="en-US" altLang="zh-CN" smtClean="0"/>
          </a:p>
          <a:p>
            <a:endParaRPr lang="zh-CN" altLang="en-US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005" y="3744391"/>
            <a:ext cx="4536504" cy="17198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52013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9"/>
          <p:cNvSpPr txBox="1">
            <a:spLocks noChangeArrowheads="1"/>
          </p:cNvSpPr>
          <p:nvPr/>
        </p:nvSpPr>
        <p:spPr bwMode="auto">
          <a:xfrm>
            <a:off x="487837" y="755071"/>
            <a:ext cx="7587978" cy="3970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2B2B2">
                    <a:alpha val="50195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Char char="l"/>
            </a:pPr>
            <a:r>
              <a:rPr lang="zh-CN" altLang="en-US" sz="2200" b="1" smtClean="0"/>
              <a:t>队列</a:t>
            </a:r>
            <a:endParaRPr lang="en-US" altLang="zh-CN" sz="2200" b="1"/>
          </a:p>
        </p:txBody>
      </p:sp>
      <p:sp>
        <p:nvSpPr>
          <p:cNvPr id="2" name="TextBox 1"/>
          <p:cNvSpPr txBox="1"/>
          <p:nvPr/>
        </p:nvSpPr>
        <p:spPr>
          <a:xfrm>
            <a:off x="665981" y="1368127"/>
            <a:ext cx="8136904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smtClean="0">
                <a:solidFill>
                  <a:srgbClr val="0070C0"/>
                </a:solidFill>
              </a:rPr>
              <a:t>数</a:t>
            </a:r>
            <a:r>
              <a:rPr lang="zh-CN" altLang="en-US" sz="2000" b="1">
                <a:solidFill>
                  <a:srgbClr val="0070C0"/>
                </a:solidFill>
              </a:rPr>
              <a:t>组模拟队</a:t>
            </a:r>
            <a:r>
              <a:rPr lang="zh-CN" altLang="en-US" sz="2000" b="1" smtClean="0">
                <a:solidFill>
                  <a:srgbClr val="0070C0"/>
                </a:solidFill>
              </a:rPr>
              <a:t>列</a:t>
            </a:r>
            <a:endParaRPr lang="en-US" altLang="zh-CN" sz="2000" b="1" smtClean="0">
              <a:solidFill>
                <a:srgbClr val="0070C0"/>
              </a:solidFill>
            </a:endParaRPr>
          </a:p>
          <a:p>
            <a:endParaRPr lang="en-US" altLang="zh-CN" sz="2000"/>
          </a:p>
          <a:p>
            <a:pPr marL="342900" indent="-342900">
              <a:buFont typeface="Wingdings" pitchFamily="2" charset="2"/>
              <a:buChar char="Ø"/>
              <a:defRPr/>
            </a:pPr>
            <a:r>
              <a:rPr lang="zh-CN" altLang="en-US" smtClean="0">
                <a:ea typeface="宋体" pitchFamily="2" charset="-122"/>
              </a:rPr>
              <a:t>当</a:t>
            </a:r>
            <a:r>
              <a:rPr lang="zh-CN" altLang="en-US">
                <a:ea typeface="宋体" pitchFamily="2" charset="-122"/>
              </a:rPr>
              <a:t>我们将数据存入队列时称为”</a:t>
            </a:r>
            <a:r>
              <a:rPr lang="en-US" altLang="zh-CN">
                <a:ea typeface="宋体" pitchFamily="2" charset="-122"/>
              </a:rPr>
              <a:t>addqueue”</a:t>
            </a:r>
            <a:r>
              <a:rPr lang="zh-CN" altLang="en-US">
                <a:ea typeface="宋体" pitchFamily="2" charset="-122"/>
              </a:rPr>
              <a:t>，</a:t>
            </a:r>
            <a:r>
              <a:rPr lang="en-US" altLang="zh-CN">
                <a:ea typeface="宋体" pitchFamily="2" charset="-122"/>
              </a:rPr>
              <a:t>addqueue </a:t>
            </a:r>
            <a:r>
              <a:rPr lang="zh-CN" altLang="en-US">
                <a:ea typeface="宋体" pitchFamily="2" charset="-122"/>
              </a:rPr>
              <a:t>的处</a:t>
            </a:r>
            <a:r>
              <a:rPr lang="zh-CN" altLang="en-US" smtClean="0">
                <a:ea typeface="宋体" pitchFamily="2" charset="-122"/>
              </a:rPr>
              <a:t>理</a:t>
            </a:r>
            <a:r>
              <a:rPr lang="zh-CN" altLang="en-US">
                <a:ea typeface="宋体" pitchFamily="2" charset="-122"/>
              </a:rPr>
              <a:t>需要</a:t>
            </a:r>
            <a:r>
              <a:rPr lang="zh-CN" altLang="en-US" smtClean="0">
                <a:ea typeface="宋体" pitchFamily="2" charset="-122"/>
              </a:rPr>
              <a:t>有</a:t>
            </a:r>
            <a:r>
              <a:rPr lang="zh-CN" altLang="en-US">
                <a:ea typeface="宋体" pitchFamily="2" charset="-122"/>
              </a:rPr>
              <a:t>两个步骤</a:t>
            </a:r>
            <a:r>
              <a:rPr lang="zh-CN" altLang="en-US" smtClean="0">
                <a:ea typeface="宋体" pitchFamily="2" charset="-122"/>
              </a:rPr>
              <a:t>：</a:t>
            </a:r>
            <a:r>
              <a:rPr lang="zh-CN" altLang="en-US" b="1">
                <a:ea typeface="宋体" pitchFamily="2" charset="-122"/>
              </a:rPr>
              <a:t>思</a:t>
            </a:r>
            <a:r>
              <a:rPr lang="zh-CN" altLang="en-US" b="1" smtClean="0">
                <a:ea typeface="宋体" pitchFamily="2" charset="-122"/>
              </a:rPr>
              <a:t>路分析</a:t>
            </a:r>
            <a:r>
              <a:rPr lang="zh-CN" altLang="en-US" smtClean="0">
                <a:ea typeface="宋体" pitchFamily="2" charset="-122"/>
              </a:rPr>
              <a:t> </a:t>
            </a:r>
            <a:endParaRPr lang="zh-CN" altLang="en-US">
              <a:ea typeface="宋体" pitchFamily="2" charset="-122"/>
            </a:endParaRPr>
          </a:p>
          <a:p>
            <a:pPr marL="342900" indent="-342900">
              <a:buAutoNum type="arabicParenR"/>
              <a:defRPr/>
            </a:pPr>
            <a:r>
              <a:rPr lang="zh-CN" altLang="en-US" smtClean="0">
                <a:ea typeface="宋体" pitchFamily="2" charset="-122"/>
              </a:rPr>
              <a:t>将</a:t>
            </a:r>
            <a:r>
              <a:rPr lang="zh-CN" altLang="en-US">
                <a:ea typeface="宋体" pitchFamily="2" charset="-122"/>
              </a:rPr>
              <a:t>尾指针</a:t>
            </a:r>
            <a:r>
              <a:rPr lang="zh-CN" altLang="en-US" smtClean="0">
                <a:ea typeface="宋体" pitchFamily="2" charset="-122"/>
              </a:rPr>
              <a:t>往后移</a:t>
            </a:r>
            <a:r>
              <a:rPr lang="zh-CN" altLang="en-US">
                <a:ea typeface="宋体" pitchFamily="2" charset="-122"/>
              </a:rPr>
              <a:t>：</a:t>
            </a:r>
            <a:r>
              <a:rPr lang="en-US" altLang="zh-CN">
                <a:ea typeface="宋体" pitchFamily="2" charset="-122"/>
              </a:rPr>
              <a:t>rear+1 </a:t>
            </a:r>
            <a:r>
              <a:rPr lang="en-US" altLang="zh-CN" smtClean="0">
                <a:ea typeface="宋体" pitchFamily="2" charset="-122"/>
              </a:rPr>
              <a:t>, front == rear 【</a:t>
            </a:r>
            <a:r>
              <a:rPr lang="zh-CN" altLang="en-US" smtClean="0">
                <a:ea typeface="宋体" pitchFamily="2" charset="-122"/>
              </a:rPr>
              <a:t>空</a:t>
            </a:r>
            <a:r>
              <a:rPr lang="en-US" altLang="zh-CN" smtClean="0">
                <a:ea typeface="宋体" pitchFamily="2" charset="-122"/>
              </a:rPr>
              <a:t>】</a:t>
            </a:r>
          </a:p>
          <a:p>
            <a:pPr marL="342900" indent="-342900">
              <a:buAutoNum type="arabicParenR"/>
              <a:defRPr/>
            </a:pPr>
            <a:r>
              <a:rPr lang="zh-CN" altLang="en-US" smtClean="0">
                <a:ea typeface="宋体" pitchFamily="2" charset="-122"/>
              </a:rPr>
              <a:t>若</a:t>
            </a:r>
            <a:r>
              <a:rPr lang="zh-CN" altLang="en-US">
                <a:ea typeface="宋体" pitchFamily="2" charset="-122"/>
              </a:rPr>
              <a:t>尾指引 </a:t>
            </a:r>
            <a:r>
              <a:rPr lang="en-US" altLang="zh-CN">
                <a:ea typeface="宋体" pitchFamily="2" charset="-122"/>
              </a:rPr>
              <a:t>rear </a:t>
            </a:r>
            <a:r>
              <a:rPr lang="zh-CN" altLang="en-US">
                <a:ea typeface="宋体" pitchFamily="2" charset="-122"/>
              </a:rPr>
              <a:t>小</a:t>
            </a:r>
            <a:r>
              <a:rPr lang="zh-CN" altLang="en-US" smtClean="0">
                <a:ea typeface="宋体" pitchFamily="2" charset="-122"/>
              </a:rPr>
              <a:t>于</a:t>
            </a:r>
            <a:r>
              <a:rPr lang="zh-CN" altLang="en-US">
                <a:ea typeface="宋体" pitchFamily="2" charset="-122"/>
              </a:rPr>
              <a:t>等于</a:t>
            </a:r>
            <a:r>
              <a:rPr lang="zh-CN" altLang="en-US" smtClean="0">
                <a:ea typeface="宋体" pitchFamily="2" charset="-122"/>
              </a:rPr>
              <a:t>队</a:t>
            </a:r>
            <a:r>
              <a:rPr lang="zh-CN" altLang="en-US">
                <a:ea typeface="宋体" pitchFamily="2" charset="-122"/>
              </a:rPr>
              <a:t>列的最大下标 </a:t>
            </a:r>
            <a:r>
              <a:rPr lang="en-US" altLang="zh-CN">
                <a:ea typeface="宋体" pitchFamily="2" charset="-122"/>
              </a:rPr>
              <a:t>MaxSize-1</a:t>
            </a:r>
            <a:r>
              <a:rPr lang="zh-CN" altLang="en-US">
                <a:ea typeface="宋体" pitchFamily="2" charset="-122"/>
              </a:rPr>
              <a:t>，则将数据存入 </a:t>
            </a:r>
            <a:r>
              <a:rPr lang="en-US" altLang="zh-CN">
                <a:ea typeface="宋体" pitchFamily="2" charset="-122"/>
              </a:rPr>
              <a:t>rear</a:t>
            </a:r>
            <a:r>
              <a:rPr lang="zh-CN" altLang="en-US">
                <a:ea typeface="宋体" pitchFamily="2" charset="-122"/>
              </a:rPr>
              <a:t>所指的数组元素中，否则无法存入数据。 </a:t>
            </a:r>
            <a:r>
              <a:rPr lang="en-US" altLang="zh-CN" smtClean="0">
                <a:ea typeface="宋体" pitchFamily="2" charset="-122"/>
              </a:rPr>
              <a:t>rear  == MaxSize - 1[</a:t>
            </a:r>
            <a:r>
              <a:rPr lang="zh-CN" altLang="en-US">
                <a:ea typeface="宋体" pitchFamily="2" charset="-122"/>
              </a:rPr>
              <a:t>队</a:t>
            </a:r>
            <a:r>
              <a:rPr lang="zh-CN" altLang="en-US" smtClean="0">
                <a:ea typeface="宋体" pitchFamily="2" charset="-122"/>
              </a:rPr>
              <a:t>列满</a:t>
            </a:r>
            <a:r>
              <a:rPr lang="en-US" altLang="zh-CN" smtClean="0">
                <a:ea typeface="宋体" pitchFamily="2" charset="-122"/>
              </a:rPr>
              <a:t>]</a:t>
            </a:r>
          </a:p>
          <a:p>
            <a:pPr marL="285750" indent="-285750">
              <a:buFont typeface="Wingdings" pitchFamily="2" charset="2"/>
              <a:buChar char="Ø"/>
              <a:defRPr/>
            </a:pPr>
            <a:endParaRPr lang="en-US" altLang="zh-CN">
              <a:ea typeface="宋体" pitchFamily="2" charset="-122"/>
            </a:endParaRPr>
          </a:p>
          <a:p>
            <a:pPr marL="342900" indent="-342900">
              <a:buFont typeface="Wingdings" pitchFamily="2" charset="2"/>
              <a:buChar char="Ø"/>
              <a:defRPr/>
            </a:pPr>
            <a:r>
              <a:rPr lang="zh-CN" altLang="en-US" smtClean="0">
                <a:ea typeface="宋体" pitchFamily="2" charset="-122"/>
              </a:rPr>
              <a:t>代码实现</a:t>
            </a:r>
            <a:endParaRPr lang="en-US" altLang="zh-CN" smtClean="0">
              <a:ea typeface="宋体" pitchFamily="2" charset="-122"/>
            </a:endParaRPr>
          </a:p>
          <a:p>
            <a:pPr marL="342900" indent="-342900">
              <a:buFont typeface="Wingdings" pitchFamily="2" charset="2"/>
              <a:buChar char="Ø"/>
              <a:defRPr/>
            </a:pPr>
            <a:r>
              <a:rPr lang="zh-CN" altLang="en-US" b="1">
                <a:solidFill>
                  <a:srgbClr val="FF0000"/>
                </a:solidFill>
                <a:ea typeface="宋体" pitchFamily="2" charset="-122"/>
              </a:rPr>
              <a:t>问</a:t>
            </a:r>
            <a:r>
              <a:rPr lang="zh-CN" altLang="en-US" b="1" smtClean="0">
                <a:solidFill>
                  <a:srgbClr val="FF0000"/>
                </a:solidFill>
                <a:ea typeface="宋体" pitchFamily="2" charset="-122"/>
              </a:rPr>
              <a:t>题分析</a:t>
            </a:r>
            <a:r>
              <a:rPr lang="zh-CN" altLang="en-US" smtClean="0">
                <a:ea typeface="宋体" pitchFamily="2" charset="-122"/>
              </a:rPr>
              <a:t>并优化</a:t>
            </a:r>
            <a:endParaRPr lang="en-US" altLang="zh-CN" smtClean="0">
              <a:ea typeface="宋体" pitchFamily="2" charset="-122"/>
            </a:endParaRPr>
          </a:p>
          <a:p>
            <a:endParaRPr lang="en-US" altLang="zh-CN" smtClean="0"/>
          </a:p>
          <a:p>
            <a:endParaRPr lang="en-US" altLang="zh-CN" smtClean="0"/>
          </a:p>
          <a:p>
            <a:endParaRPr lang="zh-CN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100524" y="4937637"/>
            <a:ext cx="32678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zh-CN" smtClean="0"/>
              <a:t>rear </a:t>
            </a:r>
            <a:r>
              <a:rPr lang="zh-CN" altLang="en-US" smtClean="0"/>
              <a:t>是队列最后</a:t>
            </a:r>
            <a:r>
              <a:rPr lang="en-US" altLang="zh-CN" smtClean="0"/>
              <a:t>[</a:t>
            </a:r>
            <a:r>
              <a:rPr lang="zh-CN" altLang="en-US" smtClean="0"/>
              <a:t>含</a:t>
            </a:r>
            <a:r>
              <a:rPr lang="en-US" altLang="zh-CN" smtClean="0"/>
              <a:t>]</a:t>
            </a:r>
          </a:p>
          <a:p>
            <a:pPr marL="342900" indent="-342900">
              <a:buAutoNum type="arabicPeriod"/>
            </a:pPr>
            <a:r>
              <a:rPr lang="en-US" altLang="zh-CN" smtClean="0"/>
              <a:t>front </a:t>
            </a:r>
            <a:r>
              <a:rPr lang="zh-CN" altLang="en-US" smtClean="0"/>
              <a:t>是队列最前元素</a:t>
            </a:r>
            <a:r>
              <a:rPr lang="en-US" altLang="zh-CN" smtClean="0"/>
              <a:t>[</a:t>
            </a:r>
            <a:r>
              <a:rPr lang="zh-CN" altLang="en-US" smtClean="0"/>
              <a:t>不含</a:t>
            </a:r>
            <a:r>
              <a:rPr lang="en-US" altLang="zh-CN" smtClean="0"/>
              <a:t>]</a:t>
            </a:r>
            <a:endParaRPr lang="zh-CN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100524" y="3528367"/>
            <a:ext cx="30380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latin typeface="Arial" pitchFamily="34" charset="0"/>
                <a:cs typeface="Arial" pitchFamily="34" charset="0"/>
              </a:rPr>
              <a:t>class ArrayQueue(arrMaxSize: Int) </a:t>
            </a:r>
            <a:r>
              <a:rPr lang="en-US" altLang="zh-CN" sz="1200" smtClean="0">
                <a:latin typeface="Arial" pitchFamily="34" charset="0"/>
                <a:cs typeface="Arial" pitchFamily="34" charset="0"/>
              </a:rPr>
              <a:t>{ val </a:t>
            </a:r>
            <a:r>
              <a:rPr lang="en-US" altLang="zh-CN" sz="1200">
                <a:latin typeface="Arial" pitchFamily="34" charset="0"/>
                <a:cs typeface="Arial" pitchFamily="34" charset="0"/>
              </a:rPr>
              <a:t>maxSize: Int = </a:t>
            </a:r>
            <a:r>
              <a:rPr lang="en-US" altLang="zh-CN" sz="1200" smtClean="0">
                <a:latin typeface="Arial" pitchFamily="34" charset="0"/>
                <a:cs typeface="Arial" pitchFamily="34" charset="0"/>
              </a:rPr>
              <a:t>arrMaxSize</a:t>
            </a:r>
            <a:endParaRPr lang="zh-CN" altLang="en-US" sz="1200">
              <a:latin typeface="Arial" pitchFamily="34" charset="0"/>
              <a:cs typeface="Arial" pitchFamily="34" charset="0"/>
            </a:endParaRPr>
          </a:p>
          <a:p>
            <a:r>
              <a:rPr lang="zh-CN" altLang="en-US" sz="1200">
                <a:latin typeface="Arial" pitchFamily="34" charset="0"/>
                <a:cs typeface="Arial" pitchFamily="34" charset="0"/>
              </a:rPr>
              <a:t>  </a:t>
            </a:r>
            <a:r>
              <a:rPr lang="en-US" altLang="zh-CN" sz="1200">
                <a:latin typeface="Arial" pitchFamily="34" charset="0"/>
                <a:cs typeface="Arial" pitchFamily="34" charset="0"/>
              </a:rPr>
              <a:t>val array = new Array[Int](arrMaxSize)</a:t>
            </a:r>
          </a:p>
          <a:p>
            <a:r>
              <a:rPr lang="en-US" altLang="zh-CN" sz="1200">
                <a:latin typeface="Arial" pitchFamily="34" charset="0"/>
                <a:cs typeface="Arial" pitchFamily="34" charset="0"/>
              </a:rPr>
              <a:t>  var front: Int = -1</a:t>
            </a:r>
          </a:p>
          <a:p>
            <a:r>
              <a:rPr lang="en-US" altLang="zh-CN" sz="1200">
                <a:latin typeface="Arial" pitchFamily="34" charset="0"/>
                <a:cs typeface="Arial" pitchFamily="34" charset="0"/>
              </a:rPr>
              <a:t>  var rear: Int = -</a:t>
            </a:r>
            <a:r>
              <a:rPr lang="en-US" altLang="zh-CN" sz="1200" smtClean="0">
                <a:latin typeface="Arial" pitchFamily="34" charset="0"/>
                <a:cs typeface="Arial" pitchFamily="34" charset="0"/>
              </a:rPr>
              <a:t>1</a:t>
            </a:r>
          </a:p>
          <a:p>
            <a:r>
              <a:rPr lang="en-US" altLang="zh-CN" sz="1200">
                <a:latin typeface="Arial" pitchFamily="34" charset="0"/>
                <a:cs typeface="Arial" pitchFamily="34" charset="0"/>
              </a:rPr>
              <a:t>}</a:t>
            </a:r>
            <a:endParaRPr lang="zh-CN" altLang="en-US" sz="120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138589" y="4104431"/>
            <a:ext cx="27652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 </a:t>
            </a:r>
            <a:r>
              <a:rPr lang="en-US" altLang="zh-CN" sz="1400">
                <a:latin typeface="Arial" pitchFamily="34" charset="0"/>
                <a:cs typeface="Arial" pitchFamily="34" charset="0"/>
              </a:rPr>
              <a:t>//</a:t>
            </a:r>
            <a:r>
              <a:rPr lang="zh-CN" altLang="en-US" sz="1400">
                <a:latin typeface="Arial" pitchFamily="34" charset="0"/>
                <a:cs typeface="Arial" pitchFamily="34" charset="0"/>
              </a:rPr>
              <a:t>初始化</a:t>
            </a:r>
          </a:p>
          <a:p>
            <a:r>
              <a:rPr lang="zh-CN" altLang="en-US" sz="1400">
                <a:latin typeface="Arial" pitchFamily="34" charset="0"/>
                <a:cs typeface="Arial" pitchFamily="34" charset="0"/>
              </a:rPr>
              <a:t> </a:t>
            </a:r>
            <a:r>
              <a:rPr lang="en-US" altLang="zh-CN" sz="1400" smtClean="0">
                <a:latin typeface="Arial" pitchFamily="34" charset="0"/>
                <a:cs typeface="Arial" pitchFamily="34" charset="0"/>
              </a:rPr>
              <a:t>val </a:t>
            </a:r>
            <a:r>
              <a:rPr lang="en-US" altLang="zh-CN" sz="1400">
                <a:latin typeface="Arial" pitchFamily="34" charset="0"/>
                <a:cs typeface="Arial" pitchFamily="34" charset="0"/>
              </a:rPr>
              <a:t>queue = new ArrayQueue(3)</a:t>
            </a:r>
            <a:endParaRPr lang="zh-CN" altLang="en-US" sz="140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2338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9"/>
          <p:cNvSpPr txBox="1">
            <a:spLocks noChangeArrowheads="1"/>
          </p:cNvSpPr>
          <p:nvPr/>
        </p:nvSpPr>
        <p:spPr bwMode="auto">
          <a:xfrm>
            <a:off x="487837" y="755071"/>
            <a:ext cx="7587978" cy="3970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2B2B2">
                    <a:alpha val="50195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Char char="l"/>
            </a:pPr>
            <a:r>
              <a:rPr lang="zh-CN" altLang="en-US" sz="2200" b="1" smtClean="0"/>
              <a:t>队列</a:t>
            </a:r>
            <a:endParaRPr lang="en-US" altLang="zh-CN" sz="2200" b="1"/>
          </a:p>
        </p:txBody>
      </p:sp>
      <p:sp>
        <p:nvSpPr>
          <p:cNvPr id="2" name="TextBox 1"/>
          <p:cNvSpPr txBox="1"/>
          <p:nvPr/>
        </p:nvSpPr>
        <p:spPr>
          <a:xfrm>
            <a:off x="665981" y="1368127"/>
            <a:ext cx="8136904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smtClean="0">
                <a:solidFill>
                  <a:srgbClr val="0070C0"/>
                </a:solidFill>
              </a:rPr>
              <a:t>数</a:t>
            </a:r>
            <a:r>
              <a:rPr lang="zh-CN" altLang="en-US" sz="2000" b="1">
                <a:solidFill>
                  <a:srgbClr val="0070C0"/>
                </a:solidFill>
              </a:rPr>
              <a:t>组模拟队</a:t>
            </a:r>
            <a:r>
              <a:rPr lang="zh-CN" altLang="en-US" sz="2000" b="1" smtClean="0">
                <a:solidFill>
                  <a:srgbClr val="0070C0"/>
                </a:solidFill>
              </a:rPr>
              <a:t>列</a:t>
            </a:r>
            <a:endParaRPr lang="en-US" altLang="zh-CN" sz="2000" b="1" smtClean="0">
              <a:solidFill>
                <a:srgbClr val="0070C0"/>
              </a:solidFill>
            </a:endParaRPr>
          </a:p>
          <a:p>
            <a:endParaRPr lang="en-US" altLang="zh-CN" sz="2000"/>
          </a:p>
          <a:p>
            <a:pPr marL="342900" indent="-342900">
              <a:buFont typeface="Wingdings" pitchFamily="2" charset="2"/>
              <a:buChar char="Ø"/>
              <a:defRPr/>
            </a:pPr>
            <a:r>
              <a:rPr lang="zh-CN" altLang="en-US" smtClean="0">
                <a:ea typeface="宋体" pitchFamily="2" charset="-122"/>
              </a:rPr>
              <a:t>出</a:t>
            </a:r>
            <a:r>
              <a:rPr lang="zh-CN" altLang="en-US">
                <a:ea typeface="宋体" pitchFamily="2" charset="-122"/>
              </a:rPr>
              <a:t>队</a:t>
            </a:r>
            <a:r>
              <a:rPr lang="zh-CN" altLang="en-US" smtClean="0">
                <a:ea typeface="宋体" pitchFamily="2" charset="-122"/>
              </a:rPr>
              <a:t>列操作</a:t>
            </a:r>
            <a:r>
              <a:rPr lang="en-US" altLang="zh-CN" smtClean="0">
                <a:ea typeface="宋体" pitchFamily="2" charset="-122"/>
              </a:rPr>
              <a:t>getQueue</a:t>
            </a:r>
          </a:p>
          <a:p>
            <a:pPr marL="342900" indent="-342900">
              <a:buFont typeface="Wingdings" pitchFamily="2" charset="2"/>
              <a:buChar char="Ø"/>
              <a:defRPr/>
            </a:pPr>
            <a:r>
              <a:rPr lang="zh-CN" altLang="en-US">
                <a:ea typeface="宋体" pitchFamily="2" charset="-122"/>
              </a:rPr>
              <a:t>显</a:t>
            </a:r>
            <a:r>
              <a:rPr lang="zh-CN" altLang="en-US" smtClean="0">
                <a:ea typeface="宋体" pitchFamily="2" charset="-122"/>
              </a:rPr>
              <a:t>示队列的情况</a:t>
            </a:r>
            <a:r>
              <a:rPr lang="en-US" altLang="zh-CN" smtClean="0">
                <a:ea typeface="宋体" pitchFamily="2" charset="-122"/>
              </a:rPr>
              <a:t>showQueue</a:t>
            </a:r>
          </a:p>
          <a:p>
            <a:pPr marL="342900" indent="-342900">
              <a:buFont typeface="Wingdings" pitchFamily="2" charset="2"/>
              <a:buChar char="Ø"/>
              <a:defRPr/>
            </a:pPr>
            <a:r>
              <a:rPr lang="zh-CN" altLang="en-US" smtClean="0">
                <a:ea typeface="宋体" pitchFamily="2" charset="-122"/>
              </a:rPr>
              <a:t>查看</a:t>
            </a:r>
            <a:r>
              <a:rPr lang="zh-CN" altLang="en-US">
                <a:ea typeface="宋体" pitchFamily="2" charset="-122"/>
              </a:rPr>
              <a:t>队</a:t>
            </a:r>
            <a:r>
              <a:rPr lang="zh-CN" altLang="en-US" smtClean="0">
                <a:ea typeface="宋体" pitchFamily="2" charset="-122"/>
              </a:rPr>
              <a:t>列头元素</a:t>
            </a:r>
            <a:r>
              <a:rPr lang="en-US" altLang="zh-CN" b="1" smtClean="0">
                <a:ea typeface="宋体" pitchFamily="2" charset="-122"/>
              </a:rPr>
              <a:t>head</a:t>
            </a:r>
            <a:r>
              <a:rPr lang="en-US" altLang="zh-CN" smtClean="0">
                <a:ea typeface="宋体" pitchFamily="2" charset="-122"/>
              </a:rPr>
              <a:t>Queue</a:t>
            </a:r>
          </a:p>
          <a:p>
            <a:pPr marL="342900" indent="-342900">
              <a:buFont typeface="Wingdings" pitchFamily="2" charset="2"/>
              <a:buChar char="Ø"/>
              <a:defRPr/>
            </a:pPr>
            <a:r>
              <a:rPr lang="zh-CN" altLang="en-US">
                <a:ea typeface="宋体" pitchFamily="2" charset="-122"/>
              </a:rPr>
              <a:t>退</a:t>
            </a:r>
            <a:r>
              <a:rPr lang="zh-CN" altLang="en-US" smtClean="0">
                <a:ea typeface="宋体" pitchFamily="2" charset="-122"/>
              </a:rPr>
              <a:t>出系统</a:t>
            </a:r>
            <a:r>
              <a:rPr lang="en-US" altLang="zh-CN" smtClean="0">
                <a:ea typeface="宋体" pitchFamily="2" charset="-122"/>
              </a:rPr>
              <a:t>exit</a:t>
            </a:r>
          </a:p>
          <a:p>
            <a:pPr marL="342900" indent="-342900">
              <a:buFont typeface="Wingdings" pitchFamily="2" charset="2"/>
              <a:buChar char="Ø"/>
              <a:defRPr/>
            </a:pPr>
            <a:endParaRPr lang="en-US" altLang="zh-CN">
              <a:ea typeface="宋体" pitchFamily="2" charset="-122"/>
            </a:endParaRPr>
          </a:p>
          <a:p>
            <a:pPr>
              <a:defRPr/>
            </a:pPr>
            <a:r>
              <a:rPr lang="zh-CN" altLang="en-US" smtClean="0">
                <a:ea typeface="宋体" pitchFamily="2" charset="-122"/>
              </a:rPr>
              <a:t>将原来的队列的查看队列头元素的代码写完</a:t>
            </a:r>
            <a:r>
              <a:rPr lang="en-US" altLang="zh-CN" smtClean="0">
                <a:ea typeface="宋体" pitchFamily="2" charset="-122"/>
              </a:rPr>
              <a:t>.</a:t>
            </a:r>
            <a:endParaRPr lang="en-US" altLang="zh-CN" smtClean="0"/>
          </a:p>
          <a:p>
            <a:endParaRPr lang="en-US" altLang="zh-CN" smtClean="0"/>
          </a:p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4929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9"/>
          <p:cNvSpPr txBox="1">
            <a:spLocks noChangeArrowheads="1"/>
          </p:cNvSpPr>
          <p:nvPr/>
        </p:nvSpPr>
        <p:spPr bwMode="auto">
          <a:xfrm>
            <a:off x="487837" y="755071"/>
            <a:ext cx="7587978" cy="3970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2B2B2">
                    <a:alpha val="50195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Char char="l"/>
            </a:pPr>
            <a:r>
              <a:rPr lang="zh-CN" altLang="en-US" sz="2200" b="1" smtClean="0"/>
              <a:t>队列</a:t>
            </a:r>
            <a:endParaRPr lang="en-US" altLang="zh-CN" sz="2200" b="1"/>
          </a:p>
        </p:txBody>
      </p:sp>
      <p:sp>
        <p:nvSpPr>
          <p:cNvPr id="2" name="TextBox 1"/>
          <p:cNvSpPr txBox="1"/>
          <p:nvPr/>
        </p:nvSpPr>
        <p:spPr>
          <a:xfrm>
            <a:off x="665981" y="1368127"/>
            <a:ext cx="8136904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smtClean="0">
                <a:solidFill>
                  <a:srgbClr val="0070C0"/>
                </a:solidFill>
              </a:rPr>
              <a:t>数</a:t>
            </a:r>
            <a:r>
              <a:rPr lang="zh-CN" altLang="en-US" sz="2000" b="1">
                <a:solidFill>
                  <a:srgbClr val="0070C0"/>
                </a:solidFill>
              </a:rPr>
              <a:t>组模拟环形队</a:t>
            </a:r>
            <a:r>
              <a:rPr lang="zh-CN" altLang="en-US" sz="2000" b="1" smtClean="0">
                <a:solidFill>
                  <a:srgbClr val="0070C0"/>
                </a:solidFill>
              </a:rPr>
              <a:t>列</a:t>
            </a:r>
            <a:endParaRPr lang="en-US" altLang="zh-CN" sz="2000" b="1" smtClean="0">
              <a:solidFill>
                <a:srgbClr val="0070C0"/>
              </a:solidFill>
            </a:endParaRPr>
          </a:p>
          <a:p>
            <a:endParaRPr lang="en-US" altLang="zh-CN" sz="2000"/>
          </a:p>
          <a:p>
            <a:pPr>
              <a:defRPr/>
            </a:pPr>
            <a:r>
              <a:rPr lang="zh-CN" altLang="en-US"/>
              <a:t>对前</a:t>
            </a:r>
            <a:r>
              <a:rPr lang="zh-CN" altLang="en-US" smtClean="0"/>
              <a:t>面的数组模拟队列的优化，充分利用数组</a:t>
            </a:r>
            <a:r>
              <a:rPr lang="en-US" altLang="zh-CN" smtClean="0"/>
              <a:t>. </a:t>
            </a:r>
            <a:br>
              <a:rPr lang="en-US" altLang="zh-CN" smtClean="0"/>
            </a:br>
            <a:r>
              <a:rPr lang="zh-CN" altLang="en-US" smtClean="0"/>
              <a:t>因此将数组看做是一个环形的。</a:t>
            </a:r>
            <a:r>
              <a:rPr lang="en-US" altLang="zh-CN" smtClean="0"/>
              <a:t>(</a:t>
            </a:r>
            <a:r>
              <a:rPr lang="zh-CN" altLang="en-US" smtClean="0"/>
              <a:t>通过取模的方</a:t>
            </a:r>
            <a:r>
              <a:rPr lang="en-US" altLang="zh-CN" smtClean="0"/>
              <a:t/>
            </a:r>
            <a:br>
              <a:rPr lang="en-US" altLang="zh-CN" smtClean="0"/>
            </a:br>
            <a:r>
              <a:rPr lang="zh-CN" altLang="en-US" smtClean="0"/>
              <a:t>式来实现即可</a:t>
            </a:r>
            <a:r>
              <a:rPr lang="en-US" altLang="zh-CN" smtClean="0"/>
              <a:t>)</a:t>
            </a:r>
          </a:p>
          <a:p>
            <a:pPr>
              <a:defRPr/>
            </a:pPr>
            <a:endParaRPr lang="en-US" altLang="zh-CN"/>
          </a:p>
          <a:p>
            <a:pPr>
              <a:defRPr/>
            </a:pPr>
            <a:r>
              <a:rPr lang="zh-CN" altLang="en-US" smtClean="0"/>
              <a:t>分析说</a:t>
            </a:r>
            <a:r>
              <a:rPr lang="zh-CN" altLang="en-US"/>
              <a:t>明</a:t>
            </a:r>
            <a:r>
              <a:rPr lang="zh-CN" altLang="en-US" smtClean="0"/>
              <a:t>：</a:t>
            </a:r>
            <a:endParaRPr lang="en-US" altLang="zh-CN" smtClean="0"/>
          </a:p>
          <a:p>
            <a:pPr marL="342900" indent="-342900">
              <a:buAutoNum type="arabicParenR"/>
              <a:defRPr/>
            </a:pPr>
            <a:r>
              <a:rPr lang="zh-CN" altLang="en-US" sz="1600" smtClean="0"/>
              <a:t>尾</a:t>
            </a:r>
            <a:r>
              <a:rPr lang="zh-CN" altLang="en-US" sz="1600"/>
              <a:t>索引的下一个</a:t>
            </a:r>
            <a:r>
              <a:rPr lang="zh-CN" altLang="en-US" sz="1600" smtClean="0"/>
              <a:t>为</a:t>
            </a:r>
            <a:r>
              <a:rPr lang="zh-CN" altLang="en-US" sz="1600"/>
              <a:t>头</a:t>
            </a:r>
            <a:r>
              <a:rPr lang="zh-CN" altLang="en-US" sz="1600" smtClean="0"/>
              <a:t>索</a:t>
            </a:r>
            <a:r>
              <a:rPr lang="zh-CN" altLang="en-US" sz="1600"/>
              <a:t>引时表示队列满，即将</a:t>
            </a:r>
            <a:r>
              <a:rPr lang="zh-CN" altLang="en-US" sz="1600" b="1" smtClean="0"/>
              <a:t>队</a:t>
            </a:r>
            <a:r>
              <a:rPr lang="en-US" altLang="zh-CN" sz="1600" b="1" smtClean="0"/>
              <a:t/>
            </a:r>
            <a:br>
              <a:rPr lang="en-US" altLang="zh-CN" sz="1600" b="1" smtClean="0"/>
            </a:br>
            <a:r>
              <a:rPr lang="zh-CN" altLang="en-US" sz="1600" b="1" smtClean="0"/>
              <a:t>列</a:t>
            </a:r>
            <a:r>
              <a:rPr lang="zh-CN" altLang="en-US" sz="1600" b="1"/>
              <a:t>容量空出一个作为约</a:t>
            </a:r>
            <a:r>
              <a:rPr lang="zh-CN" altLang="en-US" sz="1600" b="1" smtClean="0"/>
              <a:t>定</a:t>
            </a:r>
            <a:r>
              <a:rPr lang="en-US" altLang="zh-CN" sz="1600" smtClean="0"/>
              <a:t>,</a:t>
            </a:r>
            <a:r>
              <a:rPr lang="zh-CN" altLang="en-US" sz="1600" smtClean="0"/>
              <a:t>这个在做判断队列满的</a:t>
            </a:r>
            <a:r>
              <a:rPr lang="en-US" altLang="zh-CN" sz="1600" smtClean="0"/>
              <a:t/>
            </a:r>
            <a:br>
              <a:rPr lang="en-US" altLang="zh-CN" sz="1600" smtClean="0"/>
            </a:br>
            <a:r>
              <a:rPr lang="zh-CN" altLang="en-US" sz="1600" smtClean="0"/>
              <a:t>时候需要注意 </a:t>
            </a:r>
            <a:r>
              <a:rPr lang="en-US" altLang="zh-CN" sz="1600" smtClean="0"/>
              <a:t>(rear + 1) % maxSize == front </a:t>
            </a:r>
            <a:r>
              <a:rPr lang="zh-CN" altLang="en-US" sz="1600" smtClean="0"/>
              <a:t>满</a:t>
            </a:r>
            <a:r>
              <a:rPr lang="en-US" altLang="zh-CN" sz="1600" smtClean="0"/>
              <a:t>] </a:t>
            </a:r>
          </a:p>
          <a:p>
            <a:pPr marL="342900" indent="-342900">
              <a:buAutoNum type="arabicParenR"/>
              <a:defRPr/>
            </a:pPr>
            <a:r>
              <a:rPr lang="en-US" altLang="zh-CN" sz="1600" smtClean="0"/>
              <a:t>rear == front [</a:t>
            </a:r>
            <a:r>
              <a:rPr lang="zh-CN" altLang="en-US" sz="1600" smtClean="0"/>
              <a:t>空</a:t>
            </a:r>
            <a:r>
              <a:rPr lang="en-US" altLang="zh-CN" sz="1600" smtClean="0"/>
              <a:t>]</a:t>
            </a:r>
          </a:p>
          <a:p>
            <a:pPr marL="342900" indent="-342900">
              <a:buAutoNum type="arabicParenR"/>
              <a:defRPr/>
            </a:pPr>
            <a:r>
              <a:rPr lang="zh-CN" altLang="en-US" sz="1600"/>
              <a:t>测</a:t>
            </a:r>
            <a:r>
              <a:rPr lang="zh-CN" altLang="en-US" sz="1600" smtClean="0"/>
              <a:t>试示意图</a:t>
            </a:r>
            <a:r>
              <a:rPr lang="en-US" altLang="zh-CN" sz="1600" smtClean="0"/>
              <a:t>:</a:t>
            </a:r>
            <a:endParaRPr lang="en-US" altLang="zh-CN" smtClean="0"/>
          </a:p>
          <a:p>
            <a:pPr>
              <a:defRPr/>
            </a:pPr>
            <a:r>
              <a:rPr lang="zh-CN" altLang="en-US" b="1" smtClean="0">
                <a:solidFill>
                  <a:srgbClr val="EA0000"/>
                </a:solidFill>
              </a:rPr>
              <a:t>课</a:t>
            </a:r>
            <a:r>
              <a:rPr lang="zh-CN" altLang="en-US" b="1">
                <a:solidFill>
                  <a:srgbClr val="EA0000"/>
                </a:solidFill>
              </a:rPr>
              <a:t>堂</a:t>
            </a:r>
            <a:r>
              <a:rPr lang="zh-CN" altLang="en-US" b="1" smtClean="0">
                <a:solidFill>
                  <a:srgbClr val="EA0000"/>
                </a:solidFill>
              </a:rPr>
              <a:t>练习</a:t>
            </a:r>
            <a:r>
              <a:rPr lang="zh-CN" altLang="en-US" smtClean="0"/>
              <a:t>：</a:t>
            </a:r>
            <a:endParaRPr lang="en-US" altLang="zh-CN"/>
          </a:p>
          <a:p>
            <a:pPr>
              <a:defRPr/>
            </a:pPr>
            <a:r>
              <a:rPr lang="zh-CN" altLang="en-US" smtClean="0"/>
              <a:t>同学们完成</a:t>
            </a:r>
            <a:r>
              <a:rPr lang="zh-CN" altLang="en-US"/>
              <a:t>环</a:t>
            </a:r>
            <a:r>
              <a:rPr lang="zh-CN" altLang="en-US" smtClean="0"/>
              <a:t>形数组模拟的队列的输出</a:t>
            </a:r>
            <a:endParaRPr lang="en-US" altLang="zh-CN" smtClean="0"/>
          </a:p>
          <a:p>
            <a:pPr>
              <a:defRPr/>
            </a:pPr>
            <a:r>
              <a:rPr lang="en-US" altLang="zh-CN" b="1" smtClean="0"/>
              <a:t>(cq.tail </a:t>
            </a:r>
            <a:r>
              <a:rPr lang="en-US" altLang="zh-CN" b="1"/>
              <a:t>+ </a:t>
            </a:r>
            <a:r>
              <a:rPr lang="en-US" altLang="zh-CN" b="1" smtClean="0"/>
              <a:t>cq.maxSize </a:t>
            </a:r>
            <a:r>
              <a:rPr lang="en-US" altLang="zh-CN" b="1"/>
              <a:t>- </a:t>
            </a:r>
            <a:r>
              <a:rPr lang="en-US" altLang="zh-CN" b="1" smtClean="0"/>
              <a:t>cq.head</a:t>
            </a:r>
            <a:r>
              <a:rPr lang="en-US" altLang="zh-CN" b="1"/>
              <a:t>) % </a:t>
            </a:r>
            <a:r>
              <a:rPr lang="en-US" altLang="zh-CN" b="1" smtClean="0"/>
              <a:t>cq.maxSize</a:t>
            </a:r>
            <a:endParaRPr lang="en-US" altLang="zh-CN" b="1"/>
          </a:p>
        </p:txBody>
      </p:sp>
      <p:sp>
        <p:nvSpPr>
          <p:cNvPr id="3" name="TextBox 2"/>
          <p:cNvSpPr txBox="1"/>
          <p:nvPr/>
        </p:nvSpPr>
        <p:spPr>
          <a:xfrm>
            <a:off x="5537148" y="132660"/>
            <a:ext cx="5137945" cy="533992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CN" sz="1100">
                <a:latin typeface="Arial" pitchFamily="34" charset="0"/>
                <a:cs typeface="Arial" pitchFamily="34" charset="0"/>
              </a:rPr>
              <a:t>class CircleQueue(arrMaxSize: Int) {</a:t>
            </a:r>
          </a:p>
          <a:p>
            <a:r>
              <a:rPr lang="en-US" altLang="zh-CN" sz="1100">
                <a:latin typeface="Arial" pitchFamily="34" charset="0"/>
                <a:cs typeface="Arial" pitchFamily="34" charset="0"/>
              </a:rPr>
              <a:t>  val maxSize: Int = arrMaxSize</a:t>
            </a:r>
          </a:p>
          <a:p>
            <a:r>
              <a:rPr lang="en-US" altLang="zh-CN" sz="1100">
                <a:latin typeface="Arial" pitchFamily="34" charset="0"/>
                <a:cs typeface="Arial" pitchFamily="34" charset="0"/>
              </a:rPr>
              <a:t>  val array = new Array[Int](arrMaxSize)</a:t>
            </a:r>
          </a:p>
          <a:p>
            <a:r>
              <a:rPr lang="en-US" altLang="zh-CN" sz="1100">
                <a:latin typeface="Arial" pitchFamily="34" charset="0"/>
                <a:cs typeface="Arial" pitchFamily="34" charset="0"/>
              </a:rPr>
              <a:t>  var head: Int = </a:t>
            </a:r>
            <a:r>
              <a:rPr lang="en-US" altLang="zh-CN" sz="1100" smtClean="0">
                <a:latin typeface="Arial" pitchFamily="34" charset="0"/>
                <a:cs typeface="Arial" pitchFamily="34" charset="0"/>
              </a:rPr>
              <a:t>0</a:t>
            </a:r>
          </a:p>
          <a:p>
            <a:r>
              <a:rPr lang="en-US" altLang="zh-CN" sz="1100" smtClean="0">
                <a:latin typeface="Arial" pitchFamily="34" charset="0"/>
                <a:cs typeface="Arial" pitchFamily="34" charset="0"/>
              </a:rPr>
              <a:t>  var </a:t>
            </a:r>
            <a:r>
              <a:rPr lang="en-US" altLang="zh-CN" sz="1100">
                <a:latin typeface="Arial" pitchFamily="34" charset="0"/>
                <a:cs typeface="Arial" pitchFamily="34" charset="0"/>
              </a:rPr>
              <a:t>tail: Int = 0 </a:t>
            </a:r>
            <a:endParaRPr lang="en-US" altLang="zh-CN" sz="1100" smtClean="0">
              <a:latin typeface="Arial" pitchFamily="34" charset="0"/>
              <a:cs typeface="Arial" pitchFamily="34" charset="0"/>
            </a:endParaRPr>
          </a:p>
          <a:p>
            <a:endParaRPr lang="en-US" altLang="zh-CN" sz="1100">
              <a:latin typeface="Arial" pitchFamily="34" charset="0"/>
              <a:cs typeface="Arial" pitchFamily="34" charset="0"/>
            </a:endParaRPr>
          </a:p>
          <a:p>
            <a:r>
              <a:rPr lang="en-US" altLang="zh-CN" sz="1100" smtClean="0">
                <a:latin typeface="Arial" pitchFamily="34" charset="0"/>
                <a:cs typeface="Arial" pitchFamily="34" charset="0"/>
              </a:rPr>
              <a:t>  def </a:t>
            </a:r>
            <a:r>
              <a:rPr lang="en-US" altLang="zh-CN" sz="1100">
                <a:latin typeface="Arial" pitchFamily="34" charset="0"/>
                <a:cs typeface="Arial" pitchFamily="34" charset="0"/>
              </a:rPr>
              <a:t>isFull() = {</a:t>
            </a:r>
          </a:p>
          <a:p>
            <a:r>
              <a:rPr lang="en-US" altLang="zh-CN" sz="1100">
                <a:latin typeface="Arial" pitchFamily="34" charset="0"/>
                <a:cs typeface="Arial" pitchFamily="34" charset="0"/>
              </a:rPr>
              <a:t>    //</a:t>
            </a:r>
            <a:r>
              <a:rPr lang="zh-CN" altLang="en-US" sz="1100">
                <a:latin typeface="Arial" pitchFamily="34" charset="0"/>
                <a:cs typeface="Arial" pitchFamily="34" charset="0"/>
              </a:rPr>
              <a:t>尾索引的下一个为头索引时表示队列满，即将队列容量空出一个作为约定</a:t>
            </a:r>
            <a:r>
              <a:rPr lang="en-US" altLang="zh-CN" sz="1100">
                <a:latin typeface="Arial" pitchFamily="34" charset="0"/>
                <a:cs typeface="Arial" pitchFamily="34" charset="0"/>
              </a:rPr>
              <a:t>(!!!)</a:t>
            </a:r>
          </a:p>
          <a:p>
            <a:r>
              <a:rPr lang="en-US" altLang="zh-CN" sz="1100">
                <a:latin typeface="Arial" pitchFamily="34" charset="0"/>
                <a:cs typeface="Arial" pitchFamily="34" charset="0"/>
              </a:rPr>
              <a:t>    (this.tail + 1) % this.maxSize == </a:t>
            </a:r>
            <a:r>
              <a:rPr lang="en-US" altLang="zh-CN" sz="1100" smtClean="0">
                <a:latin typeface="Arial" pitchFamily="34" charset="0"/>
                <a:cs typeface="Arial" pitchFamily="34" charset="0"/>
              </a:rPr>
              <a:t>this.head }</a:t>
            </a:r>
            <a:endParaRPr lang="en-US" altLang="zh-CN" sz="1100">
              <a:latin typeface="Arial" pitchFamily="34" charset="0"/>
              <a:cs typeface="Arial" pitchFamily="34" charset="0"/>
            </a:endParaRPr>
          </a:p>
          <a:p>
            <a:r>
              <a:rPr lang="en-US" altLang="zh-CN" sz="1100" smtClean="0">
                <a:latin typeface="Arial" pitchFamily="34" charset="0"/>
                <a:cs typeface="Arial" pitchFamily="34" charset="0"/>
              </a:rPr>
              <a:t>  def </a:t>
            </a:r>
            <a:r>
              <a:rPr lang="en-US" altLang="zh-CN" sz="1100">
                <a:latin typeface="Arial" pitchFamily="34" charset="0"/>
                <a:cs typeface="Arial" pitchFamily="34" charset="0"/>
              </a:rPr>
              <a:t>isEmpty() = {</a:t>
            </a:r>
          </a:p>
          <a:p>
            <a:r>
              <a:rPr lang="en-US" altLang="zh-CN" sz="1100">
                <a:latin typeface="Arial" pitchFamily="34" charset="0"/>
                <a:cs typeface="Arial" pitchFamily="34" charset="0"/>
              </a:rPr>
              <a:t>    this.tail == </a:t>
            </a:r>
            <a:r>
              <a:rPr lang="en-US" altLang="zh-CN" sz="1100" smtClean="0">
                <a:latin typeface="Arial" pitchFamily="34" charset="0"/>
                <a:cs typeface="Arial" pitchFamily="34" charset="0"/>
              </a:rPr>
              <a:t>this.head }</a:t>
            </a:r>
            <a:endParaRPr lang="en-US" altLang="zh-CN" sz="1100">
              <a:latin typeface="Arial" pitchFamily="34" charset="0"/>
              <a:cs typeface="Arial" pitchFamily="34" charset="0"/>
            </a:endParaRPr>
          </a:p>
          <a:p>
            <a:endParaRPr lang="en-US" altLang="zh-CN" sz="1100">
              <a:latin typeface="Arial" pitchFamily="34" charset="0"/>
              <a:cs typeface="Arial" pitchFamily="34" charset="0"/>
            </a:endParaRPr>
          </a:p>
          <a:p>
            <a:r>
              <a:rPr lang="en-US" altLang="zh-CN" sz="1100" smtClean="0">
                <a:latin typeface="Arial" pitchFamily="34" charset="0"/>
                <a:cs typeface="Arial" pitchFamily="34" charset="0"/>
              </a:rPr>
              <a:t>   def </a:t>
            </a:r>
            <a:r>
              <a:rPr lang="en-US" altLang="zh-CN" sz="1100">
                <a:latin typeface="Arial" pitchFamily="34" charset="0"/>
                <a:cs typeface="Arial" pitchFamily="34" charset="0"/>
              </a:rPr>
              <a:t>push(value: Int): Exception = {</a:t>
            </a:r>
          </a:p>
          <a:p>
            <a:r>
              <a:rPr lang="en-US" altLang="zh-CN" sz="1100">
                <a:latin typeface="Arial" pitchFamily="34" charset="0"/>
                <a:cs typeface="Arial" pitchFamily="34" charset="0"/>
              </a:rPr>
              <a:t>    if (this.isFull()) {</a:t>
            </a:r>
          </a:p>
          <a:p>
            <a:r>
              <a:rPr lang="en-US" altLang="zh-CN" sz="1100">
                <a:latin typeface="Arial" pitchFamily="34" charset="0"/>
                <a:cs typeface="Arial" pitchFamily="34" charset="0"/>
              </a:rPr>
              <a:t>      return new Exception("</a:t>
            </a:r>
            <a:r>
              <a:rPr lang="zh-CN" altLang="en-US" sz="1100">
                <a:latin typeface="Arial" pitchFamily="34" charset="0"/>
                <a:cs typeface="Arial" pitchFamily="34" charset="0"/>
              </a:rPr>
              <a:t>队列满</a:t>
            </a:r>
            <a:r>
              <a:rPr lang="en-US" altLang="zh-CN" sz="1100" smtClean="0">
                <a:latin typeface="Arial" pitchFamily="34" charset="0"/>
                <a:cs typeface="Arial" pitchFamily="34" charset="0"/>
              </a:rPr>
              <a:t>..") }</a:t>
            </a:r>
            <a:endParaRPr lang="en-US" altLang="zh-CN" sz="1100">
              <a:latin typeface="Arial" pitchFamily="34" charset="0"/>
              <a:cs typeface="Arial" pitchFamily="34" charset="0"/>
            </a:endParaRPr>
          </a:p>
          <a:p>
            <a:r>
              <a:rPr lang="en-US" altLang="zh-CN" sz="1100">
                <a:latin typeface="Arial" pitchFamily="34" charset="0"/>
                <a:cs typeface="Arial" pitchFamily="34" charset="0"/>
              </a:rPr>
              <a:t>    this.array(this.tail) = value</a:t>
            </a:r>
          </a:p>
          <a:p>
            <a:r>
              <a:rPr lang="en-US" altLang="zh-CN" sz="1100">
                <a:latin typeface="Arial" pitchFamily="34" charset="0"/>
                <a:cs typeface="Arial" pitchFamily="34" charset="0"/>
              </a:rPr>
              <a:t>    this.tail = (this.tail + 1) % this.maxSize</a:t>
            </a:r>
          </a:p>
          <a:p>
            <a:r>
              <a:rPr lang="en-US" altLang="zh-CN" sz="1100">
                <a:latin typeface="Arial" pitchFamily="34" charset="0"/>
                <a:cs typeface="Arial" pitchFamily="34" charset="0"/>
              </a:rPr>
              <a:t>    return </a:t>
            </a:r>
            <a:r>
              <a:rPr lang="en-US" altLang="zh-CN" sz="1100" smtClean="0">
                <a:latin typeface="Arial" pitchFamily="34" charset="0"/>
                <a:cs typeface="Arial" pitchFamily="34" charset="0"/>
              </a:rPr>
              <a:t>null }</a:t>
            </a:r>
            <a:endParaRPr lang="en-US" altLang="zh-CN" sz="1100">
              <a:latin typeface="Arial" pitchFamily="34" charset="0"/>
              <a:cs typeface="Arial" pitchFamily="34" charset="0"/>
            </a:endParaRPr>
          </a:p>
          <a:p>
            <a:r>
              <a:rPr lang="en-US" altLang="zh-CN" sz="1100">
                <a:latin typeface="Arial" pitchFamily="34" charset="0"/>
                <a:cs typeface="Arial" pitchFamily="34" charset="0"/>
              </a:rPr>
              <a:t>  </a:t>
            </a:r>
            <a:endParaRPr lang="en-US" altLang="zh-CN" sz="1100" smtClean="0">
              <a:latin typeface="Arial" pitchFamily="34" charset="0"/>
              <a:cs typeface="Arial" pitchFamily="34" charset="0"/>
            </a:endParaRPr>
          </a:p>
          <a:p>
            <a:r>
              <a:rPr lang="en-US" altLang="zh-CN" sz="1100">
                <a:latin typeface="Arial" pitchFamily="34" charset="0"/>
                <a:cs typeface="Arial" pitchFamily="34" charset="0"/>
              </a:rPr>
              <a:t> </a:t>
            </a:r>
            <a:r>
              <a:rPr lang="en-US" altLang="zh-CN" sz="1100" smtClean="0">
                <a:latin typeface="Arial" pitchFamily="34" charset="0"/>
                <a:cs typeface="Arial" pitchFamily="34" charset="0"/>
              </a:rPr>
              <a:t> //</a:t>
            </a:r>
            <a:r>
              <a:rPr lang="zh-CN" altLang="en-US" sz="1100">
                <a:latin typeface="Arial" pitchFamily="34" charset="0"/>
                <a:cs typeface="Arial" pitchFamily="34" charset="0"/>
              </a:rPr>
              <a:t>从队列取出数据，主要是</a:t>
            </a:r>
            <a:r>
              <a:rPr lang="en-US" altLang="zh-CN" sz="1100">
                <a:latin typeface="Arial" pitchFamily="34" charset="0"/>
                <a:cs typeface="Arial" pitchFamily="34" charset="0"/>
              </a:rPr>
              <a:t>head</a:t>
            </a:r>
            <a:r>
              <a:rPr lang="zh-CN" altLang="en-US" sz="1100">
                <a:latin typeface="Arial" pitchFamily="34" charset="0"/>
                <a:cs typeface="Arial" pitchFamily="34" charset="0"/>
              </a:rPr>
              <a:t>下标后移</a:t>
            </a:r>
          </a:p>
          <a:p>
            <a:r>
              <a:rPr lang="zh-CN" altLang="en-US" sz="1100">
                <a:latin typeface="Arial" pitchFamily="34" charset="0"/>
                <a:cs typeface="Arial" pitchFamily="34" charset="0"/>
              </a:rPr>
              <a:t>  </a:t>
            </a:r>
            <a:r>
              <a:rPr lang="en-US" altLang="zh-CN" sz="1100">
                <a:latin typeface="Arial" pitchFamily="34" charset="0"/>
                <a:cs typeface="Arial" pitchFamily="34" charset="0"/>
              </a:rPr>
              <a:t>def pop(): Any = {</a:t>
            </a:r>
          </a:p>
          <a:p>
            <a:r>
              <a:rPr lang="en-US" altLang="zh-CN" sz="1100">
                <a:latin typeface="Arial" pitchFamily="34" charset="0"/>
                <a:cs typeface="Arial" pitchFamily="34" charset="0"/>
              </a:rPr>
              <a:t>    if (this.isEmpty()) {</a:t>
            </a:r>
          </a:p>
          <a:p>
            <a:r>
              <a:rPr lang="en-US" altLang="zh-CN" sz="1100">
                <a:latin typeface="Arial" pitchFamily="34" charset="0"/>
                <a:cs typeface="Arial" pitchFamily="34" charset="0"/>
              </a:rPr>
              <a:t>      return new Exception("queue empty</a:t>
            </a:r>
            <a:r>
              <a:rPr lang="en-US" altLang="zh-CN" sz="1100" smtClean="0">
                <a:latin typeface="Arial" pitchFamily="34" charset="0"/>
                <a:cs typeface="Arial" pitchFamily="34" charset="0"/>
              </a:rPr>
              <a:t>") }</a:t>
            </a:r>
            <a:endParaRPr lang="en-US" altLang="zh-CN" sz="1100">
              <a:latin typeface="Arial" pitchFamily="34" charset="0"/>
              <a:cs typeface="Arial" pitchFamily="34" charset="0"/>
            </a:endParaRPr>
          </a:p>
          <a:p>
            <a:r>
              <a:rPr lang="en-US" altLang="zh-CN" sz="1100">
                <a:latin typeface="Arial" pitchFamily="34" charset="0"/>
                <a:cs typeface="Arial" pitchFamily="34" charset="0"/>
              </a:rPr>
              <a:t>    val res = this.array(this.head)</a:t>
            </a:r>
          </a:p>
          <a:p>
            <a:r>
              <a:rPr lang="en-US" altLang="zh-CN" sz="1100">
                <a:latin typeface="Arial" pitchFamily="34" charset="0"/>
                <a:cs typeface="Arial" pitchFamily="34" charset="0"/>
              </a:rPr>
              <a:t>    this.head = (this.head + 1) % this.maxSize</a:t>
            </a:r>
          </a:p>
          <a:p>
            <a:r>
              <a:rPr lang="en-US" altLang="zh-CN" sz="1100">
                <a:latin typeface="Arial" pitchFamily="34" charset="0"/>
                <a:cs typeface="Arial" pitchFamily="34" charset="0"/>
              </a:rPr>
              <a:t>    return res</a:t>
            </a:r>
          </a:p>
          <a:p>
            <a:r>
              <a:rPr lang="en-US" altLang="zh-CN" sz="1100">
                <a:latin typeface="Arial" pitchFamily="34" charset="0"/>
                <a:cs typeface="Arial" pitchFamily="34" charset="0"/>
              </a:rPr>
              <a:t>  </a:t>
            </a:r>
            <a:r>
              <a:rPr lang="en-US" altLang="zh-CN" sz="1100" smtClean="0">
                <a:latin typeface="Arial" pitchFamily="34" charset="0"/>
                <a:cs typeface="Arial" pitchFamily="34" charset="0"/>
              </a:rPr>
              <a:t>}</a:t>
            </a:r>
          </a:p>
          <a:p>
            <a:endParaRPr lang="en-US" altLang="zh-CN" sz="1100">
              <a:latin typeface="Arial" pitchFamily="34" charset="0"/>
              <a:cs typeface="Arial" pitchFamily="34" charset="0"/>
            </a:endParaRPr>
          </a:p>
          <a:p>
            <a:r>
              <a:rPr lang="en-US" altLang="zh-CN" sz="1100">
                <a:latin typeface="Arial" pitchFamily="34" charset="0"/>
                <a:cs typeface="Arial" pitchFamily="34" charset="0"/>
              </a:rPr>
              <a:t>  //</a:t>
            </a:r>
            <a:r>
              <a:rPr lang="zh-CN" altLang="en-US" sz="1100">
                <a:latin typeface="Arial" pitchFamily="34" charset="0"/>
                <a:cs typeface="Arial" pitchFamily="34" charset="0"/>
              </a:rPr>
              <a:t>计算队列有多个元素</a:t>
            </a:r>
          </a:p>
          <a:p>
            <a:r>
              <a:rPr lang="zh-CN" altLang="en-US" sz="1100">
                <a:latin typeface="Arial" pitchFamily="34" charset="0"/>
                <a:cs typeface="Arial" pitchFamily="34" charset="0"/>
              </a:rPr>
              <a:t>  </a:t>
            </a:r>
            <a:r>
              <a:rPr lang="en-US" altLang="zh-CN" sz="1100">
                <a:latin typeface="Arial" pitchFamily="34" charset="0"/>
                <a:cs typeface="Arial" pitchFamily="34" charset="0"/>
              </a:rPr>
              <a:t>def size() = {</a:t>
            </a:r>
          </a:p>
          <a:p>
            <a:r>
              <a:rPr lang="en-US" altLang="zh-CN" sz="1100">
                <a:latin typeface="Arial" pitchFamily="34" charset="0"/>
                <a:cs typeface="Arial" pitchFamily="34" charset="0"/>
              </a:rPr>
              <a:t>    (this.tail + this.maxSize - this.head) % </a:t>
            </a:r>
            <a:r>
              <a:rPr lang="en-US" altLang="zh-CN" sz="1100" smtClean="0">
                <a:latin typeface="Arial" pitchFamily="34" charset="0"/>
                <a:cs typeface="Arial" pitchFamily="34" charset="0"/>
              </a:rPr>
              <a:t>this.maxSize}}</a:t>
            </a:r>
            <a:endParaRPr lang="zh-CN" altLang="en-US" sz="110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5706541" y="4945637"/>
            <a:ext cx="3384376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3028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9"/>
          <p:cNvSpPr txBox="1">
            <a:spLocks noChangeArrowheads="1"/>
          </p:cNvSpPr>
          <p:nvPr/>
        </p:nvSpPr>
        <p:spPr bwMode="auto">
          <a:xfrm>
            <a:off x="487837" y="755071"/>
            <a:ext cx="7587978" cy="3970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2B2B2">
                    <a:alpha val="50195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Char char="l"/>
            </a:pPr>
            <a:r>
              <a:rPr lang="zh-CN" altLang="en-US" sz="2200" b="1" smtClean="0"/>
              <a:t>数据结构</a:t>
            </a:r>
            <a:r>
              <a:rPr lang="en-US" altLang="zh-CN" sz="2200" b="1" smtClean="0"/>
              <a:t>(</a:t>
            </a:r>
            <a:r>
              <a:rPr lang="zh-CN" altLang="en-US" sz="2200" b="1" smtClean="0"/>
              <a:t>算法</a:t>
            </a:r>
            <a:r>
              <a:rPr lang="en-US" altLang="zh-CN" sz="2200" b="1" smtClean="0"/>
              <a:t>)</a:t>
            </a:r>
            <a:r>
              <a:rPr lang="zh-CN" altLang="en-US" sz="2200" b="1" smtClean="0"/>
              <a:t>的介绍</a:t>
            </a:r>
            <a:endParaRPr lang="en-US" altLang="zh-CN" sz="2200" b="1"/>
          </a:p>
        </p:txBody>
      </p:sp>
      <p:sp>
        <p:nvSpPr>
          <p:cNvPr id="4" name="矩形 3"/>
          <p:cNvSpPr/>
          <p:nvPr/>
        </p:nvSpPr>
        <p:spPr>
          <a:xfrm>
            <a:off x="562971" y="1244431"/>
            <a:ext cx="8790601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endParaRPr lang="en-US" altLang="zh-CN" sz="2000" b="1" smtClean="0">
              <a:solidFill>
                <a:srgbClr val="0070C0"/>
              </a:solidFill>
              <a:ea typeface="宋体" panose="02010600030101010101" pitchFamily="2" charset="-122"/>
            </a:endParaRPr>
          </a:p>
          <a:p>
            <a:pPr>
              <a:defRPr/>
            </a:pPr>
            <a:endParaRPr lang="en-US" altLang="zh-CN" sz="2000" b="1">
              <a:solidFill>
                <a:srgbClr val="0070C0"/>
              </a:solidFill>
              <a:ea typeface="宋体" panose="02010600030101010101" pitchFamily="2" charset="-122"/>
            </a:endParaRPr>
          </a:p>
          <a:p>
            <a:pPr>
              <a:defRPr/>
            </a:pPr>
            <a:endParaRPr lang="en-US" altLang="zh-CN" sz="2000" b="1" smtClean="0">
              <a:solidFill>
                <a:srgbClr val="0070C0"/>
              </a:solidFill>
              <a:ea typeface="宋体" panose="02010600030101010101" pitchFamily="2" charset="-122"/>
            </a:endParaRPr>
          </a:p>
          <a:p>
            <a:pPr>
              <a:defRPr/>
            </a:pPr>
            <a:endParaRPr lang="en-US" altLang="zh-CN" sz="2000" b="1">
              <a:solidFill>
                <a:srgbClr val="0070C0"/>
              </a:solidFill>
              <a:ea typeface="宋体" panose="02010600030101010101" pitchFamily="2" charset="-122"/>
            </a:endParaRPr>
          </a:p>
          <a:p>
            <a:pPr>
              <a:defRPr/>
            </a:pPr>
            <a:endParaRPr lang="en-US" altLang="zh-CN" sz="2000" b="1" smtClean="0">
              <a:solidFill>
                <a:srgbClr val="0070C0"/>
              </a:solidFill>
              <a:ea typeface="宋体" panose="02010600030101010101" pitchFamily="2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87837" y="1368127"/>
            <a:ext cx="874709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>
                <a:solidFill>
                  <a:srgbClr val="0070C0"/>
                </a:solidFill>
              </a:rPr>
              <a:t>数</a:t>
            </a:r>
            <a:r>
              <a:rPr lang="zh-CN" altLang="en-US" sz="2000" b="1" smtClean="0">
                <a:solidFill>
                  <a:srgbClr val="0070C0"/>
                </a:solidFill>
              </a:rPr>
              <a:t>据结构的介绍</a:t>
            </a:r>
            <a:endParaRPr lang="en-US" altLang="zh-CN" sz="2000" b="1" smtClean="0">
              <a:solidFill>
                <a:srgbClr val="0070C0"/>
              </a:solidFill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zh-CN" altLang="en-US" smtClean="0">
                <a:solidFill>
                  <a:srgbClr val="000000"/>
                </a:solidFill>
              </a:rPr>
              <a:t>数</a:t>
            </a:r>
            <a:r>
              <a:rPr lang="zh-CN" altLang="en-US">
                <a:solidFill>
                  <a:srgbClr val="000000"/>
                </a:solidFill>
              </a:rPr>
              <a:t>据结构是一门研究算法的学科，只从有了编程语言也就有了数据结构</a:t>
            </a:r>
            <a:r>
              <a:rPr lang="en-US" altLang="zh-CN">
                <a:solidFill>
                  <a:srgbClr val="000000"/>
                </a:solidFill>
              </a:rPr>
              <a:t>.</a:t>
            </a:r>
            <a:r>
              <a:rPr lang="zh-CN" altLang="en-US">
                <a:solidFill>
                  <a:srgbClr val="000000"/>
                </a:solidFill>
              </a:rPr>
              <a:t>学好数据结构可以编写出更加漂亮</a:t>
            </a:r>
            <a:r>
              <a:rPr lang="en-US" altLang="zh-CN">
                <a:solidFill>
                  <a:srgbClr val="000000"/>
                </a:solidFill>
              </a:rPr>
              <a:t>,</a:t>
            </a:r>
            <a:r>
              <a:rPr lang="zh-CN" altLang="en-US">
                <a:solidFill>
                  <a:srgbClr val="000000"/>
                </a:solidFill>
              </a:rPr>
              <a:t>更加有效率的代</a:t>
            </a:r>
            <a:r>
              <a:rPr lang="zh-CN" altLang="en-US" smtClean="0">
                <a:solidFill>
                  <a:srgbClr val="000000"/>
                </a:solidFill>
              </a:rPr>
              <a:t>码</a:t>
            </a:r>
            <a:r>
              <a:rPr lang="zh-CN" altLang="en-US">
                <a:solidFill>
                  <a:srgbClr val="000000"/>
                </a:solidFill>
              </a:rPr>
              <a:t>。</a:t>
            </a:r>
            <a:endParaRPr lang="en-US" altLang="zh-CN" smtClean="0">
              <a:solidFill>
                <a:srgbClr val="000000"/>
              </a:solidFill>
            </a:endParaRPr>
          </a:p>
          <a:p>
            <a:pPr marL="342900" indent="-342900">
              <a:buFont typeface="Wingdings" pitchFamily="2" charset="2"/>
              <a:buChar char="Ø"/>
            </a:pPr>
            <a:endParaRPr lang="en-US" altLang="zh-CN">
              <a:solidFill>
                <a:srgbClr val="000000"/>
              </a:solidFill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zh-CN" altLang="en-US" smtClean="0">
                <a:solidFill>
                  <a:srgbClr val="000000"/>
                </a:solidFill>
              </a:rPr>
              <a:t>要</a:t>
            </a:r>
            <a:r>
              <a:rPr lang="zh-CN" altLang="en-US">
                <a:solidFill>
                  <a:srgbClr val="000000"/>
                </a:solidFill>
              </a:rPr>
              <a:t>学习好数据结构就要多多考虑如何将生活中遇到</a:t>
            </a:r>
            <a:r>
              <a:rPr lang="zh-CN" altLang="en-US" smtClean="0">
                <a:solidFill>
                  <a:srgbClr val="000000"/>
                </a:solidFill>
              </a:rPr>
              <a:t>的问</a:t>
            </a:r>
            <a:r>
              <a:rPr lang="zh-CN" altLang="en-US">
                <a:solidFill>
                  <a:srgbClr val="000000"/>
                </a:solidFill>
              </a:rPr>
              <a:t>题</a:t>
            </a:r>
            <a:r>
              <a:rPr lang="en-US" altLang="zh-CN">
                <a:solidFill>
                  <a:srgbClr val="000000"/>
                </a:solidFill>
              </a:rPr>
              <a:t>,</a:t>
            </a:r>
            <a:r>
              <a:rPr lang="zh-CN" altLang="en-US">
                <a:solidFill>
                  <a:srgbClr val="000000"/>
                </a:solidFill>
              </a:rPr>
              <a:t>用程序去实现解决</a:t>
            </a:r>
            <a:r>
              <a:rPr lang="en-US" altLang="zh-CN" smtClean="0">
                <a:solidFill>
                  <a:srgbClr val="000000"/>
                </a:solidFill>
              </a:rPr>
              <a:t>.</a:t>
            </a:r>
          </a:p>
          <a:p>
            <a:pPr marL="342900" indent="-342900">
              <a:buFont typeface="Wingdings" pitchFamily="2" charset="2"/>
              <a:buChar char="Ø"/>
            </a:pPr>
            <a:endParaRPr lang="en-US" altLang="zh-CN">
              <a:solidFill>
                <a:srgbClr val="000000"/>
              </a:solidFill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zh-CN" altLang="en-US" smtClean="0"/>
              <a:t>程序 </a:t>
            </a:r>
            <a:r>
              <a:rPr lang="en-US" altLang="zh-CN" smtClean="0"/>
              <a:t>= </a:t>
            </a:r>
            <a:r>
              <a:rPr lang="zh-CN" altLang="en-US" smtClean="0">
                <a:hlinkClick r:id="rId3"/>
              </a:rPr>
              <a:t>数</a:t>
            </a:r>
            <a:r>
              <a:rPr lang="zh-CN" altLang="en-US">
                <a:hlinkClick r:id="rId3"/>
              </a:rPr>
              <a:t>据结</a:t>
            </a:r>
            <a:r>
              <a:rPr lang="zh-CN" altLang="en-US" smtClean="0">
                <a:hlinkClick r:id="rId3"/>
              </a:rPr>
              <a:t>构</a:t>
            </a:r>
            <a:r>
              <a:rPr lang="zh-CN" altLang="en-US" smtClean="0"/>
              <a:t> </a:t>
            </a:r>
            <a:r>
              <a:rPr lang="en-US" altLang="zh-CN" smtClean="0"/>
              <a:t>+ </a:t>
            </a:r>
            <a:r>
              <a:rPr lang="zh-CN" altLang="en-US" smtClean="0"/>
              <a:t>算法</a:t>
            </a:r>
            <a:endParaRPr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132409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9"/>
          <p:cNvSpPr txBox="1">
            <a:spLocks noChangeArrowheads="1"/>
          </p:cNvSpPr>
          <p:nvPr/>
        </p:nvSpPr>
        <p:spPr bwMode="auto">
          <a:xfrm>
            <a:off x="487837" y="755071"/>
            <a:ext cx="7587978" cy="3970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2B2B2">
                    <a:alpha val="50195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Char char="l"/>
            </a:pPr>
            <a:r>
              <a:rPr lang="zh-CN" altLang="en-US" sz="2200" b="1" smtClean="0"/>
              <a:t>链表</a:t>
            </a:r>
            <a:r>
              <a:rPr lang="en-US" altLang="zh-CN" sz="2200" b="1" smtClean="0"/>
              <a:t>(Linked List)</a:t>
            </a:r>
            <a:endParaRPr lang="en-US" altLang="zh-CN" sz="2200" b="1"/>
          </a:p>
        </p:txBody>
      </p:sp>
      <p:sp>
        <p:nvSpPr>
          <p:cNvPr id="11" name="Text Box 8"/>
          <p:cNvSpPr txBox="1">
            <a:spLocks noChangeArrowheads="1"/>
          </p:cNvSpPr>
          <p:nvPr/>
        </p:nvSpPr>
        <p:spPr bwMode="auto">
          <a:xfrm>
            <a:off x="737989" y="5164806"/>
            <a:ext cx="4518396" cy="307777"/>
          </a:xfrm>
          <a:prstGeom prst="rect">
            <a:avLst/>
          </a:prstGeom>
          <a:noFill/>
          <a:ln w="9525" algn="ctr">
            <a:solidFill>
              <a:srgbClr val="99CC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r>
              <a:rPr lang="zh-CN" altLang="en-US" sz="1400"/>
              <a:t>结合一个实际的工作案</a:t>
            </a:r>
            <a:r>
              <a:rPr lang="zh-CN" altLang="en-US" sz="1400" smtClean="0"/>
              <a:t>例</a:t>
            </a:r>
            <a:r>
              <a:rPr lang="en-US" altLang="zh-CN" sz="1400" smtClean="0"/>
              <a:t>, </a:t>
            </a:r>
            <a:r>
              <a:rPr lang="zh-CN" altLang="en-US" sz="1400" smtClean="0"/>
              <a:t>说明链表的实用价值</a:t>
            </a:r>
            <a:endParaRPr lang="zh-CN" altLang="en-US" sz="1400"/>
          </a:p>
        </p:txBody>
      </p:sp>
      <p:sp>
        <p:nvSpPr>
          <p:cNvPr id="2" name="TextBox 1"/>
          <p:cNvSpPr txBox="1"/>
          <p:nvPr/>
        </p:nvSpPr>
        <p:spPr>
          <a:xfrm>
            <a:off x="665981" y="1368127"/>
            <a:ext cx="8136904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smtClean="0">
                <a:solidFill>
                  <a:srgbClr val="0070C0"/>
                </a:solidFill>
              </a:rPr>
              <a:t>链表介绍</a:t>
            </a:r>
            <a:endParaRPr lang="en-US" altLang="zh-CN" sz="2000"/>
          </a:p>
          <a:p>
            <a:r>
              <a:rPr lang="zh-CN" altLang="en-US"/>
              <a:t>链表是有序的列表，但是它在内存中</a:t>
            </a:r>
            <a:r>
              <a:rPr lang="zh-CN" altLang="en-US" smtClean="0"/>
              <a:t>是存储如下</a:t>
            </a:r>
            <a:endParaRPr lang="en-US" altLang="zh-CN" smtClean="0"/>
          </a:p>
          <a:p>
            <a:endParaRPr lang="en-US" altLang="zh-CN"/>
          </a:p>
          <a:p>
            <a:endParaRPr lang="en-US" altLang="zh-CN" smtClean="0"/>
          </a:p>
          <a:p>
            <a:endParaRPr lang="en-US" altLang="zh-CN"/>
          </a:p>
          <a:p>
            <a:endParaRPr lang="en-US" altLang="zh-CN" smtClean="0"/>
          </a:p>
          <a:p>
            <a:endParaRPr lang="en-US" altLang="zh-CN" smtClean="0"/>
          </a:p>
          <a:p>
            <a:endParaRPr lang="zh-CN" altLang="en-US"/>
          </a:p>
        </p:txBody>
      </p:sp>
      <p:pic>
        <p:nvPicPr>
          <p:cNvPr id="12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605" y="2093118"/>
            <a:ext cx="3733800" cy="301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2192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9"/>
          <p:cNvSpPr txBox="1">
            <a:spLocks noChangeArrowheads="1"/>
          </p:cNvSpPr>
          <p:nvPr/>
        </p:nvSpPr>
        <p:spPr bwMode="auto">
          <a:xfrm>
            <a:off x="487837" y="755071"/>
            <a:ext cx="7587978" cy="3970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2B2B2">
                    <a:alpha val="50195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Char char="l"/>
            </a:pPr>
            <a:r>
              <a:rPr lang="zh-CN" altLang="en-US" sz="2200" b="1" smtClean="0"/>
              <a:t>链表</a:t>
            </a:r>
            <a:r>
              <a:rPr lang="en-US" altLang="zh-CN" sz="2200" b="1" smtClean="0"/>
              <a:t>(Linked  List)</a:t>
            </a:r>
            <a:endParaRPr lang="en-US" altLang="zh-CN" sz="2200" b="1"/>
          </a:p>
        </p:txBody>
      </p:sp>
      <p:sp>
        <p:nvSpPr>
          <p:cNvPr id="2" name="TextBox 1"/>
          <p:cNvSpPr txBox="1"/>
          <p:nvPr/>
        </p:nvSpPr>
        <p:spPr>
          <a:xfrm>
            <a:off x="665981" y="1368127"/>
            <a:ext cx="8136904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>
                <a:solidFill>
                  <a:srgbClr val="0070C0"/>
                </a:solidFill>
              </a:rPr>
              <a:t>单</a:t>
            </a:r>
            <a:r>
              <a:rPr lang="zh-CN" altLang="en-US" sz="2000" b="1" smtClean="0">
                <a:solidFill>
                  <a:srgbClr val="0070C0"/>
                </a:solidFill>
              </a:rPr>
              <a:t>链表的介绍</a:t>
            </a:r>
            <a:endParaRPr lang="en-US" altLang="zh-CN" sz="2000"/>
          </a:p>
          <a:p>
            <a:r>
              <a:rPr lang="zh-CN" altLang="en-US" smtClean="0"/>
              <a:t>单</a:t>
            </a:r>
            <a:r>
              <a:rPr lang="zh-CN" altLang="en-US"/>
              <a:t>链</a:t>
            </a:r>
            <a:r>
              <a:rPr lang="zh-CN" altLang="en-US" smtClean="0"/>
              <a:t>表</a:t>
            </a:r>
            <a:r>
              <a:rPr lang="en-US" altLang="zh-CN" smtClean="0"/>
              <a:t>(</a:t>
            </a:r>
            <a:r>
              <a:rPr lang="zh-CN" altLang="en-US" smtClean="0"/>
              <a:t>带头</a:t>
            </a:r>
            <a:r>
              <a:rPr lang="zh-CN" altLang="en-US"/>
              <a:t>结</a:t>
            </a:r>
            <a:r>
              <a:rPr lang="zh-CN" altLang="en-US" smtClean="0"/>
              <a:t>点</a:t>
            </a:r>
            <a:r>
              <a:rPr lang="en-US" altLang="zh-CN" smtClean="0"/>
              <a:t>) </a:t>
            </a:r>
            <a:r>
              <a:rPr lang="zh-CN" altLang="en-US" smtClean="0"/>
              <a:t>逻</a:t>
            </a:r>
            <a:r>
              <a:rPr lang="zh-CN" altLang="en-US"/>
              <a:t>辑结构示意图如下</a:t>
            </a:r>
            <a:endParaRPr lang="en-US" altLang="zh-CN"/>
          </a:p>
          <a:p>
            <a:endParaRPr lang="en-US" altLang="zh-CN" smtClean="0"/>
          </a:p>
          <a:p>
            <a:endParaRPr lang="en-US" altLang="zh-CN"/>
          </a:p>
          <a:p>
            <a:endParaRPr lang="en-US" altLang="zh-CN" smtClean="0"/>
          </a:p>
          <a:p>
            <a:endParaRPr lang="en-US" altLang="zh-CN" smtClean="0"/>
          </a:p>
          <a:p>
            <a:endParaRPr lang="en-US" altLang="zh-CN" smtClean="0"/>
          </a:p>
          <a:p>
            <a:endParaRPr lang="en-US" altLang="zh-CN"/>
          </a:p>
          <a:p>
            <a:endParaRPr lang="en-US" altLang="zh-CN" smtClean="0"/>
          </a:p>
          <a:p>
            <a:endParaRPr lang="en-US" altLang="zh-CN"/>
          </a:p>
          <a:p>
            <a:endParaRPr lang="zh-CN" alt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578" y="2232223"/>
            <a:ext cx="5934075" cy="1943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36013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9"/>
          <p:cNvSpPr txBox="1">
            <a:spLocks noChangeArrowheads="1"/>
          </p:cNvSpPr>
          <p:nvPr/>
        </p:nvSpPr>
        <p:spPr bwMode="auto">
          <a:xfrm>
            <a:off x="487837" y="755071"/>
            <a:ext cx="7587978" cy="3970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2B2B2">
                    <a:alpha val="50195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Char char="l"/>
            </a:pPr>
            <a:r>
              <a:rPr lang="zh-CN" altLang="en-US" sz="2200" b="1" smtClean="0"/>
              <a:t>链表</a:t>
            </a:r>
            <a:r>
              <a:rPr lang="en-US" altLang="zh-CN" sz="2200" b="1" smtClean="0"/>
              <a:t>(Linked List)</a:t>
            </a:r>
            <a:endParaRPr lang="en-US" altLang="zh-CN" sz="2200" b="1"/>
          </a:p>
        </p:txBody>
      </p:sp>
      <p:sp>
        <p:nvSpPr>
          <p:cNvPr id="2" name="TextBox 1"/>
          <p:cNvSpPr txBox="1"/>
          <p:nvPr/>
        </p:nvSpPr>
        <p:spPr>
          <a:xfrm>
            <a:off x="665981" y="1224111"/>
            <a:ext cx="8136904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>
                <a:solidFill>
                  <a:srgbClr val="0070C0"/>
                </a:solidFill>
              </a:rPr>
              <a:t>单</a:t>
            </a:r>
            <a:r>
              <a:rPr lang="zh-CN" altLang="en-US" sz="2000" b="1" smtClean="0">
                <a:solidFill>
                  <a:srgbClr val="0070C0"/>
                </a:solidFill>
              </a:rPr>
              <a:t>链表的应用实例</a:t>
            </a:r>
            <a:endParaRPr lang="en-US" altLang="zh-CN" smtClean="0"/>
          </a:p>
          <a:p>
            <a:r>
              <a:rPr lang="zh-CN" altLang="en-US" smtClean="0"/>
              <a:t>使</a:t>
            </a:r>
            <a:r>
              <a:rPr lang="zh-CN" altLang="en-US"/>
              <a:t>用带</a:t>
            </a:r>
            <a:r>
              <a:rPr lang="en-US" altLang="zh-CN"/>
              <a:t>head</a:t>
            </a:r>
            <a:r>
              <a:rPr lang="zh-CN" altLang="en-US"/>
              <a:t>头的</a:t>
            </a:r>
            <a:r>
              <a:rPr lang="zh-CN" altLang="en-US" sz="2000" b="1">
                <a:solidFill>
                  <a:srgbClr val="FF0000"/>
                </a:solidFill>
              </a:rPr>
              <a:t>单向链表</a:t>
            </a:r>
            <a:r>
              <a:rPr lang="zh-CN" altLang="en-US"/>
              <a:t>实现 </a:t>
            </a:r>
            <a:r>
              <a:rPr lang="en-US" altLang="zh-CN"/>
              <a:t>–</a:t>
            </a:r>
            <a:r>
              <a:rPr lang="zh-CN" altLang="en-US"/>
              <a:t>水浒英雄排行榜管</a:t>
            </a:r>
            <a:r>
              <a:rPr lang="zh-CN" altLang="en-US" smtClean="0"/>
              <a:t>理</a:t>
            </a:r>
            <a:endParaRPr lang="en-US" altLang="zh-CN" smtClean="0"/>
          </a:p>
          <a:p>
            <a:pPr marL="342900" indent="-342900">
              <a:buAutoNum type="arabicParenR"/>
            </a:pPr>
            <a:r>
              <a:rPr lang="zh-CN" altLang="en-US" sz="1600" smtClean="0"/>
              <a:t>完</a:t>
            </a:r>
            <a:r>
              <a:rPr lang="zh-CN" altLang="en-US" sz="1600"/>
              <a:t>成对英雄人物的增删改查操</a:t>
            </a:r>
            <a:r>
              <a:rPr lang="zh-CN" altLang="en-US" sz="1600" smtClean="0"/>
              <a:t>作， 注</a:t>
            </a:r>
            <a:r>
              <a:rPr lang="en-US" altLang="zh-CN" sz="1600" smtClean="0"/>
              <a:t>: </a:t>
            </a:r>
            <a:r>
              <a:rPr lang="zh-CN" altLang="en-US" sz="1600" b="1" smtClean="0">
                <a:solidFill>
                  <a:srgbClr val="FF0000"/>
                </a:solidFill>
              </a:rPr>
              <a:t>删除和修改</a:t>
            </a:r>
            <a:r>
              <a:rPr lang="en-US" altLang="zh-CN" sz="1600" b="1" smtClean="0">
                <a:solidFill>
                  <a:srgbClr val="FF0000"/>
                </a:solidFill>
              </a:rPr>
              <a:t>,</a:t>
            </a:r>
            <a:r>
              <a:rPr lang="zh-CN" altLang="en-US" sz="1600" b="1" smtClean="0">
                <a:solidFill>
                  <a:srgbClr val="FF0000"/>
                </a:solidFill>
              </a:rPr>
              <a:t>查找</a:t>
            </a:r>
            <a:r>
              <a:rPr lang="en-US" altLang="zh-CN" sz="1600" b="1" smtClean="0">
                <a:solidFill>
                  <a:srgbClr val="FF0000"/>
                </a:solidFill>
              </a:rPr>
              <a:t/>
            </a:r>
            <a:br>
              <a:rPr lang="en-US" altLang="zh-CN" sz="1600" b="1" smtClean="0">
                <a:solidFill>
                  <a:srgbClr val="FF0000"/>
                </a:solidFill>
              </a:rPr>
            </a:br>
            <a:r>
              <a:rPr lang="zh-CN" altLang="en-US" sz="1600" b="1" smtClean="0"/>
              <a:t>可以考虑学员独立完成</a:t>
            </a:r>
            <a:endParaRPr lang="en-US" altLang="zh-CN" sz="1600" b="1"/>
          </a:p>
          <a:p>
            <a:pPr marL="342900" indent="-342900">
              <a:buAutoNum type="arabicParenR"/>
            </a:pPr>
            <a:r>
              <a:rPr lang="zh-CN" altLang="en-US" sz="1600" smtClean="0"/>
              <a:t>第一种方法在添加英雄时，直接添加到链表的尾部</a:t>
            </a:r>
            <a:endParaRPr lang="en-US" altLang="zh-CN" sz="1600" smtClean="0"/>
          </a:p>
          <a:p>
            <a:pPr marL="342900" indent="-342900">
              <a:buAutoNum type="arabicParenR"/>
            </a:pPr>
            <a:r>
              <a:rPr lang="zh-CN" altLang="en-US" sz="1600"/>
              <a:t>第二</a:t>
            </a:r>
            <a:r>
              <a:rPr lang="zh-CN" altLang="en-US" sz="1600" smtClean="0"/>
              <a:t>种方式在添加英雄时，根据排名将英雄插入到指定位置</a:t>
            </a:r>
            <a:r>
              <a:rPr lang="en-US" altLang="zh-CN" sz="1600" smtClean="0"/>
              <a:t/>
            </a:r>
            <a:br>
              <a:rPr lang="en-US" altLang="zh-CN" sz="1600" smtClean="0"/>
            </a:br>
            <a:r>
              <a:rPr lang="en-US" altLang="zh-CN" sz="1600" smtClean="0"/>
              <a:t>(</a:t>
            </a:r>
            <a:r>
              <a:rPr lang="zh-CN" altLang="en-US" sz="1600"/>
              <a:t>如</a:t>
            </a:r>
            <a:r>
              <a:rPr lang="zh-CN" altLang="en-US" sz="1600" smtClean="0"/>
              <a:t>果有这个排名，则添加失败，并给出提示</a:t>
            </a:r>
            <a:r>
              <a:rPr lang="en-US" altLang="zh-CN" sz="1600" smtClean="0"/>
              <a:t>)</a:t>
            </a:r>
          </a:p>
          <a:p>
            <a:endParaRPr lang="en-US" altLang="zh-CN"/>
          </a:p>
          <a:p>
            <a:endParaRPr lang="en-US" altLang="zh-CN" smtClean="0"/>
          </a:p>
          <a:p>
            <a:endParaRPr lang="en-US" altLang="zh-CN" smtClean="0"/>
          </a:p>
          <a:p>
            <a:endParaRPr lang="en-US" altLang="zh-CN" smtClean="0"/>
          </a:p>
          <a:p>
            <a:endParaRPr lang="en-US" altLang="zh-CN"/>
          </a:p>
          <a:p>
            <a:endParaRPr lang="en-US" altLang="zh-CN" smtClean="0"/>
          </a:p>
          <a:p>
            <a:endParaRPr lang="en-US" altLang="zh-CN"/>
          </a:p>
          <a:p>
            <a:endParaRPr lang="zh-CN" altLang="en-US"/>
          </a:p>
        </p:txBody>
      </p:sp>
      <p:pic>
        <p:nvPicPr>
          <p:cNvPr id="4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41" y="3348447"/>
            <a:ext cx="2698175" cy="14924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22174" y="4966073"/>
            <a:ext cx="26981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/>
              <a:t>为</a:t>
            </a:r>
            <a:r>
              <a:rPr lang="zh-CN" altLang="en-US" sz="1400" smtClean="0"/>
              <a:t>方便学员理解，可画出示意图</a:t>
            </a:r>
            <a:endParaRPr lang="zh-CN" altLang="en-US" sz="1400"/>
          </a:p>
        </p:txBody>
      </p:sp>
      <p:sp>
        <p:nvSpPr>
          <p:cNvPr id="5" name="TextBox 4"/>
          <p:cNvSpPr txBox="1"/>
          <p:nvPr/>
        </p:nvSpPr>
        <p:spPr>
          <a:xfrm>
            <a:off x="3344223" y="3070374"/>
            <a:ext cx="309634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>
                <a:latin typeface="Arial" pitchFamily="34" charset="0"/>
                <a:cs typeface="Arial" pitchFamily="34" charset="0"/>
              </a:rPr>
              <a:t>class HeroNode(hNo: Int, hName: String, hNickName: String) </a:t>
            </a:r>
            <a:r>
              <a:rPr lang="en-US" altLang="zh-CN" sz="1000" smtClean="0">
                <a:latin typeface="Arial" pitchFamily="34" charset="0"/>
                <a:cs typeface="Arial" pitchFamily="34" charset="0"/>
              </a:rPr>
              <a:t>{</a:t>
            </a:r>
            <a:endParaRPr lang="en-US" altLang="zh-CN" sz="1000">
              <a:latin typeface="Arial" pitchFamily="34" charset="0"/>
              <a:cs typeface="Arial" pitchFamily="34" charset="0"/>
            </a:endParaRPr>
          </a:p>
          <a:p>
            <a:r>
              <a:rPr lang="en-US" altLang="zh-CN" sz="1000">
                <a:latin typeface="Arial" pitchFamily="34" charset="0"/>
                <a:cs typeface="Arial" pitchFamily="34" charset="0"/>
              </a:rPr>
              <a:t>  val no: Int = hNo</a:t>
            </a:r>
          </a:p>
          <a:p>
            <a:r>
              <a:rPr lang="en-US" altLang="zh-CN" sz="1000">
                <a:latin typeface="Arial" pitchFamily="34" charset="0"/>
                <a:cs typeface="Arial" pitchFamily="34" charset="0"/>
              </a:rPr>
              <a:t>  var name: String = hName</a:t>
            </a:r>
          </a:p>
          <a:p>
            <a:r>
              <a:rPr lang="en-US" altLang="zh-CN" sz="1000">
                <a:latin typeface="Arial" pitchFamily="34" charset="0"/>
                <a:cs typeface="Arial" pitchFamily="34" charset="0"/>
              </a:rPr>
              <a:t>  var nickName: String = hNickName</a:t>
            </a:r>
          </a:p>
          <a:p>
            <a:r>
              <a:rPr lang="en-US" altLang="zh-CN" sz="1000">
                <a:latin typeface="Arial" pitchFamily="34" charset="0"/>
                <a:cs typeface="Arial" pitchFamily="34" charset="0"/>
              </a:rPr>
              <a:t>  var next: HeroNode = null //</a:t>
            </a:r>
            <a:r>
              <a:rPr lang="zh-CN" altLang="en-US" sz="1000">
                <a:latin typeface="Arial" pitchFamily="34" charset="0"/>
                <a:cs typeface="Arial" pitchFamily="34" charset="0"/>
              </a:rPr>
              <a:t>指向下一个节点</a:t>
            </a:r>
            <a:r>
              <a:rPr lang="en-US" altLang="zh-CN" sz="1000" smtClean="0">
                <a:latin typeface="Arial" pitchFamily="34" charset="0"/>
                <a:cs typeface="Arial" pitchFamily="34" charset="0"/>
              </a:rPr>
              <a:t>.</a:t>
            </a:r>
            <a:endParaRPr lang="en-US" altLang="zh-CN" sz="1000">
              <a:latin typeface="Arial" pitchFamily="34" charset="0"/>
              <a:cs typeface="Arial" pitchFamily="34" charset="0"/>
            </a:endParaRPr>
          </a:p>
          <a:p>
            <a:r>
              <a:rPr lang="en-US" altLang="zh-CN" sz="1000">
                <a:latin typeface="Arial" pitchFamily="34" charset="0"/>
                <a:cs typeface="Arial" pitchFamily="34" charset="0"/>
              </a:rPr>
              <a:t>}</a:t>
            </a:r>
            <a:endParaRPr lang="zh-CN" altLang="en-US" sz="100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156499" y="2952303"/>
            <a:ext cx="3384376" cy="263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smtClean="0">
                <a:latin typeface="Arial" pitchFamily="34" charset="0"/>
                <a:cs typeface="Arial" pitchFamily="34" charset="0"/>
              </a:rPr>
              <a:t>def </a:t>
            </a:r>
            <a:r>
              <a:rPr lang="en-US" altLang="zh-CN" sz="1100">
                <a:latin typeface="Arial" pitchFamily="34" charset="0"/>
                <a:cs typeface="Arial" pitchFamily="34" charset="0"/>
              </a:rPr>
              <a:t>insertHeroNode(newHeroNode: HeroNode) = </a:t>
            </a:r>
            <a:r>
              <a:rPr lang="en-US" altLang="zh-CN" sz="1100" smtClean="0">
                <a:latin typeface="Arial" pitchFamily="34" charset="0"/>
                <a:cs typeface="Arial" pitchFamily="34" charset="0"/>
              </a:rPr>
              <a:t>{</a:t>
            </a:r>
            <a:endParaRPr lang="en-US" altLang="zh-CN" sz="1100">
              <a:latin typeface="Arial" pitchFamily="34" charset="0"/>
              <a:cs typeface="Arial" pitchFamily="34" charset="0"/>
            </a:endParaRPr>
          </a:p>
          <a:p>
            <a:r>
              <a:rPr lang="en-US" altLang="zh-CN" sz="1100">
                <a:latin typeface="Arial" pitchFamily="34" charset="0"/>
                <a:cs typeface="Arial" pitchFamily="34" charset="0"/>
              </a:rPr>
              <a:t>    var temp = head</a:t>
            </a:r>
          </a:p>
          <a:p>
            <a:r>
              <a:rPr lang="en-US" altLang="zh-CN" sz="1100">
                <a:latin typeface="Arial" pitchFamily="34" charset="0"/>
                <a:cs typeface="Arial" pitchFamily="34" charset="0"/>
              </a:rPr>
              <a:t>    breakable {</a:t>
            </a:r>
          </a:p>
          <a:p>
            <a:r>
              <a:rPr lang="en-US" altLang="zh-CN" sz="1100">
                <a:latin typeface="Arial" pitchFamily="34" charset="0"/>
                <a:cs typeface="Arial" pitchFamily="34" charset="0"/>
              </a:rPr>
              <a:t>      while (true) {</a:t>
            </a:r>
          </a:p>
          <a:p>
            <a:r>
              <a:rPr lang="en-US" altLang="zh-CN" sz="1100">
                <a:latin typeface="Arial" pitchFamily="34" charset="0"/>
                <a:cs typeface="Arial" pitchFamily="34" charset="0"/>
              </a:rPr>
              <a:t>        //</a:t>
            </a:r>
            <a:r>
              <a:rPr lang="zh-CN" altLang="en-US" sz="1100">
                <a:latin typeface="Arial" pitchFamily="34" charset="0"/>
                <a:cs typeface="Arial" pitchFamily="34" charset="0"/>
              </a:rPr>
              <a:t>如果</a:t>
            </a:r>
            <a:r>
              <a:rPr lang="en-US" altLang="zh-CN" sz="1100">
                <a:latin typeface="Arial" pitchFamily="34" charset="0"/>
                <a:cs typeface="Arial" pitchFamily="34" charset="0"/>
              </a:rPr>
              <a:t>temp.next == null </a:t>
            </a:r>
            <a:r>
              <a:rPr lang="zh-CN" altLang="en-US" sz="1100">
                <a:latin typeface="Arial" pitchFamily="34" charset="0"/>
                <a:cs typeface="Arial" pitchFamily="34" charset="0"/>
              </a:rPr>
              <a:t>说明这个就是链表的最后结点了</a:t>
            </a:r>
          </a:p>
          <a:p>
            <a:r>
              <a:rPr lang="zh-CN" altLang="en-US" sz="1100">
                <a:latin typeface="Arial" pitchFamily="34" charset="0"/>
                <a:cs typeface="Arial" pitchFamily="34" charset="0"/>
              </a:rPr>
              <a:t>        </a:t>
            </a:r>
            <a:r>
              <a:rPr lang="en-US" altLang="zh-CN" sz="1100">
                <a:latin typeface="Arial" pitchFamily="34" charset="0"/>
                <a:cs typeface="Arial" pitchFamily="34" charset="0"/>
              </a:rPr>
              <a:t>if (temp.next == null) {</a:t>
            </a:r>
          </a:p>
          <a:p>
            <a:r>
              <a:rPr lang="en-US" altLang="zh-CN" sz="1100">
                <a:latin typeface="Arial" pitchFamily="34" charset="0"/>
                <a:cs typeface="Arial" pitchFamily="34" charset="0"/>
              </a:rPr>
              <a:t>          break()</a:t>
            </a:r>
          </a:p>
          <a:p>
            <a:r>
              <a:rPr lang="en-US" altLang="zh-CN" sz="1100">
                <a:latin typeface="Arial" pitchFamily="34" charset="0"/>
                <a:cs typeface="Arial" pitchFamily="34" charset="0"/>
              </a:rPr>
              <a:t>        }</a:t>
            </a:r>
          </a:p>
          <a:p>
            <a:r>
              <a:rPr lang="en-US" altLang="zh-CN" sz="1100">
                <a:latin typeface="Arial" pitchFamily="34" charset="0"/>
                <a:cs typeface="Arial" pitchFamily="34" charset="0"/>
              </a:rPr>
              <a:t>        temp = temp.next</a:t>
            </a:r>
          </a:p>
          <a:p>
            <a:r>
              <a:rPr lang="en-US" altLang="zh-CN" sz="1100">
                <a:latin typeface="Arial" pitchFamily="34" charset="0"/>
                <a:cs typeface="Arial" pitchFamily="34" charset="0"/>
              </a:rPr>
              <a:t>      }</a:t>
            </a:r>
          </a:p>
          <a:p>
            <a:r>
              <a:rPr lang="en-US" altLang="zh-CN" sz="1100">
                <a:latin typeface="Arial" pitchFamily="34" charset="0"/>
                <a:cs typeface="Arial" pitchFamily="34" charset="0"/>
              </a:rPr>
              <a:t>    }</a:t>
            </a:r>
          </a:p>
          <a:p>
            <a:r>
              <a:rPr lang="en-US" altLang="zh-CN" sz="1100">
                <a:latin typeface="Arial" pitchFamily="34" charset="0"/>
                <a:cs typeface="Arial" pitchFamily="34" charset="0"/>
              </a:rPr>
              <a:t>    //</a:t>
            </a:r>
            <a:r>
              <a:rPr lang="zh-CN" altLang="en-US" sz="1100">
                <a:latin typeface="Arial" pitchFamily="34" charset="0"/>
                <a:cs typeface="Arial" pitchFamily="34" charset="0"/>
              </a:rPr>
              <a:t>当退出</a:t>
            </a:r>
            <a:r>
              <a:rPr lang="en-US" altLang="zh-CN" sz="1100">
                <a:latin typeface="Arial" pitchFamily="34" charset="0"/>
                <a:cs typeface="Arial" pitchFamily="34" charset="0"/>
              </a:rPr>
              <a:t>for</a:t>
            </a:r>
            <a:r>
              <a:rPr lang="zh-CN" altLang="en-US" sz="1100">
                <a:latin typeface="Arial" pitchFamily="34" charset="0"/>
                <a:cs typeface="Arial" pitchFamily="34" charset="0"/>
              </a:rPr>
              <a:t>循环后，</a:t>
            </a:r>
            <a:r>
              <a:rPr lang="en-US" altLang="zh-CN" sz="1100">
                <a:latin typeface="Arial" pitchFamily="34" charset="0"/>
                <a:cs typeface="Arial" pitchFamily="34" charset="0"/>
              </a:rPr>
              <a:t>temp</a:t>
            </a:r>
            <a:r>
              <a:rPr lang="zh-CN" altLang="en-US" sz="1100">
                <a:latin typeface="Arial" pitchFamily="34" charset="0"/>
                <a:cs typeface="Arial" pitchFamily="34" charset="0"/>
              </a:rPr>
              <a:t>就到达链表最后</a:t>
            </a:r>
          </a:p>
          <a:p>
            <a:r>
              <a:rPr lang="zh-CN" altLang="en-US" sz="1100">
                <a:latin typeface="Arial" pitchFamily="34" charset="0"/>
                <a:cs typeface="Arial" pitchFamily="34" charset="0"/>
              </a:rPr>
              <a:t>    </a:t>
            </a:r>
            <a:r>
              <a:rPr lang="en-US" altLang="zh-CN" sz="1100">
                <a:latin typeface="Arial" pitchFamily="34" charset="0"/>
                <a:cs typeface="Arial" pitchFamily="34" charset="0"/>
              </a:rPr>
              <a:t>temp.next = </a:t>
            </a:r>
            <a:r>
              <a:rPr lang="en-US" altLang="zh-CN" sz="1100" smtClean="0">
                <a:latin typeface="Arial" pitchFamily="34" charset="0"/>
                <a:cs typeface="Arial" pitchFamily="34" charset="0"/>
              </a:rPr>
              <a:t>newHeroNode</a:t>
            </a:r>
            <a:endParaRPr lang="en-US" altLang="zh-CN" sz="1100">
              <a:latin typeface="Arial" pitchFamily="34" charset="0"/>
              <a:cs typeface="Arial" pitchFamily="34" charset="0"/>
            </a:endParaRPr>
          </a:p>
          <a:p>
            <a:r>
              <a:rPr lang="en-US" altLang="zh-CN" sz="1100">
                <a:latin typeface="Arial" pitchFamily="34" charset="0"/>
                <a:cs typeface="Arial" pitchFamily="34" charset="0"/>
              </a:rPr>
              <a:t>  </a:t>
            </a:r>
            <a:r>
              <a:rPr lang="en-US" altLang="zh-CN" sz="1100" smtClean="0">
                <a:latin typeface="Arial" pitchFamily="34" charset="0"/>
                <a:cs typeface="Arial" pitchFamily="34" charset="0"/>
              </a:rPr>
              <a:t>}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373673" y="4303612"/>
            <a:ext cx="2782826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>
                <a:latin typeface="Arial" pitchFamily="34" charset="0"/>
                <a:cs typeface="Arial" pitchFamily="34" charset="0"/>
              </a:rPr>
              <a:t>class SingleLinkedList {</a:t>
            </a:r>
          </a:p>
          <a:p>
            <a:r>
              <a:rPr lang="en-US" altLang="zh-CN" sz="1000">
                <a:latin typeface="Arial" pitchFamily="34" charset="0"/>
                <a:cs typeface="Arial" pitchFamily="34" charset="0"/>
              </a:rPr>
              <a:t>  //</a:t>
            </a:r>
            <a:r>
              <a:rPr lang="zh-CN" altLang="en-US" sz="1000">
                <a:latin typeface="Arial" pitchFamily="34" charset="0"/>
                <a:cs typeface="Arial" pitchFamily="34" charset="0"/>
              </a:rPr>
              <a:t>初始化一个头节点</a:t>
            </a:r>
          </a:p>
          <a:p>
            <a:r>
              <a:rPr lang="zh-CN" altLang="en-US" sz="1000">
                <a:latin typeface="Arial" pitchFamily="34" charset="0"/>
                <a:cs typeface="Arial" pitchFamily="34" charset="0"/>
              </a:rPr>
              <a:t>  </a:t>
            </a:r>
            <a:r>
              <a:rPr lang="en-US" altLang="zh-CN" sz="1000">
                <a:latin typeface="Arial" pitchFamily="34" charset="0"/>
                <a:cs typeface="Arial" pitchFamily="34" charset="0"/>
              </a:rPr>
              <a:t>val head = new HeroNode(0, "", </a:t>
            </a:r>
            <a:r>
              <a:rPr lang="en-US" altLang="zh-CN" sz="1000" smtClean="0">
                <a:latin typeface="Arial" pitchFamily="34" charset="0"/>
                <a:cs typeface="Arial" pitchFamily="34" charset="0"/>
              </a:rPr>
              <a:t>"")</a:t>
            </a:r>
          </a:p>
          <a:p>
            <a:r>
              <a:rPr lang="en-US" altLang="zh-CN" sz="1000" smtClean="0">
                <a:latin typeface="Arial" pitchFamily="34" charset="0"/>
                <a:cs typeface="Arial" pitchFamily="34" charset="0"/>
              </a:rPr>
              <a:t>}</a:t>
            </a:r>
          </a:p>
          <a:p>
            <a:r>
              <a:rPr lang="en-US" altLang="zh-CN" sz="1000">
                <a:latin typeface="Arial" pitchFamily="34" charset="0"/>
                <a:cs typeface="Arial" pitchFamily="34" charset="0"/>
              </a:rPr>
              <a:t> def list(): Unit = {</a:t>
            </a:r>
          </a:p>
          <a:p>
            <a:r>
              <a:rPr lang="en-US" altLang="zh-CN" sz="1000">
                <a:latin typeface="Arial" pitchFamily="34" charset="0"/>
                <a:cs typeface="Arial" pitchFamily="34" charset="0"/>
              </a:rPr>
              <a:t>    var temp = head.next</a:t>
            </a:r>
          </a:p>
          <a:p>
            <a:r>
              <a:rPr lang="en-US" altLang="zh-CN" sz="1000">
                <a:latin typeface="Arial" pitchFamily="34" charset="0"/>
                <a:cs typeface="Arial" pitchFamily="34" charset="0"/>
              </a:rPr>
              <a:t>  </a:t>
            </a:r>
            <a:r>
              <a:rPr lang="en-US" altLang="zh-CN" sz="1000" smtClean="0">
                <a:latin typeface="Arial" pitchFamily="34" charset="0"/>
                <a:cs typeface="Arial" pitchFamily="34" charset="0"/>
              </a:rPr>
              <a:t>}</a:t>
            </a:r>
          </a:p>
          <a:p>
            <a:r>
              <a:rPr lang="en-US" altLang="zh-CN" sz="1000">
                <a:latin typeface="Arial" pitchFamily="34" charset="0"/>
                <a:cs typeface="Arial" pitchFamily="34" charset="0"/>
              </a:rPr>
              <a:t> def del(no:Int): Unit = {</a:t>
            </a:r>
          </a:p>
          <a:p>
            <a:r>
              <a:rPr lang="en-US" altLang="zh-CN" sz="1000">
                <a:latin typeface="Arial" pitchFamily="34" charset="0"/>
                <a:cs typeface="Arial" pitchFamily="34" charset="0"/>
              </a:rPr>
              <a:t>    var temp = head </a:t>
            </a:r>
          </a:p>
          <a:p>
            <a:r>
              <a:rPr lang="en-US" altLang="zh-CN" sz="1000">
                <a:latin typeface="Arial" pitchFamily="34" charset="0"/>
                <a:cs typeface="Arial" pitchFamily="34" charset="0"/>
              </a:rPr>
              <a:t>    var flag = false</a:t>
            </a:r>
          </a:p>
          <a:p>
            <a:r>
              <a:rPr lang="en-US" altLang="zh-CN" sz="1000">
                <a:latin typeface="Arial" pitchFamily="34" charset="0"/>
                <a:cs typeface="Arial" pitchFamily="34" charset="0"/>
              </a:rPr>
              <a:t> }</a:t>
            </a:r>
            <a:endParaRPr lang="zh-CN" altLang="en-US" sz="1000"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81408132"/>
              </p:ext>
            </p:extLst>
          </p:nvPr>
        </p:nvGraphicFramePr>
        <p:xfrm>
          <a:off x="5983860" y="978772"/>
          <a:ext cx="569536" cy="4906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68" name="包装程序外壳对象" showAsIcon="1" r:id="rId5" imgW="826200" imgH="711360" progId="Package">
                  <p:embed/>
                </p:oleObj>
              </mc:Choice>
              <mc:Fallback>
                <p:oleObj name="包装程序外壳对象" showAsIcon="1" r:id="rId5" imgW="826200" imgH="71136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983860" y="978772"/>
                        <a:ext cx="569536" cy="49067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328" name="Picture 8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0637" y="120358"/>
            <a:ext cx="3959348" cy="27654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78182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9"/>
          <p:cNvSpPr txBox="1">
            <a:spLocks noChangeArrowheads="1"/>
          </p:cNvSpPr>
          <p:nvPr/>
        </p:nvSpPr>
        <p:spPr bwMode="auto">
          <a:xfrm>
            <a:off x="487837" y="755071"/>
            <a:ext cx="7587978" cy="3970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2B2B2">
                    <a:alpha val="50195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Char char="l"/>
            </a:pPr>
            <a:r>
              <a:rPr lang="zh-CN" altLang="en-US" sz="2200" b="1" smtClean="0"/>
              <a:t>链表</a:t>
            </a:r>
            <a:endParaRPr lang="en-US" altLang="zh-CN" sz="2200" b="1"/>
          </a:p>
        </p:txBody>
      </p:sp>
      <p:sp>
        <p:nvSpPr>
          <p:cNvPr id="2" name="TextBox 1"/>
          <p:cNvSpPr txBox="1"/>
          <p:nvPr/>
        </p:nvSpPr>
        <p:spPr>
          <a:xfrm>
            <a:off x="233933" y="1152103"/>
            <a:ext cx="8136904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>
                <a:solidFill>
                  <a:srgbClr val="0070C0"/>
                </a:solidFill>
              </a:rPr>
              <a:t>双</a:t>
            </a:r>
            <a:r>
              <a:rPr lang="zh-CN" altLang="en-US" sz="2000" b="1" smtClean="0">
                <a:solidFill>
                  <a:srgbClr val="0070C0"/>
                </a:solidFill>
              </a:rPr>
              <a:t>向链表的应用实例</a:t>
            </a:r>
            <a:endParaRPr lang="en-US" altLang="zh-CN" sz="2000"/>
          </a:p>
          <a:p>
            <a:r>
              <a:rPr lang="zh-CN" altLang="en-US" smtClean="0"/>
              <a:t>使</a:t>
            </a:r>
            <a:r>
              <a:rPr lang="zh-CN" altLang="en-US"/>
              <a:t>用带</a:t>
            </a:r>
            <a:r>
              <a:rPr lang="en-US" altLang="zh-CN"/>
              <a:t>head</a:t>
            </a:r>
            <a:r>
              <a:rPr lang="zh-CN" altLang="en-US"/>
              <a:t>头</a:t>
            </a:r>
            <a:r>
              <a:rPr lang="zh-CN" altLang="en-US" smtClean="0"/>
              <a:t>的</a:t>
            </a:r>
            <a:r>
              <a:rPr lang="zh-CN" altLang="en-US" sz="2000" b="1" smtClean="0">
                <a:solidFill>
                  <a:srgbClr val="FF0000"/>
                </a:solidFill>
              </a:rPr>
              <a:t>双向链</a:t>
            </a:r>
            <a:r>
              <a:rPr lang="zh-CN" altLang="en-US" sz="2000" b="1">
                <a:solidFill>
                  <a:srgbClr val="FF0000"/>
                </a:solidFill>
              </a:rPr>
              <a:t>表</a:t>
            </a:r>
            <a:r>
              <a:rPr lang="zh-CN" altLang="en-US"/>
              <a:t>实现 </a:t>
            </a:r>
            <a:r>
              <a:rPr lang="en-US" altLang="zh-CN"/>
              <a:t>–</a:t>
            </a:r>
            <a:r>
              <a:rPr lang="zh-CN" altLang="en-US"/>
              <a:t>水浒英雄排行</a:t>
            </a:r>
            <a:r>
              <a:rPr lang="zh-CN" altLang="en-US" smtClean="0"/>
              <a:t>榜</a:t>
            </a:r>
            <a:endParaRPr lang="en-US" altLang="zh-CN" smtClean="0"/>
          </a:p>
          <a:p>
            <a:r>
              <a:rPr lang="zh-CN" altLang="en-US" smtClean="0"/>
              <a:t>管理单</a:t>
            </a:r>
            <a:r>
              <a:rPr lang="zh-CN" altLang="en-US"/>
              <a:t>向链表的缺点分析</a:t>
            </a:r>
            <a:r>
              <a:rPr lang="en-US" altLang="zh-CN" smtClean="0"/>
              <a:t>:</a:t>
            </a:r>
            <a:r>
              <a:rPr lang="zh-CN" altLang="en-US"/>
              <a:t> </a:t>
            </a:r>
            <a:endParaRPr lang="en-US" altLang="zh-CN" smtClean="0"/>
          </a:p>
          <a:p>
            <a:pPr marL="342900" indent="-342900">
              <a:buAutoNum type="arabicParenR"/>
            </a:pPr>
            <a:r>
              <a:rPr lang="zh-CN" altLang="en-US" sz="1600" smtClean="0"/>
              <a:t>单向链表，查找的方向只能是一个方向，而双向链</a:t>
            </a:r>
            <a:r>
              <a:rPr lang="en-US" altLang="zh-CN" sz="1600" smtClean="0"/>
              <a:t/>
            </a:r>
            <a:br>
              <a:rPr lang="en-US" altLang="zh-CN" sz="1600" smtClean="0"/>
            </a:br>
            <a:r>
              <a:rPr lang="zh-CN" altLang="en-US" sz="1600" smtClean="0"/>
              <a:t>表可以向前或者向后查找。</a:t>
            </a:r>
            <a:endParaRPr lang="en-US" altLang="zh-CN" sz="1600" smtClean="0"/>
          </a:p>
          <a:p>
            <a:pPr marL="342900" indent="-342900">
              <a:buAutoNum type="arabicParenR"/>
            </a:pPr>
            <a:r>
              <a:rPr lang="zh-CN" altLang="en-US" sz="1600" smtClean="0"/>
              <a:t>单向链表不</a:t>
            </a:r>
            <a:r>
              <a:rPr lang="zh-CN" altLang="en-US" sz="1600"/>
              <a:t>能自我删除，需要靠辅助节点 </a:t>
            </a:r>
            <a:r>
              <a:rPr lang="zh-CN" altLang="en-US" sz="1600" smtClean="0"/>
              <a:t>，而</a:t>
            </a:r>
            <a:r>
              <a:rPr lang="zh-CN" altLang="en-US" sz="1600"/>
              <a:t>双</a:t>
            </a:r>
            <a:r>
              <a:rPr lang="zh-CN" altLang="en-US" sz="1600" smtClean="0"/>
              <a:t>向</a:t>
            </a:r>
            <a:r>
              <a:rPr lang="en-US" altLang="zh-CN" sz="1600" smtClean="0"/>
              <a:t/>
            </a:r>
            <a:br>
              <a:rPr lang="en-US" altLang="zh-CN" sz="1600" smtClean="0"/>
            </a:br>
            <a:r>
              <a:rPr lang="zh-CN" altLang="en-US" sz="1600" smtClean="0"/>
              <a:t>链</a:t>
            </a:r>
            <a:r>
              <a:rPr lang="zh-CN" altLang="en-US" sz="1600"/>
              <a:t>表，则可以</a:t>
            </a:r>
            <a:r>
              <a:rPr lang="zh-CN" altLang="en-US" sz="1600" b="1">
                <a:solidFill>
                  <a:srgbClr val="EA0000"/>
                </a:solidFill>
              </a:rPr>
              <a:t>自我删</a:t>
            </a:r>
            <a:r>
              <a:rPr lang="zh-CN" altLang="en-US" sz="1600" b="1" smtClean="0">
                <a:solidFill>
                  <a:srgbClr val="EA0000"/>
                </a:solidFill>
              </a:rPr>
              <a:t>除</a:t>
            </a:r>
            <a:r>
              <a:rPr lang="zh-CN" altLang="en-US" sz="1600" smtClean="0"/>
              <a:t>，</a:t>
            </a:r>
            <a:r>
              <a:rPr lang="zh-CN" altLang="en-US" sz="1600"/>
              <a:t>所</a:t>
            </a:r>
            <a:r>
              <a:rPr lang="zh-CN" altLang="en-US" sz="1600" smtClean="0"/>
              <a:t>以前面我们单链表删除</a:t>
            </a:r>
            <a:r>
              <a:rPr lang="en-US" altLang="zh-CN" sz="1600" smtClean="0"/>
              <a:t/>
            </a:r>
            <a:br>
              <a:rPr lang="en-US" altLang="zh-CN" sz="1600" smtClean="0"/>
            </a:br>
            <a:r>
              <a:rPr lang="zh-CN" altLang="en-US" sz="1600" smtClean="0"/>
              <a:t>时节点，总是找到</a:t>
            </a:r>
            <a:r>
              <a:rPr lang="en-US" altLang="zh-CN" sz="1600" smtClean="0"/>
              <a:t>temp</a:t>
            </a:r>
            <a:r>
              <a:rPr lang="zh-CN" altLang="en-US" sz="1600" smtClean="0"/>
              <a:t>的下一个节点来删除的</a:t>
            </a:r>
            <a:r>
              <a:rPr lang="en-US" altLang="zh-CN" sz="1600" smtClean="0"/>
              <a:t>(</a:t>
            </a:r>
            <a:r>
              <a:rPr lang="zh-CN" altLang="en-US" sz="1600" smtClean="0">
                <a:solidFill>
                  <a:srgbClr val="FF0000"/>
                </a:solidFill>
              </a:rPr>
              <a:t>认真</a:t>
            </a:r>
            <a:r>
              <a:rPr lang="en-US" altLang="zh-CN" sz="1600" smtClean="0">
                <a:solidFill>
                  <a:srgbClr val="FF0000"/>
                </a:solidFill>
              </a:rPr>
              <a:t/>
            </a:r>
            <a:br>
              <a:rPr lang="en-US" altLang="zh-CN" sz="1600" smtClean="0">
                <a:solidFill>
                  <a:srgbClr val="FF0000"/>
                </a:solidFill>
              </a:rPr>
            </a:br>
            <a:r>
              <a:rPr lang="zh-CN" altLang="en-US" sz="1600" smtClean="0">
                <a:solidFill>
                  <a:srgbClr val="FF0000"/>
                </a:solidFill>
              </a:rPr>
              <a:t>体会</a:t>
            </a:r>
            <a:r>
              <a:rPr lang="en-US" altLang="zh-CN" sz="1600" smtClean="0"/>
              <a:t>)</a:t>
            </a:r>
            <a:r>
              <a:rPr lang="en-US" altLang="zh-CN" smtClean="0"/>
              <a:t>.</a:t>
            </a:r>
          </a:p>
          <a:p>
            <a:pPr marL="342900" indent="-342900">
              <a:buAutoNum type="arabicParenR"/>
            </a:pPr>
            <a:r>
              <a:rPr lang="zh-CN" altLang="en-US"/>
              <a:t>示意</a:t>
            </a:r>
            <a:r>
              <a:rPr lang="zh-CN" altLang="en-US" smtClean="0"/>
              <a:t>图帮助理解</a:t>
            </a:r>
            <a:r>
              <a:rPr lang="zh-CN" altLang="en-US"/>
              <a:t>删</a:t>
            </a:r>
            <a:r>
              <a:rPr lang="zh-CN" altLang="en-US" smtClean="0"/>
              <a:t>除</a:t>
            </a:r>
            <a:endParaRPr lang="en-US" altLang="zh-CN"/>
          </a:p>
          <a:p>
            <a:endParaRPr lang="en-US" altLang="zh-CN" smtClean="0"/>
          </a:p>
          <a:p>
            <a:r>
              <a:rPr lang="zh-CN" altLang="en-US" b="1" smtClean="0"/>
              <a:t>课堂作业和思路提示</a:t>
            </a:r>
            <a:r>
              <a:rPr lang="en-US" altLang="zh-CN" smtClean="0"/>
              <a:t>:</a:t>
            </a:r>
            <a:br>
              <a:rPr lang="en-US" altLang="zh-CN" smtClean="0"/>
            </a:br>
            <a:r>
              <a:rPr lang="zh-CN" altLang="en-US" smtClean="0"/>
              <a:t>双向链表的第二种添加方式 </a:t>
            </a:r>
            <a:r>
              <a:rPr lang="en-US" altLang="zh-CN" smtClean="0"/>
              <a:t>[</a:t>
            </a:r>
            <a:r>
              <a:rPr lang="zh-CN" altLang="en-US" sz="1100" smtClean="0"/>
              <a:t>示意图</a:t>
            </a:r>
            <a:r>
              <a:rPr lang="en-US" altLang="zh-CN" smtClean="0"/>
              <a:t>]</a:t>
            </a:r>
          </a:p>
          <a:p>
            <a:endParaRPr lang="en-US" altLang="zh-CN" smtClean="0"/>
          </a:p>
          <a:p>
            <a:endParaRPr lang="en-US" altLang="zh-CN"/>
          </a:p>
          <a:p>
            <a:endParaRPr lang="en-US" altLang="zh-CN" smtClean="0"/>
          </a:p>
        </p:txBody>
      </p:sp>
      <p:sp>
        <p:nvSpPr>
          <p:cNvPr id="3" name="TextBox 2"/>
          <p:cNvSpPr txBox="1"/>
          <p:nvPr/>
        </p:nvSpPr>
        <p:spPr>
          <a:xfrm>
            <a:off x="5274493" y="650944"/>
            <a:ext cx="4214615" cy="489364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CN" sz="1200">
                <a:latin typeface="Arial" pitchFamily="34" charset="0"/>
                <a:cs typeface="Arial" pitchFamily="34" charset="0"/>
              </a:rPr>
              <a:t>def del(no:Int): Unit = {</a:t>
            </a:r>
          </a:p>
          <a:p>
            <a:r>
              <a:rPr lang="en-US" altLang="zh-CN" sz="1200">
                <a:latin typeface="Arial" pitchFamily="34" charset="0"/>
                <a:cs typeface="Arial" pitchFamily="34" charset="0"/>
              </a:rPr>
              <a:t>    var temp = head.next //</a:t>
            </a:r>
            <a:r>
              <a:rPr lang="zh-CN" altLang="en-US" sz="1200">
                <a:latin typeface="Arial" pitchFamily="34" charset="0"/>
                <a:cs typeface="Arial" pitchFamily="34" charset="0"/>
              </a:rPr>
              <a:t>要删除的就是</a:t>
            </a:r>
            <a:r>
              <a:rPr lang="en-US" altLang="zh-CN" sz="1200">
                <a:latin typeface="Arial" pitchFamily="34" charset="0"/>
                <a:cs typeface="Arial" pitchFamily="34" charset="0"/>
              </a:rPr>
              <a:t>temp</a:t>
            </a:r>
          </a:p>
          <a:p>
            <a:r>
              <a:rPr lang="en-US" altLang="zh-CN" sz="1200">
                <a:latin typeface="Arial" pitchFamily="34" charset="0"/>
                <a:cs typeface="Arial" pitchFamily="34" charset="0"/>
              </a:rPr>
              <a:t>    var flag = false</a:t>
            </a:r>
          </a:p>
          <a:p>
            <a:r>
              <a:rPr lang="en-US" altLang="zh-CN" sz="1200">
                <a:latin typeface="Arial" pitchFamily="34" charset="0"/>
                <a:cs typeface="Arial" pitchFamily="34" charset="0"/>
              </a:rPr>
              <a:t>    breakable {</a:t>
            </a:r>
          </a:p>
          <a:p>
            <a:r>
              <a:rPr lang="en-US" altLang="zh-CN" sz="1200">
                <a:latin typeface="Arial" pitchFamily="34" charset="0"/>
                <a:cs typeface="Arial" pitchFamily="34" charset="0"/>
              </a:rPr>
              <a:t>      while (true) {</a:t>
            </a:r>
          </a:p>
          <a:p>
            <a:r>
              <a:rPr lang="en-US" altLang="zh-CN" sz="1200">
                <a:latin typeface="Arial" pitchFamily="34" charset="0"/>
                <a:cs typeface="Arial" pitchFamily="34" charset="0"/>
              </a:rPr>
              <a:t>        if (temp == null) {</a:t>
            </a:r>
          </a:p>
          <a:p>
            <a:r>
              <a:rPr lang="en-US" altLang="zh-CN" sz="1200">
                <a:latin typeface="Arial" pitchFamily="34" charset="0"/>
                <a:cs typeface="Arial" pitchFamily="34" charset="0"/>
              </a:rPr>
              <a:t>          break()</a:t>
            </a:r>
          </a:p>
          <a:p>
            <a:r>
              <a:rPr lang="en-US" altLang="zh-CN" sz="1200">
                <a:latin typeface="Arial" pitchFamily="34" charset="0"/>
                <a:cs typeface="Arial" pitchFamily="34" charset="0"/>
              </a:rPr>
              <a:t>        }</a:t>
            </a:r>
          </a:p>
          <a:p>
            <a:r>
              <a:rPr lang="en-US" altLang="zh-CN" sz="1200">
                <a:latin typeface="Arial" pitchFamily="34" charset="0"/>
                <a:cs typeface="Arial" pitchFamily="34" charset="0"/>
              </a:rPr>
              <a:t>        if (temp.no == no) {</a:t>
            </a:r>
          </a:p>
          <a:p>
            <a:r>
              <a:rPr lang="en-US" altLang="zh-CN" sz="1200">
                <a:latin typeface="Arial" pitchFamily="34" charset="0"/>
                <a:cs typeface="Arial" pitchFamily="34" charset="0"/>
              </a:rPr>
              <a:t>          //</a:t>
            </a:r>
            <a:r>
              <a:rPr lang="zh-CN" altLang="en-US" sz="1200">
                <a:latin typeface="Arial" pitchFamily="34" charset="0"/>
                <a:cs typeface="Arial" pitchFamily="34" charset="0"/>
              </a:rPr>
              <a:t>找到了</a:t>
            </a:r>
          </a:p>
          <a:p>
            <a:r>
              <a:rPr lang="zh-CN" altLang="en-US" sz="1200">
                <a:latin typeface="Arial" pitchFamily="34" charset="0"/>
                <a:cs typeface="Arial" pitchFamily="34" charset="0"/>
              </a:rPr>
              <a:t>          </a:t>
            </a:r>
            <a:r>
              <a:rPr lang="en-US" altLang="zh-CN" sz="1200">
                <a:latin typeface="Arial" pitchFamily="34" charset="0"/>
                <a:cs typeface="Arial" pitchFamily="34" charset="0"/>
              </a:rPr>
              <a:t>flag = true</a:t>
            </a:r>
          </a:p>
          <a:p>
            <a:r>
              <a:rPr lang="en-US" altLang="zh-CN" sz="1200">
                <a:latin typeface="Arial" pitchFamily="34" charset="0"/>
                <a:cs typeface="Arial" pitchFamily="34" charset="0"/>
              </a:rPr>
              <a:t>          break()</a:t>
            </a:r>
          </a:p>
          <a:p>
            <a:r>
              <a:rPr lang="en-US" altLang="zh-CN" sz="1200">
                <a:latin typeface="Arial" pitchFamily="34" charset="0"/>
                <a:cs typeface="Arial" pitchFamily="34" charset="0"/>
              </a:rPr>
              <a:t>        }</a:t>
            </a:r>
          </a:p>
          <a:p>
            <a:r>
              <a:rPr lang="en-US" altLang="zh-CN" sz="1200">
                <a:latin typeface="Arial" pitchFamily="34" charset="0"/>
                <a:cs typeface="Arial" pitchFamily="34" charset="0"/>
              </a:rPr>
              <a:t>        temp = temp.next</a:t>
            </a:r>
          </a:p>
          <a:p>
            <a:r>
              <a:rPr lang="en-US" altLang="zh-CN" sz="1200">
                <a:latin typeface="Arial" pitchFamily="34" charset="0"/>
                <a:cs typeface="Arial" pitchFamily="34" charset="0"/>
              </a:rPr>
              <a:t>      }</a:t>
            </a:r>
          </a:p>
          <a:p>
            <a:r>
              <a:rPr lang="en-US" altLang="zh-CN" sz="1200">
                <a:latin typeface="Arial" pitchFamily="34" charset="0"/>
                <a:cs typeface="Arial" pitchFamily="34" charset="0"/>
              </a:rPr>
              <a:t>    }</a:t>
            </a:r>
          </a:p>
          <a:p>
            <a:r>
              <a:rPr lang="en-US" altLang="zh-CN" sz="1200">
                <a:latin typeface="Arial" pitchFamily="34" charset="0"/>
                <a:cs typeface="Arial" pitchFamily="34" charset="0"/>
              </a:rPr>
              <a:t>    if (flag) { //</a:t>
            </a:r>
            <a:r>
              <a:rPr lang="zh-CN" altLang="en-US" sz="1200">
                <a:latin typeface="Arial" pitchFamily="34" charset="0"/>
                <a:cs typeface="Arial" pitchFamily="34" charset="0"/>
              </a:rPr>
              <a:t>找</a:t>
            </a:r>
            <a:r>
              <a:rPr lang="zh-CN" altLang="en-US" sz="1200" smtClean="0">
                <a:latin typeface="Arial" pitchFamily="34" charset="0"/>
                <a:cs typeface="Arial" pitchFamily="34" charset="0"/>
              </a:rPr>
              <a:t>到</a:t>
            </a:r>
            <a:endParaRPr lang="en-US" altLang="zh-CN" sz="1200">
              <a:latin typeface="Arial" pitchFamily="34" charset="0"/>
              <a:cs typeface="Arial" pitchFamily="34" charset="0"/>
            </a:endParaRPr>
          </a:p>
          <a:p>
            <a:r>
              <a:rPr lang="en-US" altLang="zh-CN" sz="1200">
                <a:latin typeface="Arial" pitchFamily="34" charset="0"/>
                <a:cs typeface="Arial" pitchFamily="34" charset="0"/>
              </a:rPr>
              <a:t>      temp.pre.next = temp.next</a:t>
            </a:r>
          </a:p>
          <a:p>
            <a:r>
              <a:rPr lang="en-US" altLang="zh-CN" sz="1200">
                <a:latin typeface="Arial" pitchFamily="34" charset="0"/>
                <a:cs typeface="Arial" pitchFamily="34" charset="0"/>
              </a:rPr>
              <a:t>      if (temp.next != null) {</a:t>
            </a:r>
          </a:p>
          <a:p>
            <a:r>
              <a:rPr lang="en-US" altLang="zh-CN" sz="1200">
                <a:latin typeface="Arial" pitchFamily="34" charset="0"/>
                <a:cs typeface="Arial" pitchFamily="34" charset="0"/>
              </a:rPr>
              <a:t>        temp.next.pre = temp.pre</a:t>
            </a:r>
          </a:p>
          <a:p>
            <a:r>
              <a:rPr lang="en-US" altLang="zh-CN" sz="1200">
                <a:latin typeface="Arial" pitchFamily="34" charset="0"/>
                <a:cs typeface="Arial" pitchFamily="34" charset="0"/>
              </a:rPr>
              <a:t>      }</a:t>
            </a:r>
          </a:p>
          <a:p>
            <a:r>
              <a:rPr lang="en-US" altLang="zh-CN" sz="1200">
                <a:latin typeface="Arial" pitchFamily="34" charset="0"/>
                <a:cs typeface="Arial" pitchFamily="34" charset="0"/>
              </a:rPr>
              <a:t>    }else{</a:t>
            </a:r>
          </a:p>
          <a:p>
            <a:r>
              <a:rPr lang="en-US" altLang="zh-CN" sz="1200">
                <a:latin typeface="Arial" pitchFamily="34" charset="0"/>
                <a:cs typeface="Arial" pitchFamily="34" charset="0"/>
              </a:rPr>
              <a:t>      printf("</a:t>
            </a:r>
            <a:r>
              <a:rPr lang="zh-CN" altLang="en-US" sz="1200">
                <a:latin typeface="Arial" pitchFamily="34" charset="0"/>
                <a:cs typeface="Arial" pitchFamily="34" charset="0"/>
              </a:rPr>
              <a:t>你删除的</a:t>
            </a:r>
            <a:r>
              <a:rPr lang="en-US" altLang="zh-CN" sz="1200">
                <a:latin typeface="Arial" pitchFamily="34" charset="0"/>
                <a:cs typeface="Arial" pitchFamily="34" charset="0"/>
              </a:rPr>
              <a:t>no=%d </a:t>
            </a:r>
            <a:r>
              <a:rPr lang="zh-CN" altLang="en-US" sz="1200">
                <a:latin typeface="Arial" pitchFamily="34" charset="0"/>
                <a:cs typeface="Arial" pitchFamily="34" charset="0"/>
              </a:rPr>
              <a:t>的节点不存在，无法删除</a:t>
            </a:r>
            <a:r>
              <a:rPr lang="en-US" altLang="zh-CN" sz="1200">
                <a:latin typeface="Arial" pitchFamily="34" charset="0"/>
                <a:cs typeface="Arial" pitchFamily="34" charset="0"/>
              </a:rPr>
              <a:t>\n", no)</a:t>
            </a:r>
          </a:p>
          <a:p>
            <a:r>
              <a:rPr lang="en-US" altLang="zh-CN" sz="1200">
                <a:latin typeface="Arial" pitchFamily="34" charset="0"/>
                <a:cs typeface="Arial" pitchFamily="34" charset="0"/>
              </a:rPr>
              <a:t>    }</a:t>
            </a:r>
          </a:p>
          <a:p>
            <a:r>
              <a:rPr lang="en-US" altLang="zh-CN" sz="1200">
                <a:latin typeface="Arial" pitchFamily="34" charset="0"/>
                <a:cs typeface="Arial" pitchFamily="34" charset="0"/>
              </a:rPr>
              <a:t>  }</a:t>
            </a:r>
            <a:endParaRPr lang="zh-CN" altLang="en-US" sz="120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0714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9"/>
          <p:cNvSpPr txBox="1">
            <a:spLocks noChangeArrowheads="1"/>
          </p:cNvSpPr>
          <p:nvPr/>
        </p:nvSpPr>
        <p:spPr bwMode="auto">
          <a:xfrm>
            <a:off x="487837" y="755071"/>
            <a:ext cx="7587978" cy="3970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2B2B2">
                    <a:alpha val="50195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Char char="l"/>
            </a:pPr>
            <a:r>
              <a:rPr lang="zh-CN" altLang="en-US" sz="2200" b="1" smtClean="0"/>
              <a:t>链表</a:t>
            </a:r>
            <a:endParaRPr lang="en-US" altLang="zh-CN" sz="2200" b="1"/>
          </a:p>
        </p:txBody>
      </p:sp>
      <p:sp>
        <p:nvSpPr>
          <p:cNvPr id="2" name="TextBox 1"/>
          <p:cNvSpPr txBox="1"/>
          <p:nvPr/>
        </p:nvSpPr>
        <p:spPr>
          <a:xfrm>
            <a:off x="665981" y="1224111"/>
            <a:ext cx="8136904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>
                <a:solidFill>
                  <a:srgbClr val="0070C0"/>
                </a:solidFill>
              </a:rPr>
              <a:t>单</a:t>
            </a:r>
            <a:r>
              <a:rPr lang="zh-CN" altLang="en-US" sz="2000" b="1" smtClean="0">
                <a:solidFill>
                  <a:srgbClr val="0070C0"/>
                </a:solidFill>
              </a:rPr>
              <a:t>向环形链表的应用场景</a:t>
            </a:r>
            <a:endParaRPr lang="en-US" altLang="zh-CN" sz="2000"/>
          </a:p>
          <a:p>
            <a:endParaRPr lang="en-US" altLang="zh-CN"/>
          </a:p>
          <a:p>
            <a:endParaRPr lang="en-US" altLang="zh-CN"/>
          </a:p>
          <a:p>
            <a:endParaRPr lang="en-US" altLang="zh-CN" smtClean="0"/>
          </a:p>
          <a:p>
            <a:endParaRPr lang="en-US" altLang="zh-CN" smtClean="0"/>
          </a:p>
          <a:p>
            <a:endParaRPr lang="en-US" altLang="zh-CN" smtClean="0"/>
          </a:p>
          <a:p>
            <a:endParaRPr lang="en-US" altLang="zh-CN"/>
          </a:p>
          <a:p>
            <a:endParaRPr lang="en-US" altLang="zh-CN" smtClean="0"/>
          </a:p>
          <a:p>
            <a:endParaRPr lang="en-US" altLang="zh-CN"/>
          </a:p>
          <a:p>
            <a:endParaRPr lang="en-US" altLang="zh-CN" smtClean="0"/>
          </a:p>
          <a:p>
            <a:endParaRPr lang="en-US" altLang="zh-CN"/>
          </a:p>
          <a:p>
            <a:endParaRPr lang="en-US" altLang="zh-CN" smtClean="0"/>
          </a:p>
          <a:p>
            <a:endParaRPr lang="zh-CN" altLang="en-US"/>
          </a:p>
        </p:txBody>
      </p:sp>
      <p:pic>
        <p:nvPicPr>
          <p:cNvPr id="8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49" y="2088208"/>
            <a:ext cx="3999890" cy="16561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48578" y="4010515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/>
              <a:t>丢手</a:t>
            </a:r>
            <a:r>
              <a:rPr lang="zh-CN" altLang="en-US" sz="1400" smtClean="0"/>
              <a:t>帕问题</a:t>
            </a:r>
            <a:endParaRPr lang="zh-CN" altLang="en-US" sz="1400"/>
          </a:p>
        </p:txBody>
      </p:sp>
      <p:sp>
        <p:nvSpPr>
          <p:cNvPr id="6" name="TextBox 5"/>
          <p:cNvSpPr txBox="1"/>
          <p:nvPr/>
        </p:nvSpPr>
        <p:spPr>
          <a:xfrm>
            <a:off x="4554413" y="1858242"/>
            <a:ext cx="4752527" cy="273921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b="1">
                <a:ea typeface="宋体" charset="-122"/>
              </a:rPr>
              <a:t>Josephu  </a:t>
            </a:r>
            <a:r>
              <a:rPr lang="zh-CN" altLang="en-US" b="1">
                <a:ea typeface="宋体" charset="-122"/>
              </a:rPr>
              <a:t>问题</a:t>
            </a:r>
          </a:p>
          <a:p>
            <a:r>
              <a:rPr lang="en-US" altLang="zh-CN" sz="1400">
                <a:ea typeface="宋体" charset="-122"/>
              </a:rPr>
              <a:t>Josephu  </a:t>
            </a:r>
            <a:r>
              <a:rPr lang="zh-CN" altLang="en-US" sz="1400">
                <a:ea typeface="宋体" charset="-122"/>
              </a:rPr>
              <a:t>问题为：设编号为</a:t>
            </a:r>
            <a:r>
              <a:rPr lang="en-US" altLang="zh-CN" sz="1400">
                <a:ea typeface="宋体" charset="-122"/>
              </a:rPr>
              <a:t>1</a:t>
            </a:r>
            <a:r>
              <a:rPr lang="zh-CN" altLang="en-US" sz="1400">
                <a:ea typeface="宋体" charset="-122"/>
              </a:rPr>
              <a:t>，</a:t>
            </a:r>
            <a:r>
              <a:rPr lang="en-US" altLang="zh-CN" sz="1400">
                <a:ea typeface="宋体" charset="-122"/>
              </a:rPr>
              <a:t>2</a:t>
            </a:r>
            <a:r>
              <a:rPr lang="zh-CN" altLang="en-US" sz="1400">
                <a:ea typeface="宋体" charset="-122"/>
              </a:rPr>
              <a:t>，</a:t>
            </a:r>
            <a:r>
              <a:rPr lang="en-US" altLang="zh-CN" sz="1400">
                <a:ea typeface="宋体" charset="-122"/>
              </a:rPr>
              <a:t>… n</a:t>
            </a:r>
            <a:r>
              <a:rPr lang="zh-CN" altLang="en-US" sz="1400">
                <a:ea typeface="宋体" charset="-122"/>
              </a:rPr>
              <a:t>的</a:t>
            </a:r>
            <a:r>
              <a:rPr lang="en-US" altLang="zh-CN" sz="1400">
                <a:ea typeface="宋体" charset="-122"/>
              </a:rPr>
              <a:t>n</a:t>
            </a:r>
            <a:r>
              <a:rPr lang="zh-CN" altLang="en-US" sz="1400">
                <a:ea typeface="宋体" charset="-122"/>
              </a:rPr>
              <a:t>个人围坐一圈，约定编号为</a:t>
            </a:r>
            <a:r>
              <a:rPr lang="en-US" altLang="zh-CN" sz="1400">
                <a:ea typeface="宋体" charset="-122"/>
              </a:rPr>
              <a:t>k</a:t>
            </a:r>
            <a:r>
              <a:rPr lang="zh-CN" altLang="en-US" sz="1400">
                <a:ea typeface="宋体" charset="-122"/>
              </a:rPr>
              <a:t>（</a:t>
            </a:r>
            <a:r>
              <a:rPr lang="en-US" altLang="zh-CN" sz="1400">
                <a:ea typeface="宋体" charset="-122"/>
              </a:rPr>
              <a:t>1&lt;=k&lt;=n</a:t>
            </a:r>
            <a:r>
              <a:rPr lang="zh-CN" altLang="en-US" sz="1400">
                <a:ea typeface="宋体" charset="-122"/>
              </a:rPr>
              <a:t>）的人从</a:t>
            </a:r>
            <a:r>
              <a:rPr lang="en-US" altLang="zh-CN" sz="1400">
                <a:ea typeface="宋体" charset="-122"/>
              </a:rPr>
              <a:t>1</a:t>
            </a:r>
            <a:r>
              <a:rPr lang="zh-CN" altLang="en-US" sz="1400">
                <a:ea typeface="宋体" charset="-122"/>
              </a:rPr>
              <a:t>开始报数，数到</a:t>
            </a:r>
            <a:r>
              <a:rPr lang="en-US" altLang="zh-CN" sz="1400">
                <a:ea typeface="宋体" charset="-122"/>
              </a:rPr>
              <a:t>m </a:t>
            </a:r>
            <a:r>
              <a:rPr lang="zh-CN" altLang="en-US" sz="1400">
                <a:ea typeface="宋体" charset="-122"/>
              </a:rPr>
              <a:t>的那个人出列，它的下一位又从</a:t>
            </a:r>
            <a:r>
              <a:rPr lang="en-US" altLang="zh-CN" sz="1400">
                <a:ea typeface="宋体" charset="-122"/>
              </a:rPr>
              <a:t>1</a:t>
            </a:r>
            <a:r>
              <a:rPr lang="zh-CN" altLang="en-US" sz="1400">
                <a:ea typeface="宋体" charset="-122"/>
              </a:rPr>
              <a:t>开始报数，数到</a:t>
            </a:r>
            <a:r>
              <a:rPr lang="en-US" altLang="zh-CN" sz="1400">
                <a:ea typeface="宋体" charset="-122"/>
              </a:rPr>
              <a:t>m</a:t>
            </a:r>
            <a:r>
              <a:rPr lang="zh-CN" altLang="en-US" sz="1400">
                <a:ea typeface="宋体" charset="-122"/>
              </a:rPr>
              <a:t>的那个人又出列，依次类推，直到所有人出列为止，由此产生一个出队编号的序列</a:t>
            </a:r>
            <a:r>
              <a:rPr lang="zh-CN" altLang="en-US" sz="1400" smtClean="0">
                <a:ea typeface="宋体" charset="-122"/>
              </a:rPr>
              <a:t>。</a:t>
            </a:r>
            <a:endParaRPr lang="en-US" altLang="zh-CN" sz="1400" smtClean="0">
              <a:ea typeface="宋体" charset="-122"/>
            </a:endParaRPr>
          </a:p>
          <a:p>
            <a:endParaRPr lang="zh-CN" altLang="en-US" sz="1400">
              <a:ea typeface="宋体" charset="-122"/>
            </a:endParaRPr>
          </a:p>
          <a:p>
            <a:r>
              <a:rPr lang="zh-CN" altLang="en-US" sz="1400" b="1" smtClean="0">
                <a:ea typeface="宋体" charset="-122"/>
              </a:rPr>
              <a:t>提</a:t>
            </a:r>
            <a:r>
              <a:rPr lang="zh-CN" altLang="en-US" sz="1400" b="1">
                <a:ea typeface="宋体" charset="-122"/>
              </a:rPr>
              <a:t>示</a:t>
            </a:r>
            <a:r>
              <a:rPr lang="zh-CN" altLang="en-US" sz="1400">
                <a:ea typeface="宋体" charset="-122"/>
              </a:rPr>
              <a:t>：用一个不带头结点的循环链表来处理</a:t>
            </a:r>
            <a:r>
              <a:rPr lang="en-US" altLang="zh-CN" sz="1400">
                <a:ea typeface="宋体" charset="-122"/>
              </a:rPr>
              <a:t>Josephu </a:t>
            </a:r>
            <a:r>
              <a:rPr lang="zh-CN" altLang="en-US" sz="1400">
                <a:ea typeface="宋体" charset="-122"/>
              </a:rPr>
              <a:t>问题：先构成一个有</a:t>
            </a:r>
            <a:r>
              <a:rPr lang="en-US" altLang="zh-CN" sz="1400">
                <a:ea typeface="宋体" charset="-122"/>
              </a:rPr>
              <a:t>n</a:t>
            </a:r>
            <a:r>
              <a:rPr lang="zh-CN" altLang="en-US" sz="1400">
                <a:ea typeface="宋体" charset="-122"/>
              </a:rPr>
              <a:t>个结点的单循环链表，然后由</a:t>
            </a:r>
            <a:r>
              <a:rPr lang="en-US" altLang="zh-CN" sz="1400">
                <a:ea typeface="宋体" charset="-122"/>
              </a:rPr>
              <a:t>k</a:t>
            </a:r>
            <a:r>
              <a:rPr lang="zh-CN" altLang="en-US" sz="1400">
                <a:ea typeface="宋体" charset="-122"/>
              </a:rPr>
              <a:t>结点起从</a:t>
            </a:r>
            <a:r>
              <a:rPr lang="en-US" altLang="zh-CN" sz="1400">
                <a:ea typeface="宋体" charset="-122"/>
              </a:rPr>
              <a:t>1</a:t>
            </a:r>
            <a:r>
              <a:rPr lang="zh-CN" altLang="en-US" sz="1400">
                <a:ea typeface="宋体" charset="-122"/>
              </a:rPr>
              <a:t>开始计数，计到</a:t>
            </a:r>
            <a:r>
              <a:rPr lang="en-US" altLang="zh-CN" sz="1400">
                <a:ea typeface="宋体" charset="-122"/>
              </a:rPr>
              <a:t>m</a:t>
            </a:r>
            <a:r>
              <a:rPr lang="zh-CN" altLang="en-US" sz="1400">
                <a:ea typeface="宋体" charset="-122"/>
              </a:rPr>
              <a:t>时，对应结点从链表中删除，然后再从被删除结点的下一个结点又从</a:t>
            </a:r>
            <a:r>
              <a:rPr lang="en-US" altLang="zh-CN" sz="1400">
                <a:ea typeface="宋体" charset="-122"/>
              </a:rPr>
              <a:t>1</a:t>
            </a:r>
            <a:r>
              <a:rPr lang="zh-CN" altLang="en-US" sz="1400">
                <a:ea typeface="宋体" charset="-122"/>
              </a:rPr>
              <a:t>开始计数，直到最后一个结点从链表中删除算法结束。</a:t>
            </a:r>
            <a:endParaRPr lang="zh-CN" altLang="en-US" sz="1400"/>
          </a:p>
        </p:txBody>
      </p:sp>
    </p:spTree>
    <p:extLst>
      <p:ext uri="{BB962C8B-B14F-4D97-AF65-F5344CB8AC3E}">
        <p14:creationId xmlns:p14="http://schemas.microsoft.com/office/powerpoint/2010/main" val="3917146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9"/>
          <p:cNvSpPr txBox="1">
            <a:spLocks noChangeArrowheads="1"/>
          </p:cNvSpPr>
          <p:nvPr/>
        </p:nvSpPr>
        <p:spPr bwMode="auto">
          <a:xfrm>
            <a:off x="487837" y="755071"/>
            <a:ext cx="7587978" cy="3970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2B2B2">
                    <a:alpha val="50195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Char char="l"/>
            </a:pPr>
            <a:r>
              <a:rPr lang="zh-CN" altLang="en-US" sz="2200" b="1" smtClean="0"/>
              <a:t>链表</a:t>
            </a:r>
            <a:endParaRPr lang="en-US" altLang="zh-CN" sz="2200" b="1"/>
          </a:p>
        </p:txBody>
      </p:sp>
      <p:sp>
        <p:nvSpPr>
          <p:cNvPr id="2" name="TextBox 1"/>
          <p:cNvSpPr txBox="1"/>
          <p:nvPr/>
        </p:nvSpPr>
        <p:spPr>
          <a:xfrm>
            <a:off x="665981" y="1224111"/>
            <a:ext cx="8136904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>
                <a:solidFill>
                  <a:srgbClr val="0070C0"/>
                </a:solidFill>
              </a:rPr>
              <a:t>环形</a:t>
            </a:r>
            <a:r>
              <a:rPr lang="zh-CN" altLang="en-US" sz="2000" b="1" smtClean="0">
                <a:solidFill>
                  <a:srgbClr val="0070C0"/>
                </a:solidFill>
              </a:rPr>
              <a:t>单向链表介绍</a:t>
            </a:r>
            <a:endParaRPr lang="en-US" altLang="zh-CN" sz="2000"/>
          </a:p>
          <a:p>
            <a:endParaRPr lang="en-US" altLang="zh-CN"/>
          </a:p>
          <a:p>
            <a:endParaRPr lang="en-US" altLang="zh-CN"/>
          </a:p>
          <a:p>
            <a:endParaRPr lang="en-US" altLang="zh-CN" smtClean="0"/>
          </a:p>
          <a:p>
            <a:endParaRPr lang="en-US" altLang="zh-CN" smtClean="0"/>
          </a:p>
          <a:p>
            <a:endParaRPr lang="en-US" altLang="zh-CN" smtClean="0"/>
          </a:p>
          <a:p>
            <a:endParaRPr lang="en-US" altLang="zh-CN"/>
          </a:p>
          <a:p>
            <a:endParaRPr lang="en-US" altLang="zh-CN" smtClean="0"/>
          </a:p>
          <a:p>
            <a:endParaRPr lang="en-US" altLang="zh-CN"/>
          </a:p>
          <a:p>
            <a:endParaRPr lang="en-US" altLang="zh-CN" smtClean="0"/>
          </a:p>
          <a:p>
            <a:endParaRPr lang="en-US" altLang="zh-CN"/>
          </a:p>
          <a:p>
            <a:endParaRPr lang="en-US" altLang="zh-CN" smtClean="0"/>
          </a:p>
          <a:p>
            <a:endParaRPr lang="zh-CN" altLang="en-US"/>
          </a:p>
        </p:txBody>
      </p:sp>
      <p:sp>
        <p:nvSpPr>
          <p:cNvPr id="3" name="TextBox 2"/>
          <p:cNvSpPr txBox="1"/>
          <p:nvPr/>
        </p:nvSpPr>
        <p:spPr>
          <a:xfrm>
            <a:off x="5418509" y="5112543"/>
            <a:ext cx="26981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/>
              <a:t>为</a:t>
            </a:r>
            <a:r>
              <a:rPr lang="zh-CN" altLang="en-US" sz="1400" smtClean="0"/>
              <a:t>方便学员理解，可画出示意图</a:t>
            </a:r>
            <a:endParaRPr lang="zh-CN" altLang="en-US" sz="140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708" y="2088207"/>
            <a:ext cx="3457575" cy="2400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05167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9"/>
          <p:cNvSpPr txBox="1">
            <a:spLocks noChangeArrowheads="1"/>
          </p:cNvSpPr>
          <p:nvPr/>
        </p:nvSpPr>
        <p:spPr bwMode="auto">
          <a:xfrm>
            <a:off x="487837" y="755071"/>
            <a:ext cx="7587978" cy="3970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2B2B2">
                    <a:alpha val="50195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Char char="l"/>
            </a:pPr>
            <a:r>
              <a:rPr lang="zh-CN" altLang="en-US" sz="2200" b="1" smtClean="0"/>
              <a:t>链表</a:t>
            </a:r>
            <a:endParaRPr lang="en-US" altLang="zh-CN" sz="2200" b="1"/>
          </a:p>
        </p:txBody>
      </p:sp>
      <p:sp>
        <p:nvSpPr>
          <p:cNvPr id="2" name="TextBox 1"/>
          <p:cNvSpPr txBox="1"/>
          <p:nvPr/>
        </p:nvSpPr>
        <p:spPr>
          <a:xfrm>
            <a:off x="665981" y="1224111"/>
            <a:ext cx="8136904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>
                <a:solidFill>
                  <a:srgbClr val="0070C0"/>
                </a:solidFill>
              </a:rPr>
              <a:t>环形</a:t>
            </a:r>
            <a:r>
              <a:rPr lang="zh-CN" altLang="en-US" sz="2000" b="1" smtClean="0">
                <a:solidFill>
                  <a:srgbClr val="0070C0"/>
                </a:solidFill>
              </a:rPr>
              <a:t>单向链表的应用实例</a:t>
            </a:r>
            <a:endParaRPr lang="en-US" altLang="zh-CN" sz="2000"/>
          </a:p>
          <a:p>
            <a:endParaRPr lang="en-US" altLang="zh-CN"/>
          </a:p>
          <a:p>
            <a:endParaRPr lang="en-US" altLang="zh-CN" smtClean="0"/>
          </a:p>
          <a:p>
            <a:endParaRPr lang="en-US" altLang="zh-CN"/>
          </a:p>
          <a:p>
            <a:endParaRPr lang="en-US" altLang="zh-CN" smtClean="0"/>
          </a:p>
          <a:p>
            <a:endParaRPr lang="en-US" altLang="zh-CN"/>
          </a:p>
          <a:p>
            <a:endParaRPr lang="en-US" altLang="zh-CN" smtClean="0"/>
          </a:p>
          <a:p>
            <a:endParaRPr lang="en-US" altLang="zh-CN"/>
          </a:p>
          <a:p>
            <a:endParaRPr lang="en-US" altLang="zh-CN" smtClean="0"/>
          </a:p>
          <a:p>
            <a:endParaRPr lang="zh-CN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665981" y="1944191"/>
            <a:ext cx="7992888" cy="280076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altLang="zh-CN" sz="1600" b="1">
                <a:ea typeface="宋体" charset="-122"/>
              </a:rPr>
              <a:t>Josephu  </a:t>
            </a:r>
            <a:r>
              <a:rPr lang="zh-CN" altLang="en-US" sz="1600" b="1">
                <a:ea typeface="宋体" charset="-122"/>
              </a:rPr>
              <a:t>问题</a:t>
            </a:r>
          </a:p>
          <a:p>
            <a:r>
              <a:rPr lang="en-US" altLang="zh-CN" sz="1600">
                <a:ea typeface="宋体" charset="-122"/>
              </a:rPr>
              <a:t>Josephu  </a:t>
            </a:r>
            <a:r>
              <a:rPr lang="zh-CN" altLang="en-US" sz="1600">
                <a:ea typeface="宋体" charset="-122"/>
              </a:rPr>
              <a:t>问题为：设编号为</a:t>
            </a:r>
            <a:r>
              <a:rPr lang="en-US" altLang="zh-CN" sz="1600">
                <a:ea typeface="宋体" charset="-122"/>
              </a:rPr>
              <a:t>1</a:t>
            </a:r>
            <a:r>
              <a:rPr lang="zh-CN" altLang="en-US" sz="1600">
                <a:ea typeface="宋体" charset="-122"/>
              </a:rPr>
              <a:t>，</a:t>
            </a:r>
            <a:r>
              <a:rPr lang="en-US" altLang="zh-CN" sz="1600">
                <a:ea typeface="宋体" charset="-122"/>
              </a:rPr>
              <a:t>2</a:t>
            </a:r>
            <a:r>
              <a:rPr lang="zh-CN" altLang="en-US" sz="1600">
                <a:ea typeface="宋体" charset="-122"/>
              </a:rPr>
              <a:t>，</a:t>
            </a:r>
            <a:r>
              <a:rPr lang="en-US" altLang="zh-CN" sz="1600">
                <a:ea typeface="宋体" charset="-122"/>
              </a:rPr>
              <a:t>… n</a:t>
            </a:r>
            <a:r>
              <a:rPr lang="zh-CN" altLang="en-US" sz="1600">
                <a:ea typeface="宋体" charset="-122"/>
              </a:rPr>
              <a:t>的</a:t>
            </a:r>
            <a:r>
              <a:rPr lang="en-US" altLang="zh-CN" sz="1600">
                <a:ea typeface="宋体" charset="-122"/>
              </a:rPr>
              <a:t>n</a:t>
            </a:r>
            <a:r>
              <a:rPr lang="zh-CN" altLang="en-US" sz="1600">
                <a:ea typeface="宋体" charset="-122"/>
              </a:rPr>
              <a:t>个人围坐一圈，约定编号为</a:t>
            </a:r>
            <a:r>
              <a:rPr lang="en-US" altLang="zh-CN" sz="1600">
                <a:ea typeface="宋体" charset="-122"/>
              </a:rPr>
              <a:t>k</a:t>
            </a:r>
            <a:r>
              <a:rPr lang="zh-CN" altLang="en-US" sz="1600">
                <a:ea typeface="宋体" charset="-122"/>
              </a:rPr>
              <a:t>（</a:t>
            </a:r>
            <a:r>
              <a:rPr lang="en-US" altLang="zh-CN" sz="1600">
                <a:ea typeface="宋体" charset="-122"/>
              </a:rPr>
              <a:t>1&lt;=k&lt;=n</a:t>
            </a:r>
            <a:r>
              <a:rPr lang="zh-CN" altLang="en-US" sz="1600">
                <a:ea typeface="宋体" charset="-122"/>
              </a:rPr>
              <a:t>）的人从</a:t>
            </a:r>
            <a:r>
              <a:rPr lang="en-US" altLang="zh-CN" sz="1600">
                <a:ea typeface="宋体" charset="-122"/>
              </a:rPr>
              <a:t>1</a:t>
            </a:r>
            <a:r>
              <a:rPr lang="zh-CN" altLang="en-US" sz="1600">
                <a:ea typeface="宋体" charset="-122"/>
              </a:rPr>
              <a:t>开始报数，数到</a:t>
            </a:r>
            <a:r>
              <a:rPr lang="en-US" altLang="zh-CN" sz="1600">
                <a:ea typeface="宋体" charset="-122"/>
              </a:rPr>
              <a:t>m </a:t>
            </a:r>
            <a:r>
              <a:rPr lang="zh-CN" altLang="en-US" sz="1600">
                <a:ea typeface="宋体" charset="-122"/>
              </a:rPr>
              <a:t>的那个人出列，它的下一位又从</a:t>
            </a:r>
            <a:r>
              <a:rPr lang="en-US" altLang="zh-CN" sz="1600">
                <a:ea typeface="宋体" charset="-122"/>
              </a:rPr>
              <a:t>1</a:t>
            </a:r>
            <a:r>
              <a:rPr lang="zh-CN" altLang="en-US" sz="1600">
                <a:ea typeface="宋体" charset="-122"/>
              </a:rPr>
              <a:t>开始报数，数到</a:t>
            </a:r>
            <a:r>
              <a:rPr lang="en-US" altLang="zh-CN" sz="1600">
                <a:ea typeface="宋体" charset="-122"/>
              </a:rPr>
              <a:t>m</a:t>
            </a:r>
            <a:r>
              <a:rPr lang="zh-CN" altLang="en-US" sz="1600">
                <a:ea typeface="宋体" charset="-122"/>
              </a:rPr>
              <a:t>的那个人又出列，依次类推，直到所有人出列为止，由此产生一个出队编号的序列</a:t>
            </a:r>
            <a:r>
              <a:rPr lang="zh-CN" altLang="en-US" sz="1600" smtClean="0">
                <a:ea typeface="宋体" charset="-122"/>
              </a:rPr>
              <a:t>。</a:t>
            </a:r>
            <a:endParaRPr lang="en-US" altLang="zh-CN" sz="1600" smtClean="0">
              <a:ea typeface="宋体" charset="-122"/>
            </a:endParaRPr>
          </a:p>
          <a:p>
            <a:endParaRPr lang="zh-CN" altLang="en-US" sz="1600">
              <a:ea typeface="宋体" charset="-122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zh-CN" altLang="en-US" sz="1600" b="1" smtClean="0">
                <a:ea typeface="宋体" charset="-122"/>
              </a:rPr>
              <a:t>提示</a:t>
            </a:r>
            <a:endParaRPr lang="en-US" altLang="zh-CN" sz="1600">
              <a:ea typeface="宋体" charset="-122"/>
            </a:endParaRPr>
          </a:p>
          <a:p>
            <a:r>
              <a:rPr lang="zh-CN" altLang="en-US" sz="1600" smtClean="0">
                <a:ea typeface="宋体" charset="-122"/>
              </a:rPr>
              <a:t>用</a:t>
            </a:r>
            <a:r>
              <a:rPr lang="zh-CN" altLang="en-US" sz="1600">
                <a:ea typeface="宋体" charset="-122"/>
              </a:rPr>
              <a:t>一个不带头结点的循环链表来处理</a:t>
            </a:r>
            <a:r>
              <a:rPr lang="en-US" altLang="zh-CN" sz="1600">
                <a:ea typeface="宋体" charset="-122"/>
              </a:rPr>
              <a:t>Josephu </a:t>
            </a:r>
            <a:r>
              <a:rPr lang="zh-CN" altLang="en-US" sz="1600">
                <a:ea typeface="宋体" charset="-122"/>
              </a:rPr>
              <a:t>问题：先构成一个有</a:t>
            </a:r>
            <a:r>
              <a:rPr lang="en-US" altLang="zh-CN" sz="1600">
                <a:ea typeface="宋体" charset="-122"/>
              </a:rPr>
              <a:t>n</a:t>
            </a:r>
            <a:r>
              <a:rPr lang="zh-CN" altLang="en-US" sz="1600">
                <a:ea typeface="宋体" charset="-122"/>
              </a:rPr>
              <a:t>个结点的单循环链表，然后</a:t>
            </a:r>
            <a:r>
              <a:rPr lang="zh-CN" altLang="en-US" sz="1600" smtClean="0">
                <a:ea typeface="宋体" charset="-122"/>
              </a:rPr>
              <a:t>由</a:t>
            </a:r>
            <a:r>
              <a:rPr lang="en-US" altLang="zh-CN" sz="1600" smtClean="0">
                <a:ea typeface="宋体" charset="-122"/>
              </a:rPr>
              <a:t>k</a:t>
            </a:r>
            <a:r>
              <a:rPr lang="zh-CN" altLang="en-US" sz="1600">
                <a:ea typeface="宋体" charset="-122"/>
              </a:rPr>
              <a:t>结点起从</a:t>
            </a:r>
            <a:r>
              <a:rPr lang="en-US" altLang="zh-CN" sz="1600">
                <a:ea typeface="宋体" charset="-122"/>
              </a:rPr>
              <a:t>1</a:t>
            </a:r>
            <a:r>
              <a:rPr lang="zh-CN" altLang="en-US" sz="1600">
                <a:ea typeface="宋体" charset="-122"/>
              </a:rPr>
              <a:t>开始计数，计到</a:t>
            </a:r>
            <a:r>
              <a:rPr lang="en-US" altLang="zh-CN" sz="1600">
                <a:ea typeface="宋体" charset="-122"/>
              </a:rPr>
              <a:t>m</a:t>
            </a:r>
            <a:r>
              <a:rPr lang="zh-CN" altLang="en-US" sz="1600">
                <a:ea typeface="宋体" charset="-122"/>
              </a:rPr>
              <a:t>时，对应结点从链表中删除，然后再从被删除结点的下一个结点又从</a:t>
            </a:r>
            <a:r>
              <a:rPr lang="en-US" altLang="zh-CN" sz="1600">
                <a:ea typeface="宋体" charset="-122"/>
              </a:rPr>
              <a:t>1</a:t>
            </a:r>
            <a:r>
              <a:rPr lang="zh-CN" altLang="en-US" sz="1600">
                <a:ea typeface="宋体" charset="-122"/>
              </a:rPr>
              <a:t>开始计</a:t>
            </a:r>
            <a:r>
              <a:rPr lang="zh-CN" altLang="en-US" sz="1600" smtClean="0">
                <a:ea typeface="宋体" charset="-122"/>
              </a:rPr>
              <a:t>数，</a:t>
            </a:r>
            <a:r>
              <a:rPr lang="zh-CN" altLang="en-US" sz="1600">
                <a:ea typeface="宋体" charset="-122"/>
              </a:rPr>
              <a:t>直到最后一个结点从链表中删除算法结束</a:t>
            </a:r>
            <a:r>
              <a:rPr lang="zh-CN" altLang="en-US" sz="1600" smtClean="0">
                <a:ea typeface="宋体" charset="-122"/>
              </a:rPr>
              <a:t>。</a:t>
            </a:r>
            <a:endParaRPr lang="en-US" altLang="zh-CN" sz="1600" smtClean="0">
              <a:ea typeface="宋体" charset="-122"/>
            </a:endParaRPr>
          </a:p>
          <a:p>
            <a:endParaRPr lang="en-US" altLang="zh-CN" sz="1600">
              <a:ea typeface="宋体" charset="-122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zh-CN" altLang="en-US" sz="1600" b="1" smtClean="0"/>
              <a:t>示意图说明</a:t>
            </a:r>
            <a:endParaRPr lang="zh-CN" altLang="en-US" sz="1600" b="1"/>
          </a:p>
        </p:txBody>
      </p:sp>
    </p:spTree>
    <p:extLst>
      <p:ext uri="{BB962C8B-B14F-4D97-AF65-F5344CB8AC3E}">
        <p14:creationId xmlns:p14="http://schemas.microsoft.com/office/powerpoint/2010/main" val="3880445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9"/>
          <p:cNvSpPr txBox="1">
            <a:spLocks noChangeArrowheads="1"/>
          </p:cNvSpPr>
          <p:nvPr/>
        </p:nvSpPr>
        <p:spPr bwMode="auto">
          <a:xfrm>
            <a:off x="487837" y="755071"/>
            <a:ext cx="7587978" cy="3970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2B2B2">
                    <a:alpha val="50195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Char char="l"/>
            </a:pPr>
            <a:r>
              <a:rPr lang="zh-CN" altLang="en-US" sz="2200" b="1" smtClean="0"/>
              <a:t>链表</a:t>
            </a:r>
            <a:endParaRPr lang="en-US" altLang="zh-CN" sz="2200" b="1"/>
          </a:p>
        </p:txBody>
      </p:sp>
      <p:sp>
        <p:nvSpPr>
          <p:cNvPr id="2" name="TextBox 1"/>
          <p:cNvSpPr txBox="1"/>
          <p:nvPr/>
        </p:nvSpPr>
        <p:spPr>
          <a:xfrm>
            <a:off x="665981" y="1224111"/>
            <a:ext cx="8136904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>
                <a:solidFill>
                  <a:srgbClr val="0070C0"/>
                </a:solidFill>
              </a:rPr>
              <a:t>环形</a:t>
            </a:r>
            <a:r>
              <a:rPr lang="zh-CN" altLang="en-US" sz="2000" b="1" smtClean="0">
                <a:solidFill>
                  <a:srgbClr val="0070C0"/>
                </a:solidFill>
              </a:rPr>
              <a:t>单向链表的应用实例</a:t>
            </a:r>
            <a:endParaRPr lang="en-US" altLang="zh-CN"/>
          </a:p>
          <a:p>
            <a:r>
              <a:rPr lang="zh-CN" altLang="en-US" smtClean="0"/>
              <a:t>使用</a:t>
            </a:r>
            <a:r>
              <a:rPr lang="zh-CN" altLang="en-US"/>
              <a:t>环</a:t>
            </a:r>
            <a:r>
              <a:rPr lang="zh-CN" altLang="en-US" smtClean="0"/>
              <a:t>形单向链表来解决</a:t>
            </a:r>
            <a:r>
              <a:rPr lang="en-US" altLang="zh-CN" smtClean="0"/>
              <a:t>, </a:t>
            </a:r>
            <a:r>
              <a:rPr lang="en-US" altLang="zh-CN" b="1" smtClean="0">
                <a:ea typeface="宋体" charset="-122"/>
              </a:rPr>
              <a:t>Josephu</a:t>
            </a:r>
            <a:r>
              <a:rPr lang="zh-CN" altLang="en-US" b="1" smtClean="0">
                <a:ea typeface="宋体" charset="-122"/>
              </a:rPr>
              <a:t>问题</a:t>
            </a:r>
            <a:endParaRPr lang="en-US" altLang="zh-CN" smtClean="0"/>
          </a:p>
          <a:p>
            <a:endParaRPr lang="en-US" altLang="zh-CN" smtClean="0"/>
          </a:p>
          <a:p>
            <a:endParaRPr lang="en-US" altLang="zh-CN" smtClean="0"/>
          </a:p>
          <a:p>
            <a:endParaRPr lang="en-US" altLang="zh-CN"/>
          </a:p>
          <a:p>
            <a:endParaRPr lang="en-US" altLang="zh-CN" smtClean="0"/>
          </a:p>
          <a:p>
            <a:endParaRPr lang="en-US" altLang="zh-CN"/>
          </a:p>
          <a:p>
            <a:endParaRPr lang="en-US" altLang="zh-CN" smtClean="0"/>
          </a:p>
          <a:p>
            <a:endParaRPr lang="en-US" altLang="zh-CN"/>
          </a:p>
          <a:p>
            <a:endParaRPr lang="en-US" altLang="zh-CN" smtClean="0"/>
          </a:p>
          <a:p>
            <a:endParaRPr lang="zh-CN" altLang="en-US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021" y="1800175"/>
            <a:ext cx="1618230" cy="64984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45" y="2497748"/>
            <a:ext cx="2425236" cy="284576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197" y="2395373"/>
            <a:ext cx="2576884" cy="293319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3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2363" y="-15238"/>
            <a:ext cx="4766666" cy="34816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4" name="Picture 6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5286" y="3502155"/>
            <a:ext cx="3651315" cy="24024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59630234"/>
              </p:ext>
            </p:extLst>
          </p:nvPr>
        </p:nvGraphicFramePr>
        <p:xfrm>
          <a:off x="2053432" y="1941181"/>
          <a:ext cx="556765" cy="4796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75" name="包装程序外壳对象" showAsIcon="1" r:id="rId9" imgW="826200" imgH="711360" progId="Package">
                  <p:embed/>
                </p:oleObj>
              </mc:Choice>
              <mc:Fallback>
                <p:oleObj name="包装程序外壳对象" showAsIcon="1" r:id="rId9" imgW="826200" imgH="71136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053432" y="1941181"/>
                        <a:ext cx="556765" cy="4796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83248333"/>
              </p:ext>
            </p:extLst>
          </p:nvPr>
        </p:nvGraphicFramePr>
        <p:xfrm>
          <a:off x="1817789" y="4757795"/>
          <a:ext cx="578923" cy="4987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76" name="包装程序外壳对象" showAsIcon="1" r:id="rId11" imgW="826200" imgH="711360" progId="Package">
                  <p:embed/>
                </p:oleObj>
              </mc:Choice>
              <mc:Fallback>
                <p:oleObj name="包装程序外壳对象" showAsIcon="1" r:id="rId11" imgW="826200" imgH="71136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817789" y="4757795"/>
                        <a:ext cx="578923" cy="4987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08590692"/>
              </p:ext>
            </p:extLst>
          </p:nvPr>
        </p:nvGraphicFramePr>
        <p:xfrm>
          <a:off x="4454123" y="5328567"/>
          <a:ext cx="560619" cy="4829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77" name="包装程序外壳对象" showAsIcon="1" r:id="rId13" imgW="826200" imgH="711360" progId="Package">
                  <p:embed/>
                </p:oleObj>
              </mc:Choice>
              <mc:Fallback>
                <p:oleObj name="包装程序外壳对象" showAsIcon="1" r:id="rId13" imgW="826200" imgH="71136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4454123" y="5328567"/>
                        <a:ext cx="560619" cy="4829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92298254"/>
              </p:ext>
            </p:extLst>
          </p:nvPr>
        </p:nvGraphicFramePr>
        <p:xfrm>
          <a:off x="9260685" y="2809160"/>
          <a:ext cx="560380" cy="4827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78" name="包装程序外壳对象" showAsIcon="1" r:id="rId15" imgW="826200" imgH="711360" progId="Package">
                  <p:embed/>
                </p:oleObj>
              </mc:Choice>
              <mc:Fallback>
                <p:oleObj name="包装程序外壳对象" showAsIcon="1" r:id="rId15" imgW="826200" imgH="71136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9260685" y="2809160"/>
                        <a:ext cx="560380" cy="48278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19471015"/>
              </p:ext>
            </p:extLst>
          </p:nvPr>
        </p:nvGraphicFramePr>
        <p:xfrm>
          <a:off x="8439626" y="5124624"/>
          <a:ext cx="666975" cy="574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79" name="包装程序外壳对象" showAsIcon="1" r:id="rId17" imgW="826200" imgH="711360" progId="Package">
                  <p:embed/>
                </p:oleObj>
              </mc:Choice>
              <mc:Fallback>
                <p:oleObj name="包装程序外壳对象" showAsIcon="1" r:id="rId17" imgW="826200" imgH="71136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8439626" y="5124624"/>
                        <a:ext cx="666975" cy="574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389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9"/>
          <p:cNvSpPr txBox="1">
            <a:spLocks noChangeArrowheads="1"/>
          </p:cNvSpPr>
          <p:nvPr/>
        </p:nvSpPr>
        <p:spPr bwMode="auto">
          <a:xfrm>
            <a:off x="487837" y="755071"/>
            <a:ext cx="7587978" cy="3970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2B2B2">
                    <a:alpha val="50195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Char char="l"/>
            </a:pPr>
            <a:r>
              <a:rPr lang="zh-CN" altLang="en-US" sz="2200" b="1"/>
              <a:t>栈</a:t>
            </a:r>
            <a:endParaRPr lang="en-US" altLang="zh-CN" sz="2200" b="1"/>
          </a:p>
        </p:txBody>
      </p:sp>
      <p:sp>
        <p:nvSpPr>
          <p:cNvPr id="2" name="TextBox 1"/>
          <p:cNvSpPr txBox="1"/>
          <p:nvPr/>
        </p:nvSpPr>
        <p:spPr>
          <a:xfrm>
            <a:off x="665981" y="1224111"/>
            <a:ext cx="8136904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smtClean="0">
                <a:solidFill>
                  <a:srgbClr val="0070C0"/>
                </a:solidFill>
              </a:rPr>
              <a:t>看一个实际需求</a:t>
            </a:r>
            <a:endParaRPr lang="en-US" altLang="zh-CN" sz="2000"/>
          </a:p>
          <a:p>
            <a:endParaRPr lang="en-US" altLang="zh-CN"/>
          </a:p>
          <a:p>
            <a:r>
              <a:rPr lang="zh-CN" altLang="en-US" smtClean="0"/>
              <a:t>请输入一个表达式</a:t>
            </a:r>
            <a:endParaRPr lang="en-US" altLang="zh-CN" smtClean="0"/>
          </a:p>
          <a:p>
            <a:r>
              <a:rPr lang="zh-CN" altLang="en-US" smtClean="0"/>
              <a:t>计算式</a:t>
            </a:r>
            <a:r>
              <a:rPr lang="en-US" altLang="zh-CN" smtClean="0"/>
              <a:t>:[</a:t>
            </a:r>
            <a:r>
              <a:rPr lang="en-US" altLang="zh-CN" b="1" smtClean="0"/>
              <a:t>7*2*2-5+1-5+3-3</a:t>
            </a:r>
            <a:r>
              <a:rPr lang="en-US" altLang="zh-CN" smtClean="0"/>
              <a:t>] </a:t>
            </a:r>
            <a:r>
              <a:rPr lang="zh-CN" altLang="en-US" b="1" smtClean="0">
                <a:solidFill>
                  <a:srgbClr val="0070C0"/>
                </a:solidFill>
              </a:rPr>
              <a:t>点击计算</a:t>
            </a:r>
            <a:r>
              <a:rPr lang="en-US" altLang="zh-CN" b="1" smtClean="0">
                <a:solidFill>
                  <a:srgbClr val="0070C0"/>
                </a:solidFill>
              </a:rPr>
              <a:t>【</a:t>
            </a:r>
            <a:r>
              <a:rPr lang="zh-CN" altLang="en-US" b="1" smtClean="0">
                <a:solidFill>
                  <a:srgbClr val="0070C0"/>
                </a:solidFill>
              </a:rPr>
              <a:t>如下图</a:t>
            </a:r>
            <a:r>
              <a:rPr lang="en-US" altLang="zh-CN" b="1" smtClean="0">
                <a:solidFill>
                  <a:srgbClr val="0070C0"/>
                </a:solidFill>
              </a:rPr>
              <a:t>】</a:t>
            </a:r>
            <a:endParaRPr lang="en-US" altLang="zh-CN" b="1">
              <a:solidFill>
                <a:srgbClr val="0070C0"/>
              </a:solidFill>
            </a:endParaRPr>
          </a:p>
          <a:p>
            <a:endParaRPr lang="en-US" altLang="zh-CN" smtClean="0"/>
          </a:p>
          <a:p>
            <a:endParaRPr lang="en-US" altLang="zh-CN" smtClean="0"/>
          </a:p>
          <a:p>
            <a:endParaRPr lang="en-US" altLang="zh-CN" smtClean="0"/>
          </a:p>
          <a:p>
            <a:endParaRPr lang="en-US" altLang="zh-CN" smtClean="0"/>
          </a:p>
          <a:p>
            <a:endParaRPr lang="en-US" altLang="zh-CN"/>
          </a:p>
          <a:p>
            <a:endParaRPr lang="en-US" altLang="zh-CN" smtClean="0"/>
          </a:p>
          <a:p>
            <a:r>
              <a:rPr lang="zh-CN" altLang="en-US" smtClean="0"/>
              <a:t>请问</a:t>
            </a:r>
            <a:r>
              <a:rPr lang="en-US" altLang="zh-CN" smtClean="0"/>
              <a:t>: </a:t>
            </a:r>
            <a:r>
              <a:rPr lang="zh-CN" altLang="en-US" smtClean="0"/>
              <a:t>计算机底层是如何运算得到结果的？ </a:t>
            </a:r>
            <a:r>
              <a:rPr lang="zh-CN" altLang="en-US"/>
              <a:t>注</a:t>
            </a:r>
            <a:r>
              <a:rPr lang="zh-CN" altLang="en-US" smtClean="0"/>
              <a:t>意不是简单的把算式列出运算</a:t>
            </a:r>
            <a:r>
              <a:rPr lang="en-US" altLang="zh-CN" smtClean="0"/>
              <a:t>,</a:t>
            </a:r>
            <a:r>
              <a:rPr lang="zh-CN" altLang="en-US" smtClean="0"/>
              <a:t>因为</a:t>
            </a:r>
            <a:r>
              <a:rPr lang="zh-CN" altLang="en-US"/>
              <a:t>我</a:t>
            </a:r>
            <a:r>
              <a:rPr lang="zh-CN" altLang="en-US" smtClean="0"/>
              <a:t>们看这个算式 </a:t>
            </a:r>
            <a:r>
              <a:rPr lang="en-US" altLang="zh-CN" smtClean="0"/>
              <a:t>7 * 2 * 2 - 5, </a:t>
            </a:r>
            <a:r>
              <a:rPr lang="zh-CN" altLang="en-US" b="1" smtClean="0"/>
              <a:t>但是计算机怎么理解这个算式的</a:t>
            </a:r>
            <a:r>
              <a:rPr lang="en-US" altLang="zh-CN" b="1" smtClean="0"/>
              <a:t>(</a:t>
            </a:r>
            <a:r>
              <a:rPr lang="zh-CN" altLang="en-US" b="1" smtClean="0">
                <a:solidFill>
                  <a:srgbClr val="FF0000"/>
                </a:solidFill>
              </a:rPr>
              <a:t>对计算机而言，它接收到的就是一个</a:t>
            </a:r>
            <a:r>
              <a:rPr lang="zh-CN" altLang="en-US" sz="2400" b="1" smtClean="0">
                <a:solidFill>
                  <a:srgbClr val="0070C0"/>
                </a:solidFill>
              </a:rPr>
              <a:t>字符串</a:t>
            </a:r>
            <a:r>
              <a:rPr lang="en-US" altLang="zh-CN" b="1" smtClean="0"/>
              <a:t>)</a:t>
            </a:r>
            <a:r>
              <a:rPr lang="zh-CN" altLang="en-US" b="1" smtClean="0"/>
              <a:t>，我们讨论的是这个问题</a:t>
            </a:r>
            <a:r>
              <a:rPr lang="zh-CN" altLang="en-US" smtClean="0"/>
              <a:t>。</a:t>
            </a:r>
            <a:r>
              <a:rPr lang="en-US" altLang="zh-CN" smtClean="0"/>
              <a:t>-&gt; </a:t>
            </a:r>
            <a:r>
              <a:rPr lang="zh-CN" altLang="en-US" b="1" smtClean="0"/>
              <a:t>栈</a:t>
            </a:r>
            <a:endParaRPr lang="en-US" altLang="zh-CN" b="1" smtClean="0"/>
          </a:p>
          <a:p>
            <a:endParaRPr lang="en-US" altLang="zh-CN"/>
          </a:p>
        </p:txBody>
      </p:sp>
      <p:pic>
        <p:nvPicPr>
          <p:cNvPr id="4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997" y="2448247"/>
            <a:ext cx="3960812" cy="1522413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</p:pic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74595627"/>
              </p:ext>
            </p:extLst>
          </p:nvPr>
        </p:nvGraphicFramePr>
        <p:xfrm>
          <a:off x="4986461" y="3270825"/>
          <a:ext cx="648072" cy="5583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71" name="包装程序外壳对象" showAsIcon="1" r:id="rId5" imgW="826200" imgH="711360" progId="Package">
                  <p:embed/>
                </p:oleObj>
              </mc:Choice>
              <mc:Fallback>
                <p:oleObj name="包装程序外壳对象" showAsIcon="1" r:id="rId5" imgW="826200" imgH="71136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986461" y="3270825"/>
                        <a:ext cx="648072" cy="55833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36145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9"/>
          <p:cNvSpPr txBox="1">
            <a:spLocks noChangeArrowheads="1"/>
          </p:cNvSpPr>
          <p:nvPr/>
        </p:nvSpPr>
        <p:spPr bwMode="auto">
          <a:xfrm>
            <a:off x="487837" y="755071"/>
            <a:ext cx="7587978" cy="3970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2B2B2">
                    <a:alpha val="50195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Char char="l"/>
            </a:pPr>
            <a:r>
              <a:rPr lang="zh-CN" altLang="en-US" sz="2200" b="1"/>
              <a:t>栈</a:t>
            </a:r>
            <a:endParaRPr lang="en-US" altLang="zh-CN" sz="2200" b="1"/>
          </a:p>
        </p:txBody>
      </p:sp>
      <p:sp>
        <p:nvSpPr>
          <p:cNvPr id="2" name="TextBox 1"/>
          <p:cNvSpPr txBox="1"/>
          <p:nvPr/>
        </p:nvSpPr>
        <p:spPr>
          <a:xfrm>
            <a:off x="665981" y="1224111"/>
            <a:ext cx="8136904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smtClean="0">
                <a:solidFill>
                  <a:srgbClr val="0070C0"/>
                </a:solidFill>
              </a:rPr>
              <a:t>栈的介绍</a:t>
            </a:r>
            <a:endParaRPr lang="en-US" altLang="zh-CN" sz="2000"/>
          </a:p>
          <a:p>
            <a:endParaRPr lang="en-US" altLang="zh-CN"/>
          </a:p>
          <a:p>
            <a:pPr marL="342900" indent="-342900">
              <a:buFont typeface="Wingdings" pitchFamily="2" charset="2"/>
              <a:buChar char="Ø"/>
            </a:pPr>
            <a:r>
              <a:rPr lang="zh-CN" altLang="en-US" smtClean="0"/>
              <a:t>栈的英文为</a:t>
            </a:r>
            <a:r>
              <a:rPr lang="en-US" altLang="zh-CN" smtClean="0"/>
              <a:t>(stack)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zh-CN" altLang="en-US" smtClean="0"/>
              <a:t>栈是一</a:t>
            </a:r>
            <a:r>
              <a:rPr lang="zh-CN" altLang="en-US"/>
              <a:t>个</a:t>
            </a:r>
            <a:r>
              <a:rPr lang="zh-CN" altLang="en-US" b="1"/>
              <a:t>先入后出</a:t>
            </a:r>
            <a:r>
              <a:rPr lang="en-US" altLang="zh-CN"/>
              <a:t>(FILO-First In Last Out)</a:t>
            </a:r>
            <a:r>
              <a:rPr lang="zh-CN" altLang="en-US"/>
              <a:t>的有序列表</a:t>
            </a:r>
            <a:r>
              <a:rPr lang="zh-CN" altLang="en-US" smtClean="0"/>
              <a:t>。</a:t>
            </a:r>
            <a:endParaRPr lang="en-US" altLang="zh-CN" smtClean="0"/>
          </a:p>
          <a:p>
            <a:pPr marL="342900" indent="-342900">
              <a:buFont typeface="Wingdings" pitchFamily="2" charset="2"/>
              <a:buChar char="Ø"/>
            </a:pPr>
            <a:r>
              <a:rPr lang="zh-CN" altLang="en-US" smtClean="0"/>
              <a:t>栈</a:t>
            </a:r>
            <a:r>
              <a:rPr lang="en-US" altLang="zh-CN"/>
              <a:t>(stack)</a:t>
            </a:r>
            <a:r>
              <a:rPr lang="zh-CN" altLang="en-US"/>
              <a:t>是限制线性表中元素的插入和删除</a:t>
            </a:r>
            <a:r>
              <a:rPr lang="zh-CN" altLang="en-US" b="1"/>
              <a:t>只能在线性表的同一端</a:t>
            </a:r>
            <a:r>
              <a:rPr lang="zh-CN" altLang="en-US"/>
              <a:t>进行的一种特殊线性表。允许插入和删除的一端，为变化的一端，称为</a:t>
            </a:r>
            <a:r>
              <a:rPr lang="zh-CN" altLang="en-US" b="1">
                <a:solidFill>
                  <a:srgbClr val="FF0000"/>
                </a:solidFill>
              </a:rPr>
              <a:t>栈顶</a:t>
            </a:r>
            <a:r>
              <a:rPr lang="en-US" altLang="zh-CN"/>
              <a:t>(Top)</a:t>
            </a:r>
            <a:r>
              <a:rPr lang="zh-CN" altLang="en-US"/>
              <a:t>，另一端为固定的一端，称为</a:t>
            </a:r>
            <a:r>
              <a:rPr lang="zh-CN" altLang="en-US" b="1"/>
              <a:t>栈底</a:t>
            </a:r>
            <a:r>
              <a:rPr lang="en-US" altLang="zh-CN"/>
              <a:t>(Bottom)</a:t>
            </a:r>
            <a:r>
              <a:rPr lang="zh-CN" altLang="en-US" smtClean="0"/>
              <a:t>。</a:t>
            </a:r>
            <a:endParaRPr lang="en-US" altLang="zh-CN" smtClean="0"/>
          </a:p>
          <a:p>
            <a:pPr marL="342900" indent="-342900">
              <a:buFont typeface="Wingdings" pitchFamily="2" charset="2"/>
              <a:buChar char="Ø"/>
            </a:pPr>
            <a:r>
              <a:rPr lang="zh-CN" altLang="en-US" smtClean="0"/>
              <a:t>根</a:t>
            </a:r>
            <a:r>
              <a:rPr lang="zh-CN" altLang="en-US"/>
              <a:t>据堆栈的定义可知，最先放入栈中元素在栈底，最后放入的元素在栈顶，而删除元素刚好相反，最后放入的元素最先删除，最先放入的元素最后删除</a:t>
            </a:r>
            <a:endParaRPr lang="en-US" altLang="zh-CN"/>
          </a:p>
          <a:p>
            <a:endParaRPr lang="en-US" altLang="zh-CN" smtClean="0"/>
          </a:p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9049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9"/>
          <p:cNvSpPr txBox="1">
            <a:spLocks noChangeArrowheads="1"/>
          </p:cNvSpPr>
          <p:nvPr/>
        </p:nvSpPr>
        <p:spPr bwMode="auto">
          <a:xfrm>
            <a:off x="487837" y="755071"/>
            <a:ext cx="7587978" cy="3970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2B2B2">
                    <a:alpha val="50195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Char char="l"/>
            </a:pPr>
            <a:r>
              <a:rPr lang="zh-CN" altLang="en-US" sz="2200" b="1" smtClean="0"/>
              <a:t>数据结构</a:t>
            </a:r>
            <a:r>
              <a:rPr lang="en-US" altLang="zh-CN" sz="2200" b="1" smtClean="0"/>
              <a:t>(</a:t>
            </a:r>
            <a:r>
              <a:rPr lang="zh-CN" altLang="en-US" sz="2200" b="1" smtClean="0"/>
              <a:t>算法</a:t>
            </a:r>
            <a:r>
              <a:rPr lang="en-US" altLang="zh-CN" sz="2200" b="1" smtClean="0"/>
              <a:t>)</a:t>
            </a:r>
            <a:r>
              <a:rPr lang="zh-CN" altLang="en-US" sz="2200" b="1" smtClean="0"/>
              <a:t>的介绍</a:t>
            </a:r>
            <a:endParaRPr lang="en-US" altLang="zh-CN" sz="2200" b="1"/>
          </a:p>
        </p:txBody>
      </p:sp>
      <p:sp>
        <p:nvSpPr>
          <p:cNvPr id="4" name="矩形 3"/>
          <p:cNvSpPr/>
          <p:nvPr/>
        </p:nvSpPr>
        <p:spPr>
          <a:xfrm>
            <a:off x="562971" y="1244431"/>
            <a:ext cx="8790601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endParaRPr lang="en-US" altLang="zh-CN" sz="2000" b="1" smtClean="0">
              <a:solidFill>
                <a:srgbClr val="0070C0"/>
              </a:solidFill>
              <a:ea typeface="宋体" panose="02010600030101010101" pitchFamily="2" charset="-122"/>
            </a:endParaRPr>
          </a:p>
          <a:p>
            <a:pPr>
              <a:defRPr/>
            </a:pPr>
            <a:endParaRPr lang="en-US" altLang="zh-CN" sz="2000" b="1">
              <a:solidFill>
                <a:srgbClr val="0070C0"/>
              </a:solidFill>
              <a:ea typeface="宋体" panose="02010600030101010101" pitchFamily="2" charset="-122"/>
            </a:endParaRPr>
          </a:p>
          <a:p>
            <a:pPr>
              <a:defRPr/>
            </a:pPr>
            <a:endParaRPr lang="en-US" altLang="zh-CN" sz="2000" b="1" smtClean="0">
              <a:solidFill>
                <a:srgbClr val="0070C0"/>
              </a:solidFill>
              <a:ea typeface="宋体" panose="02010600030101010101" pitchFamily="2" charset="-122"/>
            </a:endParaRPr>
          </a:p>
          <a:p>
            <a:pPr>
              <a:defRPr/>
            </a:pPr>
            <a:endParaRPr lang="en-US" altLang="zh-CN" sz="2000" b="1">
              <a:solidFill>
                <a:srgbClr val="0070C0"/>
              </a:solidFill>
              <a:ea typeface="宋体" panose="02010600030101010101" pitchFamily="2" charset="-122"/>
            </a:endParaRPr>
          </a:p>
          <a:p>
            <a:pPr>
              <a:defRPr/>
            </a:pPr>
            <a:endParaRPr lang="en-US" altLang="zh-CN" sz="2000" b="1" smtClean="0">
              <a:solidFill>
                <a:srgbClr val="0070C0"/>
              </a:solidFill>
              <a:ea typeface="宋体" panose="02010600030101010101" pitchFamily="2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87837" y="1368127"/>
            <a:ext cx="8747096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>
                <a:solidFill>
                  <a:srgbClr val="0070C0"/>
                </a:solidFill>
              </a:rPr>
              <a:t>数据结</a:t>
            </a:r>
            <a:r>
              <a:rPr lang="zh-CN" altLang="en-US" sz="2000" b="1" smtClean="0">
                <a:solidFill>
                  <a:srgbClr val="0070C0"/>
                </a:solidFill>
              </a:rPr>
              <a:t>构和算法的关系</a:t>
            </a:r>
            <a:endParaRPr lang="en-US" altLang="zh-CN" sz="2000" b="1" smtClean="0">
              <a:solidFill>
                <a:srgbClr val="0070C0"/>
              </a:solidFill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zh-CN" altLang="en-US" smtClean="0">
                <a:solidFill>
                  <a:srgbClr val="000000"/>
                </a:solidFill>
              </a:rPr>
              <a:t>算</a:t>
            </a:r>
            <a:r>
              <a:rPr lang="zh-CN" altLang="en-US">
                <a:solidFill>
                  <a:srgbClr val="000000"/>
                </a:solidFill>
              </a:rPr>
              <a:t>法是程序的灵魂，为什么有些网站能够在高并发，和海量吞吐情况下依然坚如磐石</a:t>
            </a:r>
            <a:r>
              <a:rPr lang="en-US" altLang="zh-CN">
                <a:solidFill>
                  <a:srgbClr val="000000"/>
                </a:solidFill>
              </a:rPr>
              <a:t>,</a:t>
            </a:r>
            <a:r>
              <a:rPr lang="zh-CN" altLang="en-US">
                <a:solidFill>
                  <a:srgbClr val="000000"/>
                </a:solidFill>
              </a:rPr>
              <a:t>大家可能会说</a:t>
            </a:r>
            <a:r>
              <a:rPr lang="en-US" altLang="zh-CN">
                <a:solidFill>
                  <a:srgbClr val="000000"/>
                </a:solidFill>
              </a:rPr>
              <a:t>: </a:t>
            </a:r>
            <a:r>
              <a:rPr lang="zh-CN" altLang="en-US">
                <a:solidFill>
                  <a:srgbClr val="000000"/>
                </a:solidFill>
              </a:rPr>
              <a:t>网站使用了服务器群集技术、数据库读写分离和缓存技术</a:t>
            </a:r>
            <a:r>
              <a:rPr lang="en-US" altLang="zh-CN">
                <a:solidFill>
                  <a:srgbClr val="000000"/>
                </a:solidFill>
              </a:rPr>
              <a:t>(</a:t>
            </a:r>
            <a:r>
              <a:rPr lang="zh-CN" altLang="en-US">
                <a:solidFill>
                  <a:srgbClr val="000000"/>
                </a:solidFill>
              </a:rPr>
              <a:t>比</a:t>
            </a:r>
            <a:r>
              <a:rPr lang="zh-CN" altLang="en-US" smtClean="0">
                <a:solidFill>
                  <a:srgbClr val="000000"/>
                </a:solidFill>
              </a:rPr>
              <a:t>如</a:t>
            </a:r>
            <a:r>
              <a:rPr lang="en-US" altLang="zh-CN">
                <a:solidFill>
                  <a:srgbClr val="000000"/>
                </a:solidFill>
              </a:rPr>
              <a:t>R</a:t>
            </a:r>
            <a:r>
              <a:rPr lang="en-US" altLang="zh-CN" smtClean="0">
                <a:solidFill>
                  <a:srgbClr val="000000"/>
                </a:solidFill>
              </a:rPr>
              <a:t>edis</a:t>
            </a:r>
            <a:r>
              <a:rPr lang="zh-CN" altLang="en-US">
                <a:solidFill>
                  <a:srgbClr val="000000"/>
                </a:solidFill>
              </a:rPr>
              <a:t>等</a:t>
            </a:r>
            <a:r>
              <a:rPr lang="en-US" altLang="zh-CN">
                <a:solidFill>
                  <a:srgbClr val="000000"/>
                </a:solidFill>
              </a:rPr>
              <a:t>),</a:t>
            </a:r>
            <a:r>
              <a:rPr lang="zh-CN" altLang="en-US">
                <a:solidFill>
                  <a:srgbClr val="000000"/>
                </a:solidFill>
              </a:rPr>
              <a:t>那如果我再深入的问一句，这些优化技术又是怎样被那些</a:t>
            </a:r>
            <a:r>
              <a:rPr lang="zh-CN" altLang="en-US" smtClean="0">
                <a:solidFill>
                  <a:srgbClr val="000000"/>
                </a:solidFill>
              </a:rPr>
              <a:t>天才</a:t>
            </a:r>
            <a:r>
              <a:rPr lang="zh-CN" altLang="en-US">
                <a:solidFill>
                  <a:srgbClr val="000000"/>
                </a:solidFill>
              </a:rPr>
              <a:t>的技术高手设计出来的呢</a:t>
            </a:r>
            <a:r>
              <a:rPr lang="en-US" altLang="zh-CN">
                <a:solidFill>
                  <a:srgbClr val="000000"/>
                </a:solidFill>
              </a:rPr>
              <a:t>? </a:t>
            </a:r>
            <a:endParaRPr lang="en-US" altLang="zh-CN" smtClean="0">
              <a:solidFill>
                <a:srgbClr val="000000"/>
              </a:solidFill>
            </a:endParaRPr>
          </a:p>
          <a:p>
            <a:pPr marL="342900" indent="-342900">
              <a:buFont typeface="Wingdings" pitchFamily="2" charset="2"/>
              <a:buChar char="Ø"/>
            </a:pPr>
            <a:endParaRPr lang="en-US" altLang="zh-CN" smtClean="0">
              <a:solidFill>
                <a:srgbClr val="000000"/>
              </a:solidFill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zh-CN" altLang="en-US">
                <a:solidFill>
                  <a:srgbClr val="000000"/>
                </a:solidFill>
              </a:rPr>
              <a:t>大</a:t>
            </a:r>
            <a:r>
              <a:rPr lang="zh-CN" altLang="en-US" smtClean="0">
                <a:solidFill>
                  <a:srgbClr val="000000"/>
                </a:solidFill>
              </a:rPr>
              <a:t>家请思考一个问题，是</a:t>
            </a:r>
            <a:r>
              <a:rPr lang="zh-CN" altLang="en-US">
                <a:solidFill>
                  <a:srgbClr val="000000"/>
                </a:solidFill>
              </a:rPr>
              <a:t>什么让不同的人写出的代码从功能看是一样的，但</a:t>
            </a:r>
            <a:r>
              <a:rPr lang="zh-CN" altLang="en-US" smtClean="0">
                <a:solidFill>
                  <a:srgbClr val="000000"/>
                </a:solidFill>
              </a:rPr>
              <a:t>从效</a:t>
            </a:r>
            <a:r>
              <a:rPr lang="zh-CN" altLang="en-US">
                <a:solidFill>
                  <a:srgbClr val="000000"/>
                </a:solidFill>
              </a:rPr>
              <a:t>率上却有</a:t>
            </a:r>
            <a:r>
              <a:rPr lang="zh-CN" altLang="en-US" b="1">
                <a:solidFill>
                  <a:srgbClr val="000000"/>
                </a:solidFill>
              </a:rPr>
              <a:t>天壤之别</a:t>
            </a:r>
            <a:r>
              <a:rPr lang="en-US" altLang="zh-CN" b="1">
                <a:solidFill>
                  <a:srgbClr val="000000"/>
                </a:solidFill>
              </a:rPr>
              <a:t>,</a:t>
            </a:r>
            <a:r>
              <a:rPr lang="en-US" altLang="zh-CN">
                <a:solidFill>
                  <a:srgbClr val="000000"/>
                </a:solidFill>
              </a:rPr>
              <a:t> </a:t>
            </a:r>
            <a:r>
              <a:rPr lang="zh-CN" altLang="en-US" smtClean="0">
                <a:solidFill>
                  <a:srgbClr val="000000"/>
                </a:solidFill>
              </a:rPr>
              <a:t>拿在公</a:t>
            </a:r>
            <a:r>
              <a:rPr lang="zh-CN" altLang="en-US">
                <a:solidFill>
                  <a:srgbClr val="000000"/>
                </a:solidFill>
              </a:rPr>
              <a:t>司工作的实际经历来</a:t>
            </a:r>
            <a:r>
              <a:rPr lang="zh-CN" altLang="en-US" smtClean="0">
                <a:solidFill>
                  <a:srgbClr val="000000"/>
                </a:solidFill>
              </a:rPr>
              <a:t>说</a:t>
            </a:r>
            <a:r>
              <a:rPr lang="en-US" altLang="zh-CN" smtClean="0">
                <a:solidFill>
                  <a:srgbClr val="000000"/>
                </a:solidFill>
              </a:rPr>
              <a:t>, </a:t>
            </a:r>
            <a:r>
              <a:rPr lang="zh-CN" altLang="en-US">
                <a:solidFill>
                  <a:srgbClr val="000000"/>
                </a:solidFill>
              </a:rPr>
              <a:t>我是做服务器的，环境是</a:t>
            </a:r>
            <a:r>
              <a:rPr lang="en-US" altLang="zh-CN" smtClean="0">
                <a:solidFill>
                  <a:srgbClr val="000000"/>
                </a:solidFill>
              </a:rPr>
              <a:t>UNIX</a:t>
            </a:r>
            <a:r>
              <a:rPr lang="zh-CN" altLang="en-US" smtClean="0">
                <a:solidFill>
                  <a:srgbClr val="000000"/>
                </a:solidFill>
              </a:rPr>
              <a:t>，</a:t>
            </a:r>
            <a:r>
              <a:rPr lang="zh-CN" altLang="en-US">
                <a:solidFill>
                  <a:srgbClr val="000000"/>
                </a:solidFill>
              </a:rPr>
              <a:t>功能是要支持上千万人同时在线，并保证数据传输的稳定</a:t>
            </a:r>
            <a:r>
              <a:rPr lang="en-US" altLang="zh-CN">
                <a:solidFill>
                  <a:srgbClr val="000000"/>
                </a:solidFill>
              </a:rPr>
              <a:t>, </a:t>
            </a:r>
            <a:r>
              <a:rPr lang="zh-CN" altLang="en-US">
                <a:solidFill>
                  <a:srgbClr val="000000"/>
                </a:solidFill>
              </a:rPr>
              <a:t>在服务器上线前，</a:t>
            </a:r>
            <a:r>
              <a:rPr lang="zh-CN" altLang="en-US" smtClean="0">
                <a:solidFill>
                  <a:srgbClr val="000000"/>
                </a:solidFill>
              </a:rPr>
              <a:t>做内</a:t>
            </a:r>
            <a:r>
              <a:rPr lang="zh-CN" altLang="en-US">
                <a:solidFill>
                  <a:srgbClr val="000000"/>
                </a:solidFill>
              </a:rPr>
              <a:t>测，一切</a:t>
            </a:r>
            <a:r>
              <a:rPr lang="en-US" altLang="zh-CN">
                <a:solidFill>
                  <a:srgbClr val="000000"/>
                </a:solidFill>
              </a:rPr>
              <a:t>OK,</a:t>
            </a:r>
            <a:r>
              <a:rPr lang="zh-CN" altLang="en-US" smtClean="0">
                <a:solidFill>
                  <a:srgbClr val="000000"/>
                </a:solidFill>
              </a:rPr>
              <a:t>可上</a:t>
            </a:r>
            <a:r>
              <a:rPr lang="zh-CN" altLang="en-US">
                <a:solidFill>
                  <a:srgbClr val="000000"/>
                </a:solidFill>
              </a:rPr>
              <a:t>线后，服务器</a:t>
            </a:r>
            <a:r>
              <a:rPr lang="zh-CN" altLang="en-US" smtClean="0">
                <a:solidFill>
                  <a:srgbClr val="000000"/>
                </a:solidFill>
              </a:rPr>
              <a:t>就支撑不住了</a:t>
            </a:r>
            <a:r>
              <a:rPr lang="en-US" altLang="zh-CN" smtClean="0">
                <a:solidFill>
                  <a:srgbClr val="000000"/>
                </a:solidFill>
              </a:rPr>
              <a:t>, </a:t>
            </a:r>
            <a:r>
              <a:rPr lang="zh-CN" altLang="en-US">
                <a:solidFill>
                  <a:srgbClr val="000000"/>
                </a:solidFill>
              </a:rPr>
              <a:t>公司的</a:t>
            </a:r>
            <a:r>
              <a:rPr lang="en-US" altLang="zh-CN" smtClean="0">
                <a:solidFill>
                  <a:srgbClr val="000000"/>
                </a:solidFill>
              </a:rPr>
              <a:t>CTO</a:t>
            </a:r>
            <a:r>
              <a:rPr lang="zh-CN" altLang="en-US" smtClean="0">
                <a:solidFill>
                  <a:srgbClr val="000000"/>
                </a:solidFill>
              </a:rPr>
              <a:t>对</a:t>
            </a:r>
            <a:r>
              <a:rPr lang="zh-CN" altLang="en-US">
                <a:solidFill>
                  <a:srgbClr val="000000"/>
                </a:solidFill>
              </a:rPr>
              <a:t>我的代码进行优化，再次上线，坚如磐石。</a:t>
            </a:r>
            <a:r>
              <a:rPr lang="zh-CN" altLang="en-US">
                <a:solidFill>
                  <a:srgbClr val="FF0000"/>
                </a:solidFill>
              </a:rPr>
              <a:t>那一瞬间</a:t>
            </a:r>
            <a:r>
              <a:rPr lang="en-US" altLang="zh-CN">
                <a:solidFill>
                  <a:srgbClr val="FF0000"/>
                </a:solidFill>
              </a:rPr>
              <a:t>,</a:t>
            </a:r>
            <a:r>
              <a:rPr lang="zh-CN" altLang="en-US">
                <a:solidFill>
                  <a:srgbClr val="FF0000"/>
                </a:solidFill>
              </a:rPr>
              <a:t>我认识到程序是有灵魂的，就是算法。如果你不想永远都</a:t>
            </a:r>
            <a:r>
              <a:rPr lang="zh-CN" altLang="en-US" smtClean="0">
                <a:solidFill>
                  <a:srgbClr val="FF0000"/>
                </a:solidFill>
              </a:rPr>
              <a:t>是代码工人</a:t>
            </a:r>
            <a:r>
              <a:rPr lang="en-US" altLang="zh-CN" smtClean="0">
                <a:solidFill>
                  <a:srgbClr val="FF0000"/>
                </a:solidFill>
              </a:rPr>
              <a:t>,</a:t>
            </a:r>
            <a:r>
              <a:rPr lang="zh-CN" altLang="en-US" smtClean="0">
                <a:solidFill>
                  <a:srgbClr val="FF0000"/>
                </a:solidFill>
              </a:rPr>
              <a:t>那</a:t>
            </a:r>
            <a:r>
              <a:rPr lang="zh-CN" altLang="en-US">
                <a:solidFill>
                  <a:srgbClr val="FF0000"/>
                </a:solidFill>
              </a:rPr>
              <a:t>就</a:t>
            </a:r>
            <a:r>
              <a:rPr lang="zh-CN" altLang="en-US" smtClean="0">
                <a:solidFill>
                  <a:srgbClr val="FF0000"/>
                </a:solidFill>
              </a:rPr>
              <a:t>花时</a:t>
            </a:r>
            <a:r>
              <a:rPr lang="zh-CN" altLang="en-US">
                <a:solidFill>
                  <a:srgbClr val="FF0000"/>
                </a:solidFill>
              </a:rPr>
              <a:t>间来研</a:t>
            </a:r>
            <a:r>
              <a:rPr lang="zh-CN" altLang="en-US" smtClean="0">
                <a:solidFill>
                  <a:srgbClr val="FF0000"/>
                </a:solidFill>
              </a:rPr>
              <a:t>究下</a:t>
            </a:r>
            <a:r>
              <a:rPr lang="zh-CN" altLang="en-US">
                <a:solidFill>
                  <a:srgbClr val="FF0000"/>
                </a:solidFill>
              </a:rPr>
              <a:t>算法吧</a:t>
            </a:r>
            <a:r>
              <a:rPr lang="en-US" altLang="zh-CN" smtClean="0">
                <a:solidFill>
                  <a:srgbClr val="FF0000"/>
                </a:solidFill>
              </a:rPr>
              <a:t>!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zh-CN" altLang="en-US" smtClean="0">
                <a:solidFill>
                  <a:srgbClr val="000000"/>
                </a:solidFill>
              </a:rPr>
              <a:t>本章着</a:t>
            </a:r>
            <a:r>
              <a:rPr lang="zh-CN" altLang="en-US">
                <a:solidFill>
                  <a:srgbClr val="000000"/>
                </a:solidFill>
              </a:rPr>
              <a:t>重讲解算法的基石</a:t>
            </a:r>
            <a:r>
              <a:rPr lang="en-US" altLang="zh-CN">
                <a:solidFill>
                  <a:srgbClr val="000000"/>
                </a:solidFill>
              </a:rPr>
              <a:t>-</a:t>
            </a:r>
            <a:r>
              <a:rPr lang="zh-CN" altLang="en-US">
                <a:solidFill>
                  <a:srgbClr val="000000"/>
                </a:solidFill>
              </a:rPr>
              <a:t>数据结构。</a:t>
            </a:r>
            <a:r>
              <a:rPr lang="zh-CN" altLang="en-US"/>
              <a:t> </a:t>
            </a:r>
            <a:r>
              <a:rPr lang="en-US" altLang="zh-CN" smtClean="0">
                <a:solidFill>
                  <a:srgbClr val="FF0000"/>
                </a:solidFill>
              </a:rPr>
              <a:t> </a:t>
            </a:r>
            <a:endParaRPr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613843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9"/>
          <p:cNvSpPr txBox="1">
            <a:spLocks noChangeArrowheads="1"/>
          </p:cNvSpPr>
          <p:nvPr/>
        </p:nvSpPr>
        <p:spPr bwMode="auto">
          <a:xfrm>
            <a:off x="487837" y="755071"/>
            <a:ext cx="7587978" cy="3970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2B2B2">
                    <a:alpha val="50195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Char char="l"/>
            </a:pPr>
            <a:r>
              <a:rPr lang="zh-CN" altLang="en-US" sz="2200" b="1"/>
              <a:t>栈</a:t>
            </a:r>
            <a:endParaRPr lang="en-US" altLang="zh-CN" sz="2200" b="1"/>
          </a:p>
        </p:txBody>
      </p:sp>
      <p:sp>
        <p:nvSpPr>
          <p:cNvPr id="2" name="TextBox 1"/>
          <p:cNvSpPr txBox="1"/>
          <p:nvPr/>
        </p:nvSpPr>
        <p:spPr>
          <a:xfrm>
            <a:off x="665981" y="1224111"/>
            <a:ext cx="8136904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smtClean="0">
                <a:solidFill>
                  <a:srgbClr val="0070C0"/>
                </a:solidFill>
              </a:rPr>
              <a:t>栈的介绍</a:t>
            </a:r>
            <a:endParaRPr lang="en-US" altLang="zh-CN" sz="2000"/>
          </a:p>
          <a:p>
            <a:endParaRPr lang="en-US" altLang="zh-CN"/>
          </a:p>
          <a:p>
            <a:pPr marL="342900" indent="-342900">
              <a:buFont typeface="Wingdings" pitchFamily="2" charset="2"/>
              <a:buChar char="Ø"/>
            </a:pPr>
            <a:r>
              <a:rPr lang="zh-CN" altLang="en-US" smtClean="0"/>
              <a:t>出栈和入栈的概念</a:t>
            </a:r>
            <a:r>
              <a:rPr lang="en-US" altLang="zh-CN" smtClean="0"/>
              <a:t>(</a:t>
            </a:r>
            <a:r>
              <a:rPr lang="zh-CN" altLang="en-US" smtClean="0"/>
              <a:t>如图所示</a:t>
            </a:r>
            <a:r>
              <a:rPr lang="en-US" altLang="zh-CN" smtClean="0"/>
              <a:t>)</a:t>
            </a:r>
          </a:p>
          <a:p>
            <a:endParaRPr lang="en-US" altLang="zh-CN" smtClean="0"/>
          </a:p>
          <a:p>
            <a:endParaRPr lang="en-US" altLang="zh-CN"/>
          </a:p>
          <a:p>
            <a:endParaRPr lang="en-US" altLang="zh-CN" smtClean="0"/>
          </a:p>
          <a:p>
            <a:endParaRPr lang="en-US" altLang="zh-CN"/>
          </a:p>
          <a:p>
            <a:endParaRPr lang="en-US" altLang="zh-CN" smtClean="0"/>
          </a:p>
          <a:p>
            <a:endParaRPr lang="en-US" altLang="zh-CN"/>
          </a:p>
          <a:p>
            <a:endParaRPr lang="en-US" altLang="zh-CN" smtClean="0"/>
          </a:p>
          <a:p>
            <a:endParaRPr lang="en-US" altLang="zh-CN"/>
          </a:p>
          <a:p>
            <a:endParaRPr lang="en-US" altLang="zh-CN" smtClean="0"/>
          </a:p>
          <a:p>
            <a:endParaRPr lang="zh-CN" alt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40" y="2232223"/>
            <a:ext cx="3919909" cy="203698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4373" y="2250579"/>
            <a:ext cx="5802411" cy="1853852"/>
          </a:xfrm>
          <a:prstGeom prst="rect">
            <a:avLst/>
          </a:prstGeom>
          <a:solidFill>
            <a:srgbClr val="FF0000"/>
          </a:solidFill>
          <a:ln>
            <a:solidFill>
              <a:srgbClr val="EA0000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493459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9"/>
          <p:cNvSpPr txBox="1">
            <a:spLocks noChangeArrowheads="1"/>
          </p:cNvSpPr>
          <p:nvPr/>
        </p:nvSpPr>
        <p:spPr bwMode="auto">
          <a:xfrm>
            <a:off x="487837" y="755071"/>
            <a:ext cx="7587978" cy="3970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2B2B2">
                    <a:alpha val="50195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Char char="l"/>
            </a:pPr>
            <a:r>
              <a:rPr lang="zh-CN" altLang="en-US" sz="2200" b="1"/>
              <a:t>栈</a:t>
            </a:r>
            <a:endParaRPr lang="en-US" altLang="zh-CN" sz="2200" b="1"/>
          </a:p>
        </p:txBody>
      </p:sp>
      <p:sp>
        <p:nvSpPr>
          <p:cNvPr id="2" name="TextBox 1"/>
          <p:cNvSpPr txBox="1"/>
          <p:nvPr/>
        </p:nvSpPr>
        <p:spPr>
          <a:xfrm>
            <a:off x="665981" y="1224111"/>
            <a:ext cx="8136904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smtClean="0">
                <a:solidFill>
                  <a:srgbClr val="0070C0"/>
                </a:solidFill>
              </a:rPr>
              <a:t>栈的</a:t>
            </a:r>
            <a:r>
              <a:rPr lang="zh-CN" altLang="en-US" sz="2000" b="1">
                <a:solidFill>
                  <a:srgbClr val="0070C0"/>
                </a:solidFill>
              </a:rPr>
              <a:t>应</a:t>
            </a:r>
            <a:r>
              <a:rPr lang="zh-CN" altLang="en-US" sz="2000" b="1" smtClean="0">
                <a:solidFill>
                  <a:srgbClr val="0070C0"/>
                </a:solidFill>
              </a:rPr>
              <a:t>用场景</a:t>
            </a:r>
            <a:endParaRPr lang="en-US" altLang="zh-CN" sz="2000"/>
          </a:p>
          <a:p>
            <a:endParaRPr lang="en-US" altLang="zh-CN"/>
          </a:p>
          <a:p>
            <a:pPr marL="342900" indent="-342900">
              <a:buAutoNum type="arabicParenR"/>
            </a:pPr>
            <a:r>
              <a:rPr lang="zh-CN" altLang="en-US" smtClean="0"/>
              <a:t>子</a:t>
            </a:r>
            <a:r>
              <a:rPr lang="zh-CN" altLang="en-US"/>
              <a:t>程序的调用：在跳往子程序前，会先将下个指令的地址存到堆栈中，直到子程序执行完后再将地址取出，以回到原来的程序中。	</a:t>
            </a:r>
            <a:endParaRPr lang="en-US" altLang="zh-CN" smtClean="0"/>
          </a:p>
          <a:p>
            <a:pPr marL="342900" indent="-342900">
              <a:buAutoNum type="arabicParenR"/>
            </a:pPr>
            <a:r>
              <a:rPr lang="zh-CN" altLang="en-US" smtClean="0"/>
              <a:t>处</a:t>
            </a:r>
            <a:r>
              <a:rPr lang="zh-CN" altLang="en-US"/>
              <a:t>理递归调用：和子程序的调用类似，只是除了储存下一个指令的地址外，也将参数、区域变量等数据存入堆栈中</a:t>
            </a:r>
            <a:r>
              <a:rPr lang="zh-CN" altLang="en-US" smtClean="0"/>
              <a:t>。</a:t>
            </a:r>
            <a:endParaRPr lang="en-US" altLang="zh-CN" smtClean="0"/>
          </a:p>
          <a:p>
            <a:pPr marL="342900" indent="-342900">
              <a:buAutoNum type="arabicParenR"/>
            </a:pPr>
            <a:r>
              <a:rPr lang="zh-CN" altLang="en-US" smtClean="0"/>
              <a:t>表</a:t>
            </a:r>
            <a:r>
              <a:rPr lang="zh-CN" altLang="en-US"/>
              <a:t>达式的转换与求</a:t>
            </a:r>
            <a:r>
              <a:rPr lang="zh-CN" altLang="en-US" smtClean="0"/>
              <a:t>值</a:t>
            </a:r>
            <a:r>
              <a:rPr lang="en-US" altLang="zh-CN" smtClean="0"/>
              <a:t>(</a:t>
            </a:r>
            <a:r>
              <a:rPr lang="zh-CN" altLang="en-US" smtClean="0"/>
              <a:t>实际解决</a:t>
            </a:r>
            <a:r>
              <a:rPr lang="en-US" altLang="zh-CN" smtClean="0"/>
              <a:t>)</a:t>
            </a:r>
            <a:r>
              <a:rPr lang="zh-CN" altLang="en-US" smtClean="0"/>
              <a:t>。</a:t>
            </a:r>
            <a:endParaRPr lang="en-US" altLang="zh-CN" smtClean="0"/>
          </a:p>
          <a:p>
            <a:pPr marL="342900" indent="-342900">
              <a:buAutoNum type="arabicParenR"/>
            </a:pPr>
            <a:r>
              <a:rPr lang="zh-CN" altLang="en-US" smtClean="0"/>
              <a:t>二</a:t>
            </a:r>
            <a:r>
              <a:rPr lang="zh-CN" altLang="en-US"/>
              <a:t>叉树的遍历</a:t>
            </a:r>
            <a:r>
              <a:rPr lang="zh-CN" altLang="en-US" smtClean="0"/>
              <a:t>。</a:t>
            </a:r>
            <a:endParaRPr lang="en-US" altLang="zh-CN" smtClean="0"/>
          </a:p>
          <a:p>
            <a:pPr marL="342900" indent="-342900">
              <a:buAutoNum type="arabicParenR"/>
            </a:pPr>
            <a:r>
              <a:rPr lang="zh-CN" altLang="en-US" smtClean="0"/>
              <a:t>图</a:t>
            </a:r>
            <a:r>
              <a:rPr lang="zh-CN" altLang="en-US"/>
              <a:t>形的深度优先</a:t>
            </a:r>
            <a:r>
              <a:rPr lang="en-US" altLang="zh-CN"/>
              <a:t>(depth</a:t>
            </a:r>
            <a:r>
              <a:rPr lang="zh-CN" altLang="en-US"/>
              <a:t>一</a:t>
            </a:r>
            <a:r>
              <a:rPr lang="en-US" altLang="zh-CN"/>
              <a:t>first)</a:t>
            </a:r>
            <a:r>
              <a:rPr lang="zh-CN" altLang="en-US"/>
              <a:t>搜索法。</a:t>
            </a:r>
          </a:p>
          <a:p>
            <a:endParaRPr lang="en-US" altLang="zh-CN" smtClean="0"/>
          </a:p>
          <a:p>
            <a:endParaRPr lang="en-US" altLang="zh-CN"/>
          </a:p>
          <a:p>
            <a:endParaRPr lang="en-US" altLang="zh-CN" smtClean="0"/>
          </a:p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8998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9"/>
          <p:cNvSpPr txBox="1">
            <a:spLocks noChangeArrowheads="1"/>
          </p:cNvSpPr>
          <p:nvPr/>
        </p:nvSpPr>
        <p:spPr bwMode="auto">
          <a:xfrm>
            <a:off x="487837" y="755071"/>
            <a:ext cx="7587978" cy="3970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2B2B2">
                    <a:alpha val="50195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Char char="l"/>
            </a:pPr>
            <a:r>
              <a:rPr lang="zh-CN" altLang="en-US" sz="2200" b="1"/>
              <a:t>栈</a:t>
            </a:r>
            <a:endParaRPr lang="en-US" altLang="zh-CN" sz="2200" b="1"/>
          </a:p>
        </p:txBody>
      </p:sp>
      <p:sp>
        <p:nvSpPr>
          <p:cNvPr id="2" name="TextBox 1"/>
          <p:cNvSpPr txBox="1"/>
          <p:nvPr/>
        </p:nvSpPr>
        <p:spPr>
          <a:xfrm>
            <a:off x="665981" y="1224111"/>
            <a:ext cx="8136904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smtClean="0">
                <a:solidFill>
                  <a:srgbClr val="0070C0"/>
                </a:solidFill>
              </a:rPr>
              <a:t>栈的</a:t>
            </a:r>
            <a:r>
              <a:rPr lang="zh-CN" altLang="en-US" sz="2000" b="1">
                <a:solidFill>
                  <a:srgbClr val="0070C0"/>
                </a:solidFill>
              </a:rPr>
              <a:t>快</a:t>
            </a:r>
            <a:r>
              <a:rPr lang="zh-CN" altLang="en-US" sz="2000" b="1" smtClean="0">
                <a:solidFill>
                  <a:srgbClr val="0070C0"/>
                </a:solidFill>
              </a:rPr>
              <a:t>速入门</a:t>
            </a:r>
            <a:endParaRPr lang="en-US" altLang="zh-CN" smtClean="0"/>
          </a:p>
          <a:p>
            <a:pPr marL="342900" indent="-342900">
              <a:buAutoNum type="arabicParenR"/>
            </a:pPr>
            <a:r>
              <a:rPr lang="zh-CN" altLang="en-US" smtClean="0"/>
              <a:t>用</a:t>
            </a:r>
            <a:r>
              <a:rPr lang="zh-CN" altLang="en-US"/>
              <a:t>数组模拟栈的使</a:t>
            </a:r>
            <a:r>
              <a:rPr lang="zh-CN" altLang="en-US" smtClean="0"/>
              <a:t>用，由于栈</a:t>
            </a:r>
            <a:r>
              <a:rPr lang="zh-CN" altLang="en-US"/>
              <a:t>是一种有序列表</a:t>
            </a:r>
            <a:r>
              <a:rPr lang="zh-CN" altLang="en-US" smtClean="0"/>
              <a:t>，</a:t>
            </a:r>
            <a:r>
              <a:rPr lang="en-US" altLang="zh-CN" smtClean="0"/>
              <a:t/>
            </a:r>
            <a:br>
              <a:rPr lang="en-US" altLang="zh-CN" smtClean="0"/>
            </a:br>
            <a:r>
              <a:rPr lang="zh-CN" altLang="en-US" smtClean="0"/>
              <a:t>当</a:t>
            </a:r>
            <a:r>
              <a:rPr lang="zh-CN" altLang="en-US"/>
              <a:t>然可以使用数组的结构来储</a:t>
            </a:r>
            <a:r>
              <a:rPr lang="zh-CN" altLang="en-US" smtClean="0"/>
              <a:t>存栈</a:t>
            </a:r>
            <a:r>
              <a:rPr lang="zh-CN" altLang="en-US"/>
              <a:t>的数据内</a:t>
            </a:r>
            <a:r>
              <a:rPr lang="zh-CN" altLang="en-US" smtClean="0"/>
              <a:t>容，</a:t>
            </a:r>
            <a:r>
              <a:rPr lang="en-US" altLang="zh-CN" smtClean="0"/>
              <a:t/>
            </a:r>
            <a:br>
              <a:rPr lang="en-US" altLang="zh-CN" smtClean="0"/>
            </a:br>
            <a:r>
              <a:rPr lang="zh-CN" altLang="en-US" smtClean="0"/>
              <a:t>下面我们就用数组模拟栈的</a:t>
            </a:r>
            <a:r>
              <a:rPr lang="zh-CN" altLang="en-US" b="1" smtClean="0"/>
              <a:t>出栈</a:t>
            </a:r>
            <a:r>
              <a:rPr lang="zh-CN" altLang="en-US" smtClean="0"/>
              <a:t>，</a:t>
            </a:r>
            <a:r>
              <a:rPr lang="zh-CN" altLang="en-US" b="1" smtClean="0"/>
              <a:t>入栈</a:t>
            </a:r>
            <a:r>
              <a:rPr lang="zh-CN" altLang="en-US" smtClean="0"/>
              <a:t>等操作。</a:t>
            </a:r>
            <a:endParaRPr lang="en-US" altLang="zh-CN" smtClean="0"/>
          </a:p>
          <a:p>
            <a:pPr marL="342900" indent="-342900">
              <a:buAutoNum type="arabicParenR"/>
            </a:pPr>
            <a:endParaRPr lang="en-US" altLang="zh-CN"/>
          </a:p>
          <a:p>
            <a:pPr marL="342900" indent="-342900">
              <a:buAutoNum type="arabicParenR"/>
            </a:pPr>
            <a:r>
              <a:rPr lang="zh-CN" altLang="en-US" smtClean="0"/>
              <a:t>实现思路分析</a:t>
            </a:r>
            <a:r>
              <a:rPr lang="en-US" altLang="zh-CN" smtClean="0"/>
              <a:t>,</a:t>
            </a:r>
            <a:r>
              <a:rPr lang="zh-CN" altLang="en-US" smtClean="0"/>
              <a:t>并画出示意图</a:t>
            </a:r>
            <a:endParaRPr lang="en-US" altLang="zh-CN" smtClean="0"/>
          </a:p>
          <a:p>
            <a:pPr marL="342900" indent="-342900">
              <a:buAutoNum type="arabicParenR"/>
            </a:pPr>
            <a:endParaRPr lang="en-US" altLang="zh-CN"/>
          </a:p>
          <a:p>
            <a:pPr marL="342900" indent="-342900">
              <a:buAutoNum type="arabicParenR"/>
            </a:pPr>
            <a:endParaRPr lang="en-US" altLang="zh-CN" smtClean="0"/>
          </a:p>
          <a:p>
            <a:pPr marL="342900" indent="-342900">
              <a:buAutoNum type="arabicParenR"/>
            </a:pPr>
            <a:endParaRPr lang="en-US" altLang="zh-CN"/>
          </a:p>
          <a:p>
            <a:pPr marL="342900" indent="-342900">
              <a:buAutoNum type="arabicParenR"/>
            </a:pPr>
            <a:endParaRPr lang="en-US" altLang="zh-CN" smtClean="0"/>
          </a:p>
          <a:p>
            <a:pPr marL="342900" indent="-342900">
              <a:buAutoNum type="arabicParenR"/>
            </a:pPr>
            <a:endParaRPr lang="en-US" altLang="zh-CN"/>
          </a:p>
          <a:p>
            <a:pPr marL="342900" indent="-342900">
              <a:buAutoNum type="arabicParenR"/>
            </a:pPr>
            <a:endParaRPr lang="en-US" altLang="zh-CN" smtClean="0"/>
          </a:p>
          <a:p>
            <a:pPr marL="342900" indent="-342900">
              <a:buAutoNum type="arabicParenR"/>
            </a:pPr>
            <a:endParaRPr lang="en-US" altLang="zh-CN" smtClean="0"/>
          </a:p>
          <a:p>
            <a:pPr marL="342900" indent="-342900">
              <a:buAutoNum type="arabicParenR"/>
            </a:pPr>
            <a:r>
              <a:rPr lang="zh-CN" altLang="en-US" smtClean="0"/>
              <a:t>对同学们加深栈的理解非常有帮助</a:t>
            </a:r>
            <a:endParaRPr lang="en-US" altLang="zh-CN" smtClean="0"/>
          </a:p>
          <a:p>
            <a:pPr marL="342900" indent="-342900">
              <a:buAutoNum type="arabicParenR"/>
            </a:pPr>
            <a:r>
              <a:rPr lang="zh-CN" altLang="en-US" b="1"/>
              <a:t>课堂</a:t>
            </a:r>
            <a:r>
              <a:rPr lang="zh-CN" altLang="en-US" b="1" smtClean="0"/>
              <a:t>练习</a:t>
            </a:r>
            <a:r>
              <a:rPr lang="zh-CN" altLang="en-US" smtClean="0"/>
              <a:t>，将老师写的程序改成</a:t>
            </a:r>
            <a:r>
              <a:rPr lang="zh-CN" altLang="en-US"/>
              <a:t>使</a:t>
            </a:r>
            <a:r>
              <a:rPr lang="zh-CN" altLang="en-US" smtClean="0"/>
              <a:t>用链表来模拟栈</a:t>
            </a:r>
            <a:r>
              <a:rPr lang="en-US" altLang="zh-CN" smtClean="0"/>
              <a:t>.</a:t>
            </a:r>
            <a:endParaRPr lang="zh-CN" altLang="en-US"/>
          </a:p>
        </p:txBody>
      </p:sp>
      <p:pic>
        <p:nvPicPr>
          <p:cNvPr id="4" name="Picture 8" descr="Snap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973" y="2963634"/>
            <a:ext cx="3800028" cy="12669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0397" y="2448247"/>
            <a:ext cx="3175121" cy="2466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6741" y="1800175"/>
            <a:ext cx="3094531" cy="3122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12729277"/>
              </p:ext>
            </p:extLst>
          </p:nvPr>
        </p:nvGraphicFramePr>
        <p:xfrm>
          <a:off x="3683078" y="4104431"/>
          <a:ext cx="703684" cy="606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610" name="包装程序外壳对象" showAsIcon="1" r:id="rId7" imgW="826200" imgH="711360" progId="Package">
                  <p:embed/>
                </p:oleObj>
              </mc:Choice>
              <mc:Fallback>
                <p:oleObj name="包装程序外壳对象" showAsIcon="1" r:id="rId7" imgW="826200" imgH="71136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683078" y="4104431"/>
                        <a:ext cx="703684" cy="606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88788474"/>
              </p:ext>
            </p:extLst>
          </p:nvPr>
        </p:nvGraphicFramePr>
        <p:xfrm>
          <a:off x="8802885" y="4652056"/>
          <a:ext cx="610460" cy="5259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611" name="包装程序外壳对象" showAsIcon="1" r:id="rId9" imgW="826200" imgH="711360" progId="Package">
                  <p:embed/>
                </p:oleObj>
              </mc:Choice>
              <mc:Fallback>
                <p:oleObj name="包装程序外壳对象" showAsIcon="1" r:id="rId9" imgW="826200" imgH="71136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8802885" y="4652056"/>
                        <a:ext cx="610460" cy="5259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92719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9"/>
          <p:cNvSpPr txBox="1">
            <a:spLocks noChangeArrowheads="1"/>
          </p:cNvSpPr>
          <p:nvPr/>
        </p:nvSpPr>
        <p:spPr bwMode="auto">
          <a:xfrm>
            <a:off x="487837" y="755071"/>
            <a:ext cx="7587978" cy="3970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2B2B2">
                    <a:alpha val="50195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Char char="l"/>
            </a:pPr>
            <a:r>
              <a:rPr lang="zh-CN" altLang="en-US" sz="2200" b="1"/>
              <a:t>栈</a:t>
            </a:r>
            <a:endParaRPr lang="en-US" altLang="zh-CN" sz="2200" b="1"/>
          </a:p>
        </p:txBody>
      </p:sp>
      <p:sp>
        <p:nvSpPr>
          <p:cNvPr id="2" name="TextBox 1"/>
          <p:cNvSpPr txBox="1"/>
          <p:nvPr/>
        </p:nvSpPr>
        <p:spPr>
          <a:xfrm>
            <a:off x="305941" y="1224111"/>
            <a:ext cx="8136904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smtClean="0">
                <a:solidFill>
                  <a:srgbClr val="0070C0"/>
                </a:solidFill>
              </a:rPr>
              <a:t>栈</a:t>
            </a:r>
            <a:r>
              <a:rPr lang="zh-CN" altLang="en-US" sz="2000" b="1">
                <a:solidFill>
                  <a:srgbClr val="0070C0"/>
                </a:solidFill>
              </a:rPr>
              <a:t>实现</a:t>
            </a:r>
            <a:r>
              <a:rPr lang="zh-CN" altLang="en-US" sz="2000" b="1" smtClean="0">
                <a:solidFill>
                  <a:srgbClr val="0070C0"/>
                </a:solidFill>
              </a:rPr>
              <a:t>综</a:t>
            </a:r>
            <a:r>
              <a:rPr lang="zh-CN" altLang="en-US" sz="2000" b="1">
                <a:solidFill>
                  <a:srgbClr val="0070C0"/>
                </a:solidFill>
              </a:rPr>
              <a:t>合计算</a:t>
            </a:r>
            <a:r>
              <a:rPr lang="zh-CN" altLang="en-US" sz="2000" b="1" smtClean="0">
                <a:solidFill>
                  <a:srgbClr val="0070C0"/>
                </a:solidFill>
              </a:rPr>
              <a:t>器</a:t>
            </a:r>
            <a:endParaRPr lang="en-US" altLang="zh-CN" smtClean="0"/>
          </a:p>
          <a:p>
            <a:r>
              <a:rPr lang="zh-CN" altLang="en-US" smtClean="0"/>
              <a:t>使</a:t>
            </a:r>
            <a:r>
              <a:rPr lang="zh-CN" altLang="en-US"/>
              <a:t>用栈来实现综合计算器</a:t>
            </a:r>
            <a:r>
              <a:rPr lang="en-US" altLang="zh-CN"/>
              <a:t>-</a:t>
            </a:r>
            <a:r>
              <a:rPr lang="zh-CN" altLang="en-US"/>
              <a:t>自定义优先</a:t>
            </a:r>
            <a:r>
              <a:rPr lang="zh-CN" altLang="en-US" smtClean="0"/>
              <a:t>级</a:t>
            </a:r>
            <a:r>
              <a:rPr lang="en-US" altLang="zh-CN" smtClean="0"/>
              <a:t>[priority]</a:t>
            </a:r>
            <a:endParaRPr lang="zh-CN" altLang="en-US"/>
          </a:p>
          <a:p>
            <a:pPr marL="342900" indent="-342900">
              <a:buAutoNum type="arabicParenR"/>
            </a:pPr>
            <a:endParaRPr lang="en-US" altLang="zh-CN" smtClean="0"/>
          </a:p>
          <a:p>
            <a:pPr marL="342900" indent="-342900">
              <a:buAutoNum type="arabicParenR"/>
            </a:pPr>
            <a:endParaRPr lang="en-US" altLang="zh-CN"/>
          </a:p>
          <a:p>
            <a:pPr marL="342900" indent="-342900">
              <a:buAutoNum type="arabicParenR"/>
            </a:pPr>
            <a:endParaRPr lang="en-US" altLang="zh-CN" smtClean="0"/>
          </a:p>
          <a:p>
            <a:endParaRPr lang="en-US" altLang="zh-CN" smtClean="0"/>
          </a:p>
          <a:p>
            <a:pPr marL="285750" indent="-285750">
              <a:buFont typeface="Wingdings" pitchFamily="2" charset="2"/>
              <a:buChar char="Ø"/>
            </a:pPr>
            <a:r>
              <a:rPr lang="zh-CN" altLang="en-US" b="1"/>
              <a:t>简化思</a:t>
            </a:r>
            <a:r>
              <a:rPr lang="zh-CN" altLang="en-US" b="1" smtClean="0"/>
              <a:t>路得到思路</a:t>
            </a:r>
            <a:r>
              <a:rPr lang="en-US" altLang="zh-CN" smtClean="0"/>
              <a:t>:</a:t>
            </a:r>
            <a:endParaRPr lang="en-US" altLang="zh-CN"/>
          </a:p>
          <a:p>
            <a:pPr marL="342900" indent="-342900">
              <a:buAutoNum type="arabicParenR"/>
            </a:pPr>
            <a:r>
              <a:rPr lang="en-US" altLang="zh-CN" smtClean="0"/>
              <a:t>3+2*6-2  </a:t>
            </a:r>
          </a:p>
          <a:p>
            <a:pPr marL="342900" indent="-342900">
              <a:buAutoNum type="arabicParenR"/>
            </a:pPr>
            <a:r>
              <a:rPr lang="en-US" altLang="zh-CN" smtClean="0"/>
              <a:t>30+2*6-2 </a:t>
            </a:r>
          </a:p>
          <a:p>
            <a:pPr marL="342900" indent="-342900">
              <a:buAutoNum type="arabicParenR"/>
            </a:pPr>
            <a:r>
              <a:rPr lang="en-US" altLang="zh-CN" b="1" smtClean="0"/>
              <a:t>7*2*2-5+1-5+3-4</a:t>
            </a:r>
          </a:p>
          <a:p>
            <a:pPr marL="342900" indent="-342900">
              <a:buAutoNum type="arabicParenR"/>
            </a:pPr>
            <a:endParaRPr lang="en-US" altLang="zh-CN" b="1"/>
          </a:p>
          <a:p>
            <a:pPr marL="285750" indent="-285750">
              <a:buFont typeface="Wingdings" pitchFamily="2" charset="2"/>
              <a:buChar char="Ø"/>
            </a:pPr>
            <a:r>
              <a:rPr lang="zh-CN" altLang="en-US" b="1"/>
              <a:t>课</a:t>
            </a:r>
            <a:r>
              <a:rPr lang="zh-CN" altLang="en-US" b="1" smtClean="0"/>
              <a:t>后练习题</a:t>
            </a:r>
            <a:endParaRPr lang="en-US" altLang="zh-CN" b="1" smtClean="0"/>
          </a:p>
          <a:p>
            <a:r>
              <a:rPr lang="en-US" altLang="zh-CN" b="1" smtClean="0"/>
              <a:t>      </a:t>
            </a:r>
            <a:r>
              <a:rPr lang="zh-CN" altLang="en-US" b="1" smtClean="0"/>
              <a:t>加入小括号</a:t>
            </a:r>
            <a:r>
              <a:rPr lang="en-US" altLang="zh-CN" b="1"/>
              <a:t>.	</a:t>
            </a:r>
            <a:endParaRPr lang="en-US" altLang="zh-CN" smtClean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50" y="2016199"/>
            <a:ext cx="3384376" cy="8938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197" y="2016199"/>
            <a:ext cx="4147799" cy="31721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2565" y="-366283"/>
            <a:ext cx="4715246" cy="281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2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669" y="2490524"/>
            <a:ext cx="3602533" cy="32078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99899761"/>
              </p:ext>
            </p:extLst>
          </p:nvPr>
        </p:nvGraphicFramePr>
        <p:xfrm>
          <a:off x="5130477" y="3456359"/>
          <a:ext cx="556766" cy="479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731" name="包装程序外壳对象" showAsIcon="1" r:id="rId7" imgW="826200" imgH="711360" progId="Package">
                  <p:embed/>
                </p:oleObj>
              </mc:Choice>
              <mc:Fallback>
                <p:oleObj name="包装程序外壳对象" showAsIcon="1" r:id="rId7" imgW="826200" imgH="71136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130477" y="3456359"/>
                        <a:ext cx="556766" cy="479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09502713"/>
              </p:ext>
            </p:extLst>
          </p:nvPr>
        </p:nvGraphicFramePr>
        <p:xfrm>
          <a:off x="9540875" y="934971"/>
          <a:ext cx="504056" cy="4342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732" name="包装程序外壳对象" showAsIcon="1" r:id="rId9" imgW="826200" imgH="711360" progId="Package">
                  <p:embed/>
                </p:oleObj>
              </mc:Choice>
              <mc:Fallback>
                <p:oleObj name="包装程序外壳对象" showAsIcon="1" r:id="rId9" imgW="826200" imgH="71136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9540875" y="934971"/>
                        <a:ext cx="504056" cy="4342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5144396"/>
              </p:ext>
            </p:extLst>
          </p:nvPr>
        </p:nvGraphicFramePr>
        <p:xfrm>
          <a:off x="9594973" y="4680495"/>
          <a:ext cx="551809" cy="4754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733" name="包装程序外壳对象" showAsIcon="1" r:id="rId11" imgW="826200" imgH="711360" progId="Package">
                  <p:embed/>
                </p:oleObj>
              </mc:Choice>
              <mc:Fallback>
                <p:oleObj name="包装程序外壳对象" showAsIcon="1" r:id="rId11" imgW="826200" imgH="71136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9594973" y="4680495"/>
                        <a:ext cx="551809" cy="4754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56496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9"/>
          <p:cNvSpPr txBox="1">
            <a:spLocks noChangeArrowheads="1"/>
          </p:cNvSpPr>
          <p:nvPr/>
        </p:nvSpPr>
        <p:spPr bwMode="auto">
          <a:xfrm>
            <a:off x="487837" y="755071"/>
            <a:ext cx="7587978" cy="3970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2B2B2">
                    <a:alpha val="50195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Char char="l"/>
            </a:pPr>
            <a:r>
              <a:rPr lang="zh-CN" altLang="en-US" sz="2200" b="1" smtClean="0"/>
              <a:t>递归</a:t>
            </a:r>
            <a:endParaRPr lang="en-US" altLang="zh-CN" sz="2200" b="1"/>
          </a:p>
        </p:txBody>
      </p:sp>
      <p:sp>
        <p:nvSpPr>
          <p:cNvPr id="2" name="TextBox 1"/>
          <p:cNvSpPr txBox="1"/>
          <p:nvPr/>
        </p:nvSpPr>
        <p:spPr>
          <a:xfrm>
            <a:off x="665981" y="1224111"/>
            <a:ext cx="8136904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smtClean="0">
                <a:solidFill>
                  <a:srgbClr val="0070C0"/>
                </a:solidFill>
              </a:rPr>
              <a:t>看个实际应用场景</a:t>
            </a:r>
            <a:endParaRPr lang="en-US" altLang="zh-CN" smtClean="0"/>
          </a:p>
          <a:p>
            <a:r>
              <a:rPr lang="zh-CN" altLang="en-US" smtClean="0"/>
              <a:t>迷宫问题</a:t>
            </a:r>
            <a:r>
              <a:rPr lang="en-US" altLang="zh-CN" smtClean="0"/>
              <a:t>(</a:t>
            </a:r>
            <a:r>
              <a:rPr lang="zh-CN" altLang="en-US" smtClean="0"/>
              <a:t>回溯</a:t>
            </a:r>
            <a:r>
              <a:rPr lang="en-US" altLang="zh-CN" smtClean="0"/>
              <a:t>)</a:t>
            </a:r>
            <a:endParaRPr lang="en-US" altLang="zh-CN"/>
          </a:p>
          <a:p>
            <a:pPr marL="342900" indent="-342900">
              <a:buAutoNum type="arabicParenR"/>
            </a:pPr>
            <a:endParaRPr lang="en-US" altLang="zh-CN" smtClean="0"/>
          </a:p>
          <a:p>
            <a:pPr marL="342900" indent="-342900">
              <a:buAutoNum type="arabicParenR"/>
            </a:pPr>
            <a:endParaRPr lang="en-US" altLang="zh-CN"/>
          </a:p>
          <a:p>
            <a:pPr marL="342900" indent="-342900">
              <a:buAutoNum type="arabicParenR"/>
            </a:pPr>
            <a:endParaRPr lang="en-US" altLang="zh-CN" smtClean="0"/>
          </a:p>
          <a:p>
            <a:pPr marL="342900" indent="-342900">
              <a:buAutoNum type="arabicParenR"/>
            </a:pPr>
            <a:endParaRPr lang="en-US" altLang="zh-CN"/>
          </a:p>
          <a:p>
            <a:pPr marL="342900" indent="-342900">
              <a:buAutoNum type="arabicParenR"/>
            </a:pPr>
            <a:endParaRPr lang="en-US" altLang="zh-CN" smtClean="0"/>
          </a:p>
          <a:p>
            <a:pPr marL="342900" indent="-342900">
              <a:buAutoNum type="arabicParenR"/>
            </a:pPr>
            <a:endParaRPr lang="en-US" altLang="zh-CN"/>
          </a:p>
          <a:p>
            <a:pPr marL="342900" indent="-342900">
              <a:buAutoNum type="arabicParenR"/>
            </a:pPr>
            <a:endParaRPr lang="en-US" altLang="zh-CN" smtClean="0"/>
          </a:p>
          <a:p>
            <a:pPr marL="342900" indent="-342900">
              <a:buAutoNum type="arabicParenR"/>
            </a:pPr>
            <a:endParaRPr lang="en-US" altLang="zh-CN" smtClean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989" y="2016198"/>
            <a:ext cx="3126878" cy="30952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76412404"/>
              </p:ext>
            </p:extLst>
          </p:nvPr>
        </p:nvGraphicFramePr>
        <p:xfrm>
          <a:off x="4212939" y="4527107"/>
          <a:ext cx="845530" cy="576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50" name="包装程序外壳对象" showAsIcon="1" r:id="rId5" imgW="1042560" imgH="711360" progId="Package">
                  <p:embed/>
                </p:oleObj>
              </mc:Choice>
              <mc:Fallback>
                <p:oleObj name="包装程序外壳对象" showAsIcon="1" r:id="rId5" imgW="1042560" imgH="71136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212939" y="4527107"/>
                        <a:ext cx="845530" cy="5765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68419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9"/>
          <p:cNvSpPr txBox="1">
            <a:spLocks noChangeArrowheads="1"/>
          </p:cNvSpPr>
          <p:nvPr/>
        </p:nvSpPr>
        <p:spPr bwMode="auto">
          <a:xfrm>
            <a:off x="487837" y="755071"/>
            <a:ext cx="7587978" cy="3970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2B2B2">
                    <a:alpha val="50195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Char char="l"/>
            </a:pPr>
            <a:r>
              <a:rPr lang="zh-CN" altLang="en-US" sz="2200" b="1" smtClean="0"/>
              <a:t>递归</a:t>
            </a:r>
            <a:endParaRPr lang="en-US" altLang="zh-CN" sz="2200" b="1"/>
          </a:p>
        </p:txBody>
      </p:sp>
      <p:sp>
        <p:nvSpPr>
          <p:cNvPr id="2" name="TextBox 1"/>
          <p:cNvSpPr txBox="1"/>
          <p:nvPr/>
        </p:nvSpPr>
        <p:spPr>
          <a:xfrm>
            <a:off x="665981" y="1224111"/>
            <a:ext cx="8136904" cy="4001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smtClean="0">
                <a:solidFill>
                  <a:srgbClr val="0070C0"/>
                </a:solidFill>
              </a:rPr>
              <a:t>递归的概念</a:t>
            </a:r>
            <a:endParaRPr lang="en-US" altLang="zh-CN"/>
          </a:p>
          <a:p>
            <a:endParaRPr lang="en-US" altLang="zh-CN">
              <a:ea typeface="宋体" pitchFamily="2" charset="-122"/>
            </a:endParaRPr>
          </a:p>
          <a:p>
            <a:pPr>
              <a:defRPr/>
            </a:pPr>
            <a:r>
              <a:rPr lang="zh-CN" altLang="en-US">
                <a:ea typeface="宋体" pitchFamily="2" charset="-122"/>
              </a:rPr>
              <a:t>简单的说</a:t>
            </a:r>
            <a:r>
              <a:rPr lang="en-US" altLang="zh-CN">
                <a:ea typeface="宋体" pitchFamily="2" charset="-122"/>
              </a:rPr>
              <a:t>: </a:t>
            </a:r>
            <a:r>
              <a:rPr lang="zh-CN" altLang="en-US">
                <a:ea typeface="宋体" pitchFamily="2" charset="-122"/>
              </a:rPr>
              <a:t>第归就是函</a:t>
            </a:r>
            <a:r>
              <a:rPr lang="zh-CN" altLang="en-US" smtClean="0">
                <a:ea typeface="宋体" pitchFamily="2" charset="-122"/>
              </a:rPr>
              <a:t>数</a:t>
            </a:r>
            <a:r>
              <a:rPr lang="en-US" altLang="zh-CN" smtClean="0">
                <a:ea typeface="宋体" pitchFamily="2" charset="-122"/>
              </a:rPr>
              <a:t>/</a:t>
            </a:r>
            <a:r>
              <a:rPr lang="zh-CN" altLang="en-US" smtClean="0">
                <a:ea typeface="宋体" pitchFamily="2" charset="-122"/>
              </a:rPr>
              <a:t>方法自</a:t>
            </a:r>
            <a:r>
              <a:rPr lang="zh-CN" altLang="en-US">
                <a:ea typeface="宋体" pitchFamily="2" charset="-122"/>
              </a:rPr>
              <a:t>己调用自己</a:t>
            </a:r>
            <a:r>
              <a:rPr lang="en-US" altLang="zh-CN">
                <a:ea typeface="宋体" pitchFamily="2" charset="-122"/>
              </a:rPr>
              <a:t>,</a:t>
            </a:r>
            <a:r>
              <a:rPr lang="zh-CN" altLang="en-US">
                <a:ea typeface="宋体" pitchFamily="2" charset="-122"/>
              </a:rPr>
              <a:t>每次调用时传入不同的变量</a:t>
            </a:r>
            <a:r>
              <a:rPr lang="en-US" altLang="zh-CN" b="1">
                <a:ea typeface="宋体" pitchFamily="2" charset="-122"/>
              </a:rPr>
              <a:t>.</a:t>
            </a:r>
            <a:r>
              <a:rPr lang="zh-CN" altLang="en-US" b="1">
                <a:ea typeface="宋体" pitchFamily="2" charset="-122"/>
              </a:rPr>
              <a:t>第归有助于编程者解决复杂的问题</a:t>
            </a:r>
            <a:r>
              <a:rPr lang="en-US" altLang="zh-CN">
                <a:ea typeface="宋体" pitchFamily="2" charset="-122"/>
              </a:rPr>
              <a:t>,</a:t>
            </a:r>
            <a:r>
              <a:rPr lang="zh-CN" altLang="en-US">
                <a:ea typeface="宋体" pitchFamily="2" charset="-122"/>
              </a:rPr>
              <a:t>同时可以让代码变得简洁</a:t>
            </a:r>
            <a:r>
              <a:rPr lang="zh-CN" altLang="en-US" smtClean="0">
                <a:ea typeface="宋体" pitchFamily="2" charset="-122"/>
              </a:rPr>
              <a:t>。</a:t>
            </a:r>
            <a:endParaRPr lang="en-US" altLang="zh-CN" smtClean="0">
              <a:ea typeface="宋体" pitchFamily="2" charset="-122"/>
            </a:endParaRPr>
          </a:p>
          <a:p>
            <a:pPr>
              <a:defRPr/>
            </a:pPr>
            <a:endParaRPr lang="en-US" altLang="zh-CN" smtClean="0">
              <a:ea typeface="宋体" pitchFamily="2" charset="-122"/>
            </a:endParaRPr>
          </a:p>
          <a:p>
            <a:pPr>
              <a:defRPr/>
            </a:pPr>
            <a:endParaRPr lang="en-US" altLang="zh-CN">
              <a:ea typeface="宋体" pitchFamily="2" charset="-122"/>
            </a:endParaRPr>
          </a:p>
          <a:p>
            <a:endParaRPr lang="en-US" altLang="zh-CN" smtClean="0"/>
          </a:p>
          <a:p>
            <a:pPr marL="342900" indent="-342900">
              <a:buAutoNum type="arabicParenR"/>
            </a:pPr>
            <a:endParaRPr lang="en-US" altLang="zh-CN"/>
          </a:p>
          <a:p>
            <a:pPr marL="342900" indent="-342900">
              <a:buAutoNum type="arabicParenR"/>
            </a:pPr>
            <a:endParaRPr lang="en-US" altLang="zh-CN" smtClean="0"/>
          </a:p>
          <a:p>
            <a:pPr marL="342900" indent="-342900">
              <a:buAutoNum type="arabicParenR"/>
            </a:pPr>
            <a:endParaRPr lang="en-US" altLang="zh-CN"/>
          </a:p>
          <a:p>
            <a:pPr marL="342900" indent="-342900">
              <a:buAutoNum type="arabicParenR"/>
            </a:pPr>
            <a:endParaRPr lang="en-US" altLang="zh-CN" smtClean="0"/>
          </a:p>
          <a:p>
            <a:pPr marL="342900" indent="-342900">
              <a:buAutoNum type="arabicParenR"/>
            </a:pPr>
            <a:endParaRPr lang="en-US" altLang="zh-CN"/>
          </a:p>
          <a:p>
            <a:pPr marL="342900" indent="-342900">
              <a:buAutoNum type="arabicParenR"/>
            </a:pPr>
            <a:endParaRPr lang="en-US" altLang="zh-CN" smtClean="0"/>
          </a:p>
          <a:p>
            <a:pPr marL="342900" indent="-342900">
              <a:buAutoNum type="arabicParenR"/>
            </a:pPr>
            <a:endParaRPr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596876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9"/>
          <p:cNvSpPr txBox="1">
            <a:spLocks noChangeArrowheads="1"/>
          </p:cNvSpPr>
          <p:nvPr/>
        </p:nvSpPr>
        <p:spPr bwMode="auto">
          <a:xfrm>
            <a:off x="487837" y="755071"/>
            <a:ext cx="7587978" cy="3970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2B2B2">
                    <a:alpha val="50195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Char char="l"/>
            </a:pPr>
            <a:r>
              <a:rPr lang="zh-CN" altLang="en-US" sz="2200" b="1" smtClean="0"/>
              <a:t>递归</a:t>
            </a:r>
            <a:endParaRPr lang="en-US" altLang="zh-CN" sz="2200" b="1"/>
          </a:p>
        </p:txBody>
      </p:sp>
      <p:sp>
        <p:nvSpPr>
          <p:cNvPr id="2" name="TextBox 1"/>
          <p:cNvSpPr txBox="1"/>
          <p:nvPr/>
        </p:nvSpPr>
        <p:spPr>
          <a:xfrm>
            <a:off x="665981" y="1224111"/>
            <a:ext cx="8136904" cy="4001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smtClean="0">
                <a:solidFill>
                  <a:srgbClr val="0070C0"/>
                </a:solidFill>
              </a:rPr>
              <a:t>递归快速入门</a:t>
            </a:r>
            <a:endParaRPr lang="en-US" altLang="zh-CN"/>
          </a:p>
          <a:p>
            <a:endParaRPr lang="en-US" altLang="zh-CN">
              <a:ea typeface="宋体" pitchFamily="2" charset="-122"/>
            </a:endParaRPr>
          </a:p>
          <a:p>
            <a:pPr>
              <a:defRPr/>
            </a:pPr>
            <a:r>
              <a:rPr lang="zh-CN" altLang="en-US" smtClean="0">
                <a:ea typeface="宋体" pitchFamily="2" charset="-122"/>
              </a:rPr>
              <a:t>我</a:t>
            </a:r>
            <a:r>
              <a:rPr lang="zh-CN" altLang="en-US">
                <a:ea typeface="宋体" pitchFamily="2" charset="-122"/>
              </a:rPr>
              <a:t>列举两个小案例</a:t>
            </a:r>
            <a:r>
              <a:rPr lang="en-US" altLang="zh-CN">
                <a:ea typeface="宋体" pitchFamily="2" charset="-122"/>
              </a:rPr>
              <a:t>,</a:t>
            </a:r>
            <a:r>
              <a:rPr lang="zh-CN" altLang="en-US">
                <a:ea typeface="宋体" pitchFamily="2" charset="-122"/>
              </a:rPr>
              <a:t>来帮助大家理</a:t>
            </a:r>
            <a:r>
              <a:rPr lang="zh-CN" altLang="en-US" smtClean="0">
                <a:ea typeface="宋体" pitchFamily="2" charset="-122"/>
              </a:rPr>
              <a:t>解</a:t>
            </a:r>
            <a:r>
              <a:rPr lang="zh-CN" altLang="en-US">
                <a:ea typeface="宋体" pitchFamily="2" charset="-122"/>
              </a:rPr>
              <a:t>递归</a:t>
            </a:r>
            <a:r>
              <a:rPr lang="zh-CN" altLang="en-US" smtClean="0">
                <a:ea typeface="宋体" pitchFamily="2" charset="-122"/>
              </a:rPr>
              <a:t>，</a:t>
            </a:r>
            <a:r>
              <a:rPr lang="zh-CN" altLang="en-US">
                <a:ea typeface="宋体" pitchFamily="2" charset="-122"/>
              </a:rPr>
              <a:t>递</a:t>
            </a:r>
            <a:r>
              <a:rPr lang="zh-CN" altLang="en-US" smtClean="0">
                <a:ea typeface="宋体" pitchFamily="2" charset="-122"/>
              </a:rPr>
              <a:t>归在讲函数时已经讲过</a:t>
            </a:r>
            <a:r>
              <a:rPr lang="en-US" altLang="zh-CN" smtClean="0">
                <a:ea typeface="宋体" pitchFamily="2" charset="-122"/>
              </a:rPr>
              <a:t>(</a:t>
            </a:r>
            <a:r>
              <a:rPr lang="zh-CN" altLang="en-US" smtClean="0">
                <a:ea typeface="宋体" pitchFamily="2" charset="-122"/>
              </a:rPr>
              <a:t>当时讲的相对比较简单</a:t>
            </a:r>
            <a:r>
              <a:rPr lang="en-US" altLang="zh-CN" smtClean="0">
                <a:ea typeface="宋体" pitchFamily="2" charset="-122"/>
              </a:rPr>
              <a:t>)</a:t>
            </a:r>
            <a:r>
              <a:rPr lang="zh-CN" altLang="en-US" smtClean="0">
                <a:ea typeface="宋体" pitchFamily="2" charset="-122"/>
              </a:rPr>
              <a:t>，这里在给大家回顾一下</a:t>
            </a:r>
            <a:r>
              <a:rPr lang="zh-CN" altLang="en-US" b="1" smtClean="0">
                <a:ea typeface="宋体" pitchFamily="2" charset="-122"/>
              </a:rPr>
              <a:t>递归调用机制</a:t>
            </a:r>
            <a:endParaRPr lang="en-US" altLang="zh-CN" b="1">
              <a:ea typeface="宋体" pitchFamily="2" charset="-122"/>
            </a:endParaRPr>
          </a:p>
          <a:p>
            <a:pPr marL="342900" indent="-342900">
              <a:buAutoNum type="arabicParenR"/>
              <a:defRPr/>
            </a:pPr>
            <a:r>
              <a:rPr lang="zh-CN" altLang="en-US">
                <a:ea typeface="宋体" pitchFamily="2" charset="-122"/>
              </a:rPr>
              <a:t>打印</a:t>
            </a:r>
            <a:r>
              <a:rPr lang="zh-CN" altLang="en-US" smtClean="0">
                <a:ea typeface="宋体" pitchFamily="2" charset="-122"/>
              </a:rPr>
              <a:t>问题</a:t>
            </a:r>
            <a:endParaRPr lang="en-US" altLang="zh-CN" smtClean="0">
              <a:ea typeface="宋体" pitchFamily="2" charset="-122"/>
            </a:endParaRPr>
          </a:p>
          <a:p>
            <a:pPr marL="342900" indent="-342900">
              <a:buAutoNum type="arabicParenR"/>
              <a:defRPr/>
            </a:pPr>
            <a:r>
              <a:rPr lang="zh-CN" altLang="en-US">
                <a:ea typeface="宋体" pitchFamily="2" charset="-122"/>
              </a:rPr>
              <a:t>阶乘</a:t>
            </a:r>
            <a:r>
              <a:rPr lang="zh-CN" altLang="en-US" smtClean="0">
                <a:ea typeface="宋体" pitchFamily="2" charset="-122"/>
              </a:rPr>
              <a:t>问</a:t>
            </a:r>
            <a:r>
              <a:rPr lang="zh-CN" altLang="en-US">
                <a:ea typeface="宋体" pitchFamily="2" charset="-122"/>
              </a:rPr>
              <a:t>题</a:t>
            </a:r>
          </a:p>
          <a:p>
            <a:pPr>
              <a:defRPr/>
            </a:pPr>
            <a:endParaRPr lang="en-US" altLang="zh-CN" smtClean="0">
              <a:ea typeface="宋体" pitchFamily="2" charset="-122"/>
            </a:endParaRPr>
          </a:p>
          <a:p>
            <a:endParaRPr lang="en-US" altLang="zh-CN"/>
          </a:p>
          <a:p>
            <a:pPr marL="342900" indent="-342900">
              <a:buAutoNum type="arabicParenR"/>
            </a:pPr>
            <a:endParaRPr lang="en-US" altLang="zh-CN" smtClean="0"/>
          </a:p>
          <a:p>
            <a:pPr marL="342900" indent="-342900">
              <a:buAutoNum type="arabicParenR"/>
            </a:pPr>
            <a:endParaRPr lang="en-US" altLang="zh-CN"/>
          </a:p>
          <a:p>
            <a:pPr marL="342900" indent="-342900">
              <a:buAutoNum type="arabicParenR"/>
            </a:pPr>
            <a:endParaRPr lang="en-US" altLang="zh-CN" smtClean="0"/>
          </a:p>
          <a:p>
            <a:pPr marL="342900" indent="-342900">
              <a:buAutoNum type="arabicParenR"/>
            </a:pPr>
            <a:endParaRPr lang="en-US" altLang="zh-CN"/>
          </a:p>
          <a:p>
            <a:pPr marL="342900" indent="-342900">
              <a:buAutoNum type="arabicParenR"/>
            </a:pPr>
            <a:endParaRPr lang="en-US" altLang="zh-CN" smtClean="0"/>
          </a:p>
          <a:p>
            <a:pPr marL="342900" indent="-342900">
              <a:buAutoNum type="arabicParenR"/>
            </a:pPr>
            <a:endParaRPr lang="en-US" altLang="zh-CN" smtClean="0"/>
          </a:p>
        </p:txBody>
      </p:sp>
      <p:sp>
        <p:nvSpPr>
          <p:cNvPr id="3" name="TextBox 2"/>
          <p:cNvSpPr txBox="1"/>
          <p:nvPr/>
        </p:nvSpPr>
        <p:spPr>
          <a:xfrm>
            <a:off x="809997" y="3224658"/>
            <a:ext cx="2486578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mtClean="0">
                <a:latin typeface="Arial" pitchFamily="34" charset="0"/>
                <a:cs typeface="Arial" pitchFamily="34" charset="0"/>
              </a:rPr>
              <a:t>//</a:t>
            </a:r>
            <a:r>
              <a:rPr lang="zh-CN" altLang="en-US" smtClean="0">
                <a:latin typeface="Arial" pitchFamily="34" charset="0"/>
                <a:cs typeface="Arial" pitchFamily="34" charset="0"/>
              </a:rPr>
              <a:t>输出什么</a:t>
            </a:r>
            <a:r>
              <a:rPr lang="en-US" altLang="zh-CN" smtClean="0">
                <a:latin typeface="Arial" pitchFamily="34" charset="0"/>
                <a:cs typeface="Arial" pitchFamily="34" charset="0"/>
              </a:rPr>
              <a:t>?</a:t>
            </a:r>
          </a:p>
          <a:p>
            <a:r>
              <a:rPr lang="en-US" altLang="zh-CN" smtClean="0">
                <a:latin typeface="Arial" pitchFamily="34" charset="0"/>
                <a:cs typeface="Arial" pitchFamily="34" charset="0"/>
              </a:rPr>
              <a:t>def </a:t>
            </a:r>
            <a:r>
              <a:rPr lang="en-US" altLang="zh-CN">
                <a:latin typeface="Arial" pitchFamily="34" charset="0"/>
                <a:cs typeface="Arial" pitchFamily="34" charset="0"/>
              </a:rPr>
              <a:t>test(n: Int): Unit = {</a:t>
            </a:r>
          </a:p>
          <a:p>
            <a:r>
              <a:rPr lang="en-US" altLang="zh-CN">
                <a:latin typeface="Arial" pitchFamily="34" charset="0"/>
                <a:cs typeface="Arial" pitchFamily="34" charset="0"/>
              </a:rPr>
              <a:t>    if (n &gt; 2) {</a:t>
            </a:r>
          </a:p>
          <a:p>
            <a:r>
              <a:rPr lang="en-US" altLang="zh-CN">
                <a:latin typeface="Arial" pitchFamily="34" charset="0"/>
                <a:cs typeface="Arial" pitchFamily="34" charset="0"/>
              </a:rPr>
              <a:t>      test(n -1)</a:t>
            </a:r>
          </a:p>
          <a:p>
            <a:r>
              <a:rPr lang="en-US" altLang="zh-CN">
                <a:latin typeface="Arial" pitchFamily="34" charset="0"/>
                <a:cs typeface="Arial" pitchFamily="34" charset="0"/>
              </a:rPr>
              <a:t>    }</a:t>
            </a:r>
          </a:p>
          <a:p>
            <a:r>
              <a:rPr lang="en-US" altLang="zh-CN">
                <a:latin typeface="Arial" pitchFamily="34" charset="0"/>
                <a:cs typeface="Arial" pitchFamily="34" charset="0"/>
              </a:rPr>
              <a:t>    println("n=" + n)</a:t>
            </a:r>
          </a:p>
          <a:p>
            <a:r>
              <a:rPr lang="en-US" altLang="zh-CN">
                <a:latin typeface="Arial" pitchFamily="34" charset="0"/>
                <a:cs typeface="Arial" pitchFamily="34" charset="0"/>
              </a:rPr>
              <a:t> }</a:t>
            </a:r>
            <a:endParaRPr lang="zh-CN" alt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433259" y="3153226"/>
            <a:ext cx="276870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mtClean="0">
                <a:latin typeface="Arial" pitchFamily="34" charset="0"/>
                <a:cs typeface="Arial" pitchFamily="34" charset="0"/>
              </a:rPr>
              <a:t>//</a:t>
            </a:r>
            <a:r>
              <a:rPr lang="zh-CN" altLang="en-US" smtClean="0">
                <a:latin typeface="Arial" pitchFamily="34" charset="0"/>
                <a:cs typeface="Arial" pitchFamily="34" charset="0"/>
              </a:rPr>
              <a:t>阶乘</a:t>
            </a:r>
            <a:endParaRPr lang="en-US" altLang="zh-CN" smtClean="0">
              <a:latin typeface="Arial" pitchFamily="34" charset="0"/>
              <a:cs typeface="Arial" pitchFamily="34" charset="0"/>
            </a:endParaRPr>
          </a:p>
          <a:p>
            <a:r>
              <a:rPr lang="en-US" altLang="zh-CN" smtClean="0">
                <a:latin typeface="Arial" pitchFamily="34" charset="0"/>
                <a:cs typeface="Arial" pitchFamily="34" charset="0"/>
              </a:rPr>
              <a:t>def </a:t>
            </a:r>
            <a:r>
              <a:rPr lang="en-US" altLang="zh-CN">
                <a:latin typeface="Arial" pitchFamily="34" charset="0"/>
                <a:cs typeface="Arial" pitchFamily="34" charset="0"/>
              </a:rPr>
              <a:t>factorial(n: Int): Int = {</a:t>
            </a:r>
          </a:p>
          <a:p>
            <a:r>
              <a:rPr lang="en-US" altLang="zh-CN">
                <a:latin typeface="Arial" pitchFamily="34" charset="0"/>
                <a:cs typeface="Arial" pitchFamily="34" charset="0"/>
              </a:rPr>
              <a:t>    if (n == 1) {</a:t>
            </a:r>
          </a:p>
          <a:p>
            <a:r>
              <a:rPr lang="en-US" altLang="zh-CN">
                <a:latin typeface="Arial" pitchFamily="34" charset="0"/>
                <a:cs typeface="Arial" pitchFamily="34" charset="0"/>
              </a:rPr>
              <a:t>      1</a:t>
            </a:r>
          </a:p>
          <a:p>
            <a:r>
              <a:rPr lang="en-US" altLang="zh-CN">
                <a:latin typeface="Arial" pitchFamily="34" charset="0"/>
                <a:cs typeface="Arial" pitchFamily="34" charset="0"/>
              </a:rPr>
              <a:t>    } else {</a:t>
            </a:r>
          </a:p>
          <a:p>
            <a:r>
              <a:rPr lang="en-US" altLang="zh-CN">
                <a:latin typeface="Arial" pitchFamily="34" charset="0"/>
                <a:cs typeface="Arial" pitchFamily="34" charset="0"/>
              </a:rPr>
              <a:t>      factorial(n - 1) * n</a:t>
            </a:r>
          </a:p>
          <a:p>
            <a:r>
              <a:rPr lang="en-US" altLang="zh-CN">
                <a:latin typeface="Arial" pitchFamily="34" charset="0"/>
                <a:cs typeface="Arial" pitchFamily="34" charset="0"/>
              </a:rPr>
              <a:t>    }</a:t>
            </a:r>
          </a:p>
          <a:p>
            <a:r>
              <a:rPr lang="en-US" altLang="zh-CN">
                <a:latin typeface="Arial" pitchFamily="34" charset="0"/>
                <a:cs typeface="Arial" pitchFamily="34" charset="0"/>
              </a:rPr>
              <a:t>  }</a:t>
            </a:r>
            <a:endParaRPr lang="zh-CN" altLang="en-US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7824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9"/>
          <p:cNvSpPr txBox="1">
            <a:spLocks noChangeArrowheads="1"/>
          </p:cNvSpPr>
          <p:nvPr/>
        </p:nvSpPr>
        <p:spPr bwMode="auto">
          <a:xfrm>
            <a:off x="487837" y="755071"/>
            <a:ext cx="7587978" cy="3970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2B2B2">
                    <a:alpha val="50195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Char char="l"/>
            </a:pPr>
            <a:r>
              <a:rPr lang="zh-CN" altLang="en-US" sz="2200" b="1" smtClean="0"/>
              <a:t>递归</a:t>
            </a:r>
            <a:endParaRPr lang="en-US" altLang="zh-CN" sz="2200" b="1"/>
          </a:p>
        </p:txBody>
      </p:sp>
      <p:sp>
        <p:nvSpPr>
          <p:cNvPr id="2" name="TextBox 1"/>
          <p:cNvSpPr txBox="1"/>
          <p:nvPr/>
        </p:nvSpPr>
        <p:spPr>
          <a:xfrm>
            <a:off x="665981" y="1224111"/>
            <a:ext cx="8136904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smtClean="0">
                <a:solidFill>
                  <a:srgbClr val="0070C0"/>
                </a:solidFill>
              </a:rPr>
              <a:t>递归用于解决什么样的问题</a:t>
            </a:r>
            <a:endParaRPr lang="en-US" altLang="zh-CN"/>
          </a:p>
          <a:p>
            <a:endParaRPr lang="en-US" altLang="zh-CN">
              <a:ea typeface="宋体" pitchFamily="2" charset="-122"/>
            </a:endParaRPr>
          </a:p>
          <a:p>
            <a:pPr marL="342900" indent="-342900">
              <a:buAutoNum type="arabicParenR"/>
              <a:defRPr/>
            </a:pPr>
            <a:r>
              <a:rPr lang="zh-CN" altLang="en-US" smtClean="0">
                <a:ea typeface="宋体" pitchFamily="2" charset="-122"/>
              </a:rPr>
              <a:t>各</a:t>
            </a:r>
            <a:r>
              <a:rPr lang="zh-CN" altLang="en-US">
                <a:ea typeface="宋体" pitchFamily="2" charset="-122"/>
              </a:rPr>
              <a:t>种数学问题如</a:t>
            </a:r>
            <a:r>
              <a:rPr lang="en-US" altLang="zh-CN">
                <a:ea typeface="宋体" pitchFamily="2" charset="-122"/>
              </a:rPr>
              <a:t>: </a:t>
            </a:r>
            <a:r>
              <a:rPr lang="en-US" altLang="zh-CN" smtClean="0">
                <a:ea typeface="宋体" pitchFamily="2" charset="-122"/>
              </a:rPr>
              <a:t>8</a:t>
            </a:r>
            <a:r>
              <a:rPr lang="zh-CN" altLang="en-US" smtClean="0">
                <a:ea typeface="宋体" pitchFamily="2" charset="-122"/>
              </a:rPr>
              <a:t>皇</a:t>
            </a:r>
            <a:r>
              <a:rPr lang="zh-CN" altLang="en-US">
                <a:ea typeface="宋体" pitchFamily="2" charset="-122"/>
              </a:rPr>
              <a:t>后问题 </a:t>
            </a:r>
            <a:r>
              <a:rPr lang="en-US" altLang="zh-CN">
                <a:ea typeface="宋体" pitchFamily="2" charset="-122"/>
              </a:rPr>
              <a:t>, </a:t>
            </a:r>
            <a:r>
              <a:rPr lang="zh-CN" altLang="en-US">
                <a:ea typeface="宋体" pitchFamily="2" charset="-122"/>
              </a:rPr>
              <a:t>汉诺塔</a:t>
            </a:r>
            <a:r>
              <a:rPr lang="en-US" altLang="zh-CN">
                <a:ea typeface="宋体" pitchFamily="2" charset="-122"/>
              </a:rPr>
              <a:t>, </a:t>
            </a:r>
            <a:r>
              <a:rPr lang="zh-CN" altLang="en-US">
                <a:ea typeface="宋体" pitchFamily="2" charset="-122"/>
              </a:rPr>
              <a:t>阶乘问题</a:t>
            </a:r>
            <a:r>
              <a:rPr lang="en-US" altLang="zh-CN">
                <a:ea typeface="宋体" pitchFamily="2" charset="-122"/>
              </a:rPr>
              <a:t>, </a:t>
            </a:r>
            <a:r>
              <a:rPr lang="zh-CN" altLang="en-US">
                <a:ea typeface="宋体" pitchFamily="2" charset="-122"/>
              </a:rPr>
              <a:t>迷宫问题</a:t>
            </a:r>
            <a:r>
              <a:rPr lang="en-US" altLang="zh-CN">
                <a:ea typeface="宋体" pitchFamily="2" charset="-122"/>
              </a:rPr>
              <a:t>, </a:t>
            </a:r>
            <a:r>
              <a:rPr lang="zh-CN" altLang="en-US">
                <a:ea typeface="宋体" pitchFamily="2" charset="-122"/>
              </a:rPr>
              <a:t>球和篮子的问题</a:t>
            </a:r>
            <a:r>
              <a:rPr lang="en-US" altLang="zh-CN" smtClean="0">
                <a:ea typeface="宋体" pitchFamily="2" charset="-122"/>
              </a:rPr>
              <a:t>(google</a:t>
            </a:r>
            <a:r>
              <a:rPr lang="zh-CN" altLang="en-US" smtClean="0">
                <a:ea typeface="宋体" pitchFamily="2" charset="-122"/>
              </a:rPr>
              <a:t>编程大赛</a:t>
            </a:r>
            <a:r>
              <a:rPr lang="en-US" altLang="zh-CN" smtClean="0">
                <a:ea typeface="宋体" pitchFamily="2" charset="-122"/>
              </a:rPr>
              <a:t>)</a:t>
            </a:r>
          </a:p>
          <a:p>
            <a:pPr marL="342900" indent="-342900">
              <a:buAutoNum type="arabicParenR"/>
              <a:defRPr/>
            </a:pPr>
            <a:r>
              <a:rPr lang="zh-CN" altLang="en-US" smtClean="0">
                <a:ea typeface="宋体" pitchFamily="2" charset="-122"/>
              </a:rPr>
              <a:t>将</a:t>
            </a:r>
            <a:r>
              <a:rPr lang="zh-CN" altLang="en-US">
                <a:ea typeface="宋体" pitchFamily="2" charset="-122"/>
              </a:rPr>
              <a:t>用栈解决的问题</a:t>
            </a:r>
            <a:r>
              <a:rPr lang="en-US" altLang="zh-CN">
                <a:ea typeface="宋体" pitchFamily="2" charset="-122"/>
              </a:rPr>
              <a:t>--&gt;</a:t>
            </a:r>
            <a:r>
              <a:rPr lang="zh-CN" altLang="en-US">
                <a:ea typeface="宋体" pitchFamily="2" charset="-122"/>
              </a:rPr>
              <a:t>第归代码比较简洁</a:t>
            </a:r>
            <a:endParaRPr lang="en-US" altLang="zh-CN">
              <a:ea typeface="宋体" pitchFamily="2" charset="-122"/>
            </a:endParaRPr>
          </a:p>
          <a:p>
            <a:pPr>
              <a:defRPr/>
            </a:pPr>
            <a:endParaRPr lang="en-US" altLang="zh-CN" smtClean="0">
              <a:ea typeface="宋体" pitchFamily="2" charset="-122"/>
            </a:endParaRPr>
          </a:p>
          <a:p>
            <a:endParaRPr lang="en-US" altLang="zh-CN"/>
          </a:p>
          <a:p>
            <a:pPr marL="342900" indent="-342900">
              <a:buAutoNum type="arabicParenR"/>
            </a:pPr>
            <a:endParaRPr lang="en-US" altLang="zh-CN" smtClean="0"/>
          </a:p>
          <a:p>
            <a:pPr marL="342900" indent="-342900">
              <a:buAutoNum type="arabicParenR"/>
            </a:pPr>
            <a:endParaRPr lang="en-US" altLang="zh-CN"/>
          </a:p>
          <a:p>
            <a:pPr marL="342900" indent="-342900">
              <a:buAutoNum type="arabicParenR"/>
            </a:pPr>
            <a:endParaRPr lang="en-US" altLang="zh-CN" smtClean="0"/>
          </a:p>
          <a:p>
            <a:pPr marL="342900" indent="-342900">
              <a:buAutoNum type="arabicParenR"/>
            </a:pPr>
            <a:endParaRPr lang="en-US" altLang="zh-CN"/>
          </a:p>
          <a:p>
            <a:pPr marL="342900" indent="-342900">
              <a:buAutoNum type="arabicParenR"/>
            </a:pPr>
            <a:endParaRPr lang="en-US" altLang="zh-CN" smtClean="0"/>
          </a:p>
          <a:p>
            <a:pPr marL="342900" indent="-342900">
              <a:buAutoNum type="arabicParenR"/>
            </a:pPr>
            <a:endParaRPr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53057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9"/>
          <p:cNvSpPr txBox="1">
            <a:spLocks noChangeArrowheads="1"/>
          </p:cNvSpPr>
          <p:nvPr/>
        </p:nvSpPr>
        <p:spPr bwMode="auto">
          <a:xfrm>
            <a:off x="487837" y="755071"/>
            <a:ext cx="7587978" cy="3970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2B2B2">
                    <a:alpha val="50195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Char char="l"/>
            </a:pPr>
            <a:r>
              <a:rPr lang="zh-CN" altLang="en-US" sz="2200" b="1" smtClean="0"/>
              <a:t>递归</a:t>
            </a:r>
            <a:endParaRPr lang="en-US" altLang="zh-CN" sz="2200" b="1"/>
          </a:p>
        </p:txBody>
      </p:sp>
      <p:sp>
        <p:nvSpPr>
          <p:cNvPr id="2" name="TextBox 1"/>
          <p:cNvSpPr txBox="1"/>
          <p:nvPr/>
        </p:nvSpPr>
        <p:spPr>
          <a:xfrm>
            <a:off x="665981" y="1224111"/>
            <a:ext cx="8136904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smtClean="0">
                <a:solidFill>
                  <a:srgbClr val="0070C0"/>
                </a:solidFill>
              </a:rPr>
              <a:t>递</a:t>
            </a:r>
            <a:r>
              <a:rPr lang="zh-CN" altLang="en-US" sz="2000" b="1">
                <a:solidFill>
                  <a:srgbClr val="0070C0"/>
                </a:solidFill>
              </a:rPr>
              <a:t>归需要遵守的重要原则</a:t>
            </a:r>
            <a:endParaRPr lang="en-US" altLang="zh-CN" smtClean="0"/>
          </a:p>
          <a:p>
            <a:endParaRPr lang="en-US" altLang="zh-CN">
              <a:ea typeface="宋体" pitchFamily="2" charset="-122"/>
            </a:endParaRPr>
          </a:p>
          <a:p>
            <a:pPr marL="342900" lvl="0" indent="-342900">
              <a:buAutoNum type="arabicParenR"/>
            </a:pPr>
            <a:r>
              <a:rPr lang="zh-CN" altLang="en-US" smtClean="0"/>
              <a:t>执</a:t>
            </a:r>
            <a:r>
              <a:rPr lang="zh-CN" altLang="en-US"/>
              <a:t>行一个函数时，就创建一个新的受保护的独立空间</a:t>
            </a:r>
            <a:r>
              <a:rPr lang="en-US" altLang="zh-CN"/>
              <a:t>(</a:t>
            </a:r>
            <a:r>
              <a:rPr lang="zh-CN" altLang="en-US"/>
              <a:t>新函数栈</a:t>
            </a:r>
            <a:r>
              <a:rPr lang="en-US" altLang="zh-CN" smtClean="0"/>
              <a:t>)</a:t>
            </a:r>
          </a:p>
          <a:p>
            <a:pPr marL="342900" lvl="0" indent="-342900">
              <a:buAutoNum type="arabicParenR"/>
            </a:pPr>
            <a:r>
              <a:rPr lang="zh-CN" altLang="en-US" smtClean="0"/>
              <a:t>函</a:t>
            </a:r>
            <a:r>
              <a:rPr lang="zh-CN" altLang="en-US"/>
              <a:t>数的局部变量是独立的，不会相互影</a:t>
            </a:r>
            <a:r>
              <a:rPr lang="zh-CN" altLang="en-US" smtClean="0"/>
              <a:t>响</a:t>
            </a:r>
            <a:endParaRPr lang="en-US" altLang="zh-CN" smtClean="0"/>
          </a:p>
          <a:p>
            <a:pPr marL="342900" lvl="0" indent="-342900">
              <a:buAutoNum type="arabicParenR"/>
            </a:pPr>
            <a:r>
              <a:rPr lang="zh-CN" altLang="en-US" smtClean="0"/>
              <a:t>递</a:t>
            </a:r>
            <a:r>
              <a:rPr lang="zh-CN" altLang="en-US"/>
              <a:t>归必须向退出递归的条件逼近，否则就是无限递归，死龟了</a:t>
            </a:r>
            <a:r>
              <a:rPr lang="en-US" altLang="zh-CN" smtClean="0"/>
              <a:t>:)</a:t>
            </a:r>
            <a:endParaRPr lang="en-US" altLang="zh-CN"/>
          </a:p>
          <a:p>
            <a:pPr marL="342900" lvl="0" indent="-342900">
              <a:buAutoNum type="arabicParenR"/>
            </a:pPr>
            <a:r>
              <a:rPr lang="zh-CN" altLang="en-US" smtClean="0"/>
              <a:t>当</a:t>
            </a:r>
            <a:r>
              <a:rPr lang="zh-CN" altLang="en-US"/>
              <a:t>一个函数执行完毕，或者遇到</a:t>
            </a:r>
            <a:r>
              <a:rPr lang="en-US" altLang="zh-CN"/>
              <a:t>return</a:t>
            </a:r>
            <a:r>
              <a:rPr lang="zh-CN" altLang="en-US"/>
              <a:t>，就会返回，遵守谁调用，就将结果返回给谁，同时当函数执行完毕或者返回时，该函数本身也会被系统销毁</a:t>
            </a:r>
          </a:p>
          <a:p>
            <a:pPr>
              <a:defRPr/>
            </a:pPr>
            <a:endParaRPr lang="en-US" altLang="zh-CN" smtClean="0">
              <a:ea typeface="宋体" pitchFamily="2" charset="-122"/>
            </a:endParaRPr>
          </a:p>
          <a:p>
            <a:endParaRPr lang="en-US" altLang="zh-CN"/>
          </a:p>
          <a:p>
            <a:pPr marL="342900" indent="-342900">
              <a:buAutoNum type="arabicParenR"/>
            </a:pPr>
            <a:endParaRPr lang="en-US" altLang="zh-CN" smtClean="0"/>
          </a:p>
          <a:p>
            <a:pPr marL="342900" indent="-342900">
              <a:buAutoNum type="arabicParenR"/>
            </a:pPr>
            <a:endParaRPr lang="en-US" altLang="zh-CN"/>
          </a:p>
          <a:p>
            <a:pPr marL="342900" indent="-342900">
              <a:buAutoNum type="arabicParenR"/>
            </a:pPr>
            <a:endParaRPr lang="en-US" altLang="zh-CN" smtClean="0"/>
          </a:p>
          <a:p>
            <a:pPr marL="342900" indent="-342900">
              <a:buAutoNum type="arabicParenR"/>
            </a:pPr>
            <a:endParaRPr lang="en-US" altLang="zh-CN"/>
          </a:p>
          <a:p>
            <a:pPr marL="342900" indent="-342900">
              <a:buAutoNum type="arabicParenR"/>
            </a:pPr>
            <a:endParaRPr lang="en-US" altLang="zh-CN" smtClean="0"/>
          </a:p>
          <a:p>
            <a:pPr marL="342900" indent="-342900">
              <a:buAutoNum type="arabicParenR"/>
            </a:pPr>
            <a:endParaRPr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684974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9"/>
          <p:cNvSpPr txBox="1">
            <a:spLocks noChangeArrowheads="1"/>
          </p:cNvSpPr>
          <p:nvPr/>
        </p:nvSpPr>
        <p:spPr bwMode="auto">
          <a:xfrm>
            <a:off x="487837" y="755071"/>
            <a:ext cx="7587978" cy="3970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2B2B2">
                    <a:alpha val="50195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Char char="l"/>
            </a:pPr>
            <a:r>
              <a:rPr lang="zh-CN" altLang="en-US" sz="2200" b="1" smtClean="0"/>
              <a:t>递归</a:t>
            </a:r>
            <a:endParaRPr lang="en-US" altLang="zh-CN" sz="2200" b="1"/>
          </a:p>
        </p:txBody>
      </p:sp>
      <p:sp>
        <p:nvSpPr>
          <p:cNvPr id="2" name="TextBox 1"/>
          <p:cNvSpPr txBox="1"/>
          <p:nvPr/>
        </p:nvSpPr>
        <p:spPr>
          <a:xfrm>
            <a:off x="665981" y="1224111"/>
            <a:ext cx="8136904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smtClean="0">
                <a:solidFill>
                  <a:srgbClr val="0070C0"/>
                </a:solidFill>
              </a:rPr>
              <a:t>举</a:t>
            </a:r>
            <a:r>
              <a:rPr lang="zh-CN" altLang="en-US" sz="2000" b="1">
                <a:solidFill>
                  <a:srgbClr val="0070C0"/>
                </a:solidFill>
              </a:rPr>
              <a:t>一个比较综合的案例</a:t>
            </a:r>
            <a:r>
              <a:rPr lang="en-US" altLang="zh-CN" sz="2000" b="1">
                <a:solidFill>
                  <a:srgbClr val="0070C0"/>
                </a:solidFill>
              </a:rPr>
              <a:t>,</a:t>
            </a:r>
            <a:r>
              <a:rPr lang="zh-CN" altLang="en-US" sz="2000" b="1">
                <a:solidFill>
                  <a:srgbClr val="0070C0"/>
                </a:solidFill>
              </a:rPr>
              <a:t>迷宫问题</a:t>
            </a:r>
            <a:endParaRPr lang="en-US" altLang="zh-CN" smtClean="0"/>
          </a:p>
          <a:p>
            <a:endParaRPr lang="en-US" altLang="zh-CN">
              <a:ea typeface="宋体" pitchFamily="2" charset="-122"/>
            </a:endParaRPr>
          </a:p>
          <a:p>
            <a:pPr>
              <a:defRPr/>
            </a:pPr>
            <a:endParaRPr lang="en-US" altLang="zh-CN" smtClean="0">
              <a:ea typeface="宋体" pitchFamily="2" charset="-122"/>
            </a:endParaRPr>
          </a:p>
          <a:p>
            <a:pPr>
              <a:defRPr/>
            </a:pPr>
            <a:endParaRPr lang="en-US" altLang="zh-CN">
              <a:ea typeface="宋体" pitchFamily="2" charset="-122"/>
            </a:endParaRPr>
          </a:p>
          <a:p>
            <a:pPr>
              <a:defRPr/>
            </a:pPr>
            <a:endParaRPr lang="en-US" altLang="zh-CN" smtClean="0">
              <a:ea typeface="宋体" pitchFamily="2" charset="-122"/>
            </a:endParaRPr>
          </a:p>
          <a:p>
            <a:pPr>
              <a:defRPr/>
            </a:pPr>
            <a:endParaRPr lang="en-US" altLang="zh-CN">
              <a:ea typeface="宋体" pitchFamily="2" charset="-122"/>
            </a:endParaRPr>
          </a:p>
          <a:p>
            <a:pPr>
              <a:defRPr/>
            </a:pPr>
            <a:endParaRPr lang="en-US" altLang="zh-CN" smtClean="0">
              <a:ea typeface="宋体" pitchFamily="2" charset="-122"/>
            </a:endParaRPr>
          </a:p>
          <a:p>
            <a:endParaRPr lang="en-US" altLang="zh-CN"/>
          </a:p>
          <a:p>
            <a:pPr marL="342900" indent="-342900">
              <a:buAutoNum type="arabicParenR"/>
            </a:pPr>
            <a:endParaRPr lang="en-US" altLang="zh-CN" smtClean="0"/>
          </a:p>
          <a:p>
            <a:pPr marL="342900" indent="-342900">
              <a:buAutoNum type="arabicParenR"/>
            </a:pPr>
            <a:endParaRPr lang="en-US" altLang="zh-CN"/>
          </a:p>
          <a:p>
            <a:pPr marL="342900" indent="-342900">
              <a:buAutoNum type="arabicParenR"/>
            </a:pPr>
            <a:endParaRPr lang="en-US" altLang="zh-CN" smtClean="0"/>
          </a:p>
          <a:p>
            <a:pPr marL="342900" indent="-342900">
              <a:buAutoNum type="arabicParenR"/>
            </a:pPr>
            <a:endParaRPr lang="en-US" altLang="zh-CN"/>
          </a:p>
          <a:p>
            <a:endParaRPr lang="en-US" altLang="zh-CN" smtClean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41" y="1916608"/>
            <a:ext cx="2143780" cy="21221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538189" y="1848951"/>
            <a:ext cx="403244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/>
              <a:t>说明</a:t>
            </a:r>
            <a:r>
              <a:rPr lang="en-US" altLang="zh-CN" sz="1600"/>
              <a:t>: </a:t>
            </a:r>
            <a:endParaRPr lang="en-US" altLang="zh-CN" sz="1600" smtClean="0"/>
          </a:p>
          <a:p>
            <a:pPr marL="342900" indent="-342900">
              <a:buAutoNum type="arabicParenR"/>
            </a:pPr>
            <a:r>
              <a:rPr lang="zh-CN" altLang="en-US" sz="1600"/>
              <a:t>小</a:t>
            </a:r>
            <a:r>
              <a:rPr lang="zh-CN" altLang="en-US" sz="1600" smtClean="0"/>
              <a:t>球得到的路径，和程序员</a:t>
            </a:r>
            <a:r>
              <a:rPr lang="en-US" altLang="zh-CN" sz="1600" smtClean="0"/>
              <a:t/>
            </a:r>
            <a:br>
              <a:rPr lang="en-US" altLang="zh-CN" sz="1600" smtClean="0"/>
            </a:br>
            <a:r>
              <a:rPr lang="zh-CN" altLang="en-US" sz="1600" smtClean="0"/>
              <a:t>设置的找路策略有关即：找</a:t>
            </a:r>
            <a:r>
              <a:rPr lang="en-US" altLang="zh-CN" sz="1600" smtClean="0"/>
              <a:t/>
            </a:r>
            <a:br>
              <a:rPr lang="en-US" altLang="zh-CN" sz="1600" smtClean="0"/>
            </a:br>
            <a:r>
              <a:rPr lang="zh-CN" altLang="en-US" sz="1600" smtClean="0"/>
              <a:t>路的</a:t>
            </a:r>
            <a:r>
              <a:rPr lang="zh-CN" altLang="en-US" sz="1600" b="1" smtClean="0"/>
              <a:t>上下左右</a:t>
            </a:r>
            <a:r>
              <a:rPr lang="zh-CN" altLang="en-US" sz="1600" smtClean="0"/>
              <a:t>的顺序相关</a:t>
            </a:r>
            <a:endParaRPr lang="en-US" altLang="zh-CN" sz="1600" smtClean="0"/>
          </a:p>
          <a:p>
            <a:pPr marL="342900" indent="-342900">
              <a:buAutoNum type="arabicParenR"/>
            </a:pPr>
            <a:r>
              <a:rPr lang="zh-CN" altLang="en-US" sz="1600" smtClean="0"/>
              <a:t>再得到小球路径时，可以先</a:t>
            </a:r>
            <a:r>
              <a:rPr lang="en-US" altLang="zh-CN" sz="1600" smtClean="0"/>
              <a:t/>
            </a:r>
            <a:br>
              <a:rPr lang="en-US" altLang="zh-CN" sz="1600" smtClean="0"/>
            </a:br>
            <a:r>
              <a:rPr lang="zh-CN" altLang="en-US" sz="1600" smtClean="0"/>
              <a:t>使用</a:t>
            </a:r>
            <a:r>
              <a:rPr lang="en-US" altLang="zh-CN" sz="1600" smtClean="0"/>
              <a:t>(</a:t>
            </a:r>
            <a:r>
              <a:rPr lang="zh-CN" altLang="en-US" sz="1600" smtClean="0"/>
              <a:t>下右上左</a:t>
            </a:r>
            <a:r>
              <a:rPr lang="en-US" altLang="zh-CN" sz="1600" smtClean="0"/>
              <a:t>)</a:t>
            </a:r>
            <a:r>
              <a:rPr lang="zh-CN" altLang="en-US" sz="1600" smtClean="0"/>
              <a:t>，再改成</a:t>
            </a:r>
            <a:r>
              <a:rPr lang="en-US" altLang="zh-CN" sz="1600" smtClean="0"/>
              <a:t>(</a:t>
            </a:r>
            <a:r>
              <a:rPr lang="zh-CN" altLang="en-US" sz="1600" smtClean="0"/>
              <a:t>上</a:t>
            </a:r>
            <a:r>
              <a:rPr lang="en-US" altLang="zh-CN" sz="1600" smtClean="0"/>
              <a:t/>
            </a:r>
            <a:br>
              <a:rPr lang="en-US" altLang="zh-CN" sz="1600" smtClean="0"/>
            </a:br>
            <a:r>
              <a:rPr lang="zh-CN" altLang="en-US" sz="1600" smtClean="0"/>
              <a:t>右</a:t>
            </a:r>
            <a:r>
              <a:rPr lang="zh-CN" altLang="en-US" sz="1600"/>
              <a:t>下左</a:t>
            </a:r>
            <a:r>
              <a:rPr lang="en-US" altLang="zh-CN" sz="1600" smtClean="0"/>
              <a:t>)</a:t>
            </a:r>
            <a:r>
              <a:rPr lang="zh-CN" altLang="en-US" sz="1600" smtClean="0"/>
              <a:t>，</a:t>
            </a:r>
            <a:r>
              <a:rPr lang="zh-CN" altLang="en-US" sz="1600"/>
              <a:t>看</a:t>
            </a:r>
            <a:r>
              <a:rPr lang="zh-CN" altLang="en-US" sz="1600" smtClean="0"/>
              <a:t>看路径</a:t>
            </a:r>
            <a:r>
              <a:rPr lang="zh-CN" altLang="en-US" sz="1600"/>
              <a:t>是不</a:t>
            </a:r>
            <a:r>
              <a:rPr lang="zh-CN" altLang="en-US" sz="1600" smtClean="0"/>
              <a:t>是有变化</a:t>
            </a:r>
            <a:endParaRPr lang="en-US" altLang="zh-CN" sz="1600" smtClean="0"/>
          </a:p>
          <a:p>
            <a:pPr marL="342900" indent="-342900">
              <a:buAutoNum type="arabicParenR"/>
            </a:pPr>
            <a:r>
              <a:rPr lang="zh-CN" altLang="en-US" sz="1600"/>
              <a:t>测</a:t>
            </a:r>
            <a:r>
              <a:rPr lang="zh-CN" altLang="en-US" sz="1600" smtClean="0"/>
              <a:t>试回溯</a:t>
            </a:r>
            <a:r>
              <a:rPr lang="zh-CN" altLang="en-US" sz="1600"/>
              <a:t>现象</a:t>
            </a:r>
            <a:endParaRPr lang="en-US" altLang="zh-CN" sz="1600" smtClean="0"/>
          </a:p>
          <a:p>
            <a:pPr marL="342900" indent="-342900">
              <a:buAutoNum type="arabicParenR"/>
            </a:pPr>
            <a:r>
              <a:rPr lang="zh-CN" altLang="en-US" sz="1600" b="1"/>
              <a:t>思</a:t>
            </a:r>
            <a:r>
              <a:rPr lang="zh-CN" altLang="en-US" sz="1600" b="1" smtClean="0"/>
              <a:t>考</a:t>
            </a:r>
            <a:r>
              <a:rPr lang="en-US" altLang="zh-CN" sz="1600" smtClean="0"/>
              <a:t>: </a:t>
            </a:r>
            <a:r>
              <a:rPr lang="zh-CN" altLang="en-US" sz="1600" b="1" smtClean="0">
                <a:solidFill>
                  <a:srgbClr val="DA0000"/>
                </a:solidFill>
              </a:rPr>
              <a:t>如何求出最短路径</a:t>
            </a:r>
            <a:r>
              <a:rPr lang="en-US" altLang="zh-CN" sz="1600" smtClean="0"/>
              <a:t>? </a:t>
            </a:r>
            <a:endParaRPr lang="en-US" altLang="zh-CN" sz="1600"/>
          </a:p>
          <a:p>
            <a:endParaRPr lang="zh-CN" altLang="en-US"/>
          </a:p>
        </p:txBody>
      </p:sp>
      <p:sp>
        <p:nvSpPr>
          <p:cNvPr id="5" name="TextBox 4"/>
          <p:cNvSpPr txBox="1"/>
          <p:nvPr/>
        </p:nvSpPr>
        <p:spPr>
          <a:xfrm>
            <a:off x="5994573" y="434920"/>
            <a:ext cx="4607608" cy="489364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zh-CN" altLang="en-US" sz="1200">
                <a:latin typeface="Arial" pitchFamily="34" charset="0"/>
                <a:cs typeface="Arial" pitchFamily="34" charset="0"/>
              </a:rPr>
              <a:t> </a:t>
            </a:r>
            <a:r>
              <a:rPr lang="en-US" altLang="zh-CN" sz="1200">
                <a:latin typeface="Arial" pitchFamily="34" charset="0"/>
                <a:cs typeface="Arial" pitchFamily="34" charset="0"/>
              </a:rPr>
              <a:t>//</a:t>
            </a:r>
            <a:r>
              <a:rPr lang="zh-CN" altLang="en-US" sz="1200">
                <a:latin typeface="Arial" pitchFamily="34" charset="0"/>
                <a:cs typeface="Arial" pitchFamily="34" charset="0"/>
              </a:rPr>
              <a:t>下面代码的找路策略是</a:t>
            </a:r>
            <a:r>
              <a:rPr lang="en-US" altLang="zh-CN" sz="1200">
                <a:latin typeface="Arial" pitchFamily="34" charset="0"/>
                <a:cs typeface="Arial" pitchFamily="34" charset="0"/>
              </a:rPr>
              <a:t>:</a:t>
            </a:r>
            <a:r>
              <a:rPr lang="zh-CN" altLang="en-US" sz="1200">
                <a:latin typeface="Arial" pitchFamily="34" charset="0"/>
                <a:cs typeface="Arial" pitchFamily="34" charset="0"/>
              </a:rPr>
              <a:t>下右上左</a:t>
            </a:r>
          </a:p>
          <a:p>
            <a:r>
              <a:rPr lang="zh-CN" altLang="en-US" sz="1200">
                <a:latin typeface="Arial" pitchFamily="34" charset="0"/>
                <a:cs typeface="Arial" pitchFamily="34" charset="0"/>
              </a:rPr>
              <a:t>  </a:t>
            </a:r>
            <a:r>
              <a:rPr lang="en-US" altLang="zh-CN" sz="1200">
                <a:latin typeface="Arial" pitchFamily="34" charset="0"/>
                <a:cs typeface="Arial" pitchFamily="34" charset="0"/>
              </a:rPr>
              <a:t>def setWay(gameMap: Array[Array[Int]], i: Int, j: Int): Boolean = {</a:t>
            </a:r>
          </a:p>
          <a:p>
            <a:r>
              <a:rPr lang="en-US" altLang="zh-CN" sz="1200">
                <a:latin typeface="Arial" pitchFamily="34" charset="0"/>
                <a:cs typeface="Arial" pitchFamily="34" charset="0"/>
              </a:rPr>
              <a:t>    if (gameMap(6)(5) == 2) { //</a:t>
            </a:r>
            <a:r>
              <a:rPr lang="zh-CN" altLang="en-US" sz="1200">
                <a:latin typeface="Arial" pitchFamily="34" charset="0"/>
                <a:cs typeface="Arial" pitchFamily="34" charset="0"/>
              </a:rPr>
              <a:t>如果到达</a:t>
            </a:r>
            <a:r>
              <a:rPr lang="en-US" altLang="zh-CN" sz="1200">
                <a:latin typeface="Arial" pitchFamily="34" charset="0"/>
                <a:cs typeface="Arial" pitchFamily="34" charset="0"/>
              </a:rPr>
              <a:t>(6,5),</a:t>
            </a:r>
            <a:r>
              <a:rPr lang="zh-CN" altLang="en-US" sz="1200">
                <a:latin typeface="Arial" pitchFamily="34" charset="0"/>
                <a:cs typeface="Arial" pitchFamily="34" charset="0"/>
              </a:rPr>
              <a:t>则退出第归</a:t>
            </a:r>
          </a:p>
          <a:p>
            <a:r>
              <a:rPr lang="zh-CN" altLang="en-US" sz="1200">
                <a:latin typeface="Arial" pitchFamily="34" charset="0"/>
                <a:cs typeface="Arial" pitchFamily="34" charset="0"/>
              </a:rPr>
              <a:t>      </a:t>
            </a:r>
            <a:r>
              <a:rPr lang="en-US" altLang="zh-CN" sz="1200">
                <a:latin typeface="Arial" pitchFamily="34" charset="0"/>
                <a:cs typeface="Arial" pitchFamily="34" charset="0"/>
              </a:rPr>
              <a:t>printf("ok\n")</a:t>
            </a:r>
          </a:p>
          <a:p>
            <a:r>
              <a:rPr lang="en-US" altLang="zh-CN" sz="1200">
                <a:latin typeface="Arial" pitchFamily="34" charset="0"/>
                <a:cs typeface="Arial" pitchFamily="34" charset="0"/>
              </a:rPr>
              <a:t>      return true</a:t>
            </a:r>
          </a:p>
          <a:p>
            <a:r>
              <a:rPr lang="en-US" altLang="zh-CN" sz="1200">
                <a:latin typeface="Arial" pitchFamily="34" charset="0"/>
                <a:cs typeface="Arial" pitchFamily="34" charset="0"/>
              </a:rPr>
              <a:t>    } else {</a:t>
            </a:r>
          </a:p>
          <a:p>
            <a:r>
              <a:rPr lang="en-US" altLang="zh-CN" sz="1200">
                <a:latin typeface="Arial" pitchFamily="34" charset="0"/>
                <a:cs typeface="Arial" pitchFamily="34" charset="0"/>
              </a:rPr>
              <a:t>      if (gameMap(i)(j) == 0) { //</a:t>
            </a:r>
            <a:r>
              <a:rPr lang="zh-CN" altLang="en-US" sz="1200">
                <a:latin typeface="Arial" pitchFamily="34" charset="0"/>
                <a:cs typeface="Arial" pitchFamily="34" charset="0"/>
              </a:rPr>
              <a:t>说明这个点可以走，但是还没有走</a:t>
            </a:r>
          </a:p>
          <a:p>
            <a:r>
              <a:rPr lang="zh-CN" altLang="en-US" sz="1200">
                <a:latin typeface="Arial" pitchFamily="34" charset="0"/>
                <a:cs typeface="Arial" pitchFamily="34" charset="0"/>
              </a:rPr>
              <a:t>        </a:t>
            </a:r>
            <a:r>
              <a:rPr lang="en-US" altLang="zh-CN" sz="1200">
                <a:latin typeface="Arial" pitchFamily="34" charset="0"/>
                <a:cs typeface="Arial" pitchFamily="34" charset="0"/>
              </a:rPr>
              <a:t>gameMap(i)(j) = 2</a:t>
            </a:r>
          </a:p>
          <a:p>
            <a:r>
              <a:rPr lang="en-US" altLang="zh-CN" sz="1200">
                <a:latin typeface="Arial" pitchFamily="34" charset="0"/>
                <a:cs typeface="Arial" pitchFamily="34" charset="0"/>
              </a:rPr>
              <a:t>        if (setWay(gameMap, i + 1, j)) { //</a:t>
            </a:r>
            <a:r>
              <a:rPr lang="zh-CN" altLang="en-US" sz="1200">
                <a:latin typeface="Arial" pitchFamily="34" charset="0"/>
                <a:cs typeface="Arial" pitchFamily="34" charset="0"/>
              </a:rPr>
              <a:t>向下找</a:t>
            </a:r>
          </a:p>
          <a:p>
            <a:r>
              <a:rPr lang="zh-CN" altLang="en-US" sz="1200">
                <a:latin typeface="Arial" pitchFamily="34" charset="0"/>
                <a:cs typeface="Arial" pitchFamily="34" charset="0"/>
              </a:rPr>
              <a:t>          </a:t>
            </a:r>
            <a:r>
              <a:rPr lang="en-US" altLang="zh-CN" sz="1200">
                <a:latin typeface="Arial" pitchFamily="34" charset="0"/>
                <a:cs typeface="Arial" pitchFamily="34" charset="0"/>
              </a:rPr>
              <a:t>return true</a:t>
            </a:r>
          </a:p>
          <a:p>
            <a:r>
              <a:rPr lang="en-US" altLang="zh-CN" sz="1200">
                <a:latin typeface="Arial" pitchFamily="34" charset="0"/>
                <a:cs typeface="Arial" pitchFamily="34" charset="0"/>
              </a:rPr>
              <a:t>        }</a:t>
            </a:r>
          </a:p>
          <a:p>
            <a:r>
              <a:rPr lang="en-US" altLang="zh-CN" sz="1200">
                <a:latin typeface="Arial" pitchFamily="34" charset="0"/>
                <a:cs typeface="Arial" pitchFamily="34" charset="0"/>
              </a:rPr>
              <a:t>        else if (setWay(gameMap, i, j + 1)) { //</a:t>
            </a:r>
            <a:r>
              <a:rPr lang="zh-CN" altLang="en-US" sz="1200">
                <a:latin typeface="Arial" pitchFamily="34" charset="0"/>
                <a:cs typeface="Arial" pitchFamily="34" charset="0"/>
              </a:rPr>
              <a:t>向右</a:t>
            </a:r>
          </a:p>
          <a:p>
            <a:r>
              <a:rPr lang="zh-CN" altLang="en-US" sz="1200">
                <a:latin typeface="Arial" pitchFamily="34" charset="0"/>
                <a:cs typeface="Arial" pitchFamily="34" charset="0"/>
              </a:rPr>
              <a:t>          </a:t>
            </a:r>
            <a:r>
              <a:rPr lang="en-US" altLang="zh-CN" sz="1200">
                <a:latin typeface="Arial" pitchFamily="34" charset="0"/>
                <a:cs typeface="Arial" pitchFamily="34" charset="0"/>
              </a:rPr>
              <a:t>return true</a:t>
            </a:r>
          </a:p>
          <a:p>
            <a:r>
              <a:rPr lang="en-US" altLang="zh-CN" sz="1200">
                <a:latin typeface="Arial" pitchFamily="34" charset="0"/>
                <a:cs typeface="Arial" pitchFamily="34" charset="0"/>
              </a:rPr>
              <a:t>        } else if (setWay(gameMap, i - 1, j)) { //</a:t>
            </a:r>
            <a:r>
              <a:rPr lang="zh-CN" altLang="en-US" sz="1200">
                <a:latin typeface="Arial" pitchFamily="34" charset="0"/>
                <a:cs typeface="Arial" pitchFamily="34" charset="0"/>
              </a:rPr>
              <a:t>向上</a:t>
            </a:r>
          </a:p>
          <a:p>
            <a:r>
              <a:rPr lang="zh-CN" altLang="en-US" sz="1200">
                <a:latin typeface="Arial" pitchFamily="34" charset="0"/>
                <a:cs typeface="Arial" pitchFamily="34" charset="0"/>
              </a:rPr>
              <a:t>          </a:t>
            </a:r>
            <a:r>
              <a:rPr lang="en-US" altLang="zh-CN" sz="1200">
                <a:latin typeface="Arial" pitchFamily="34" charset="0"/>
                <a:cs typeface="Arial" pitchFamily="34" charset="0"/>
              </a:rPr>
              <a:t>return true</a:t>
            </a:r>
          </a:p>
          <a:p>
            <a:r>
              <a:rPr lang="en-US" altLang="zh-CN" sz="1200">
                <a:latin typeface="Arial" pitchFamily="34" charset="0"/>
                <a:cs typeface="Arial" pitchFamily="34" charset="0"/>
              </a:rPr>
              <a:t>        } else if (setWay(gameMap, i, j - 1)) { //</a:t>
            </a:r>
            <a:r>
              <a:rPr lang="zh-CN" altLang="en-US" sz="1200">
                <a:latin typeface="Arial" pitchFamily="34" charset="0"/>
                <a:cs typeface="Arial" pitchFamily="34" charset="0"/>
              </a:rPr>
              <a:t>向左</a:t>
            </a:r>
          </a:p>
          <a:p>
            <a:r>
              <a:rPr lang="zh-CN" altLang="en-US" sz="1200">
                <a:latin typeface="Arial" pitchFamily="34" charset="0"/>
                <a:cs typeface="Arial" pitchFamily="34" charset="0"/>
              </a:rPr>
              <a:t>          </a:t>
            </a:r>
            <a:r>
              <a:rPr lang="en-US" altLang="zh-CN" sz="1200">
                <a:latin typeface="Arial" pitchFamily="34" charset="0"/>
                <a:cs typeface="Arial" pitchFamily="34" charset="0"/>
              </a:rPr>
              <a:t>return true</a:t>
            </a:r>
          </a:p>
          <a:p>
            <a:r>
              <a:rPr lang="en-US" altLang="zh-CN" sz="1200">
                <a:latin typeface="Arial" pitchFamily="34" charset="0"/>
                <a:cs typeface="Arial" pitchFamily="34" charset="0"/>
              </a:rPr>
              <a:t>        } else { //</a:t>
            </a:r>
            <a:r>
              <a:rPr lang="zh-CN" altLang="en-US" sz="1200">
                <a:latin typeface="Arial" pitchFamily="34" charset="0"/>
                <a:cs typeface="Arial" pitchFamily="34" charset="0"/>
              </a:rPr>
              <a:t>是条死路</a:t>
            </a:r>
            <a:r>
              <a:rPr lang="en-US" altLang="zh-CN" sz="1200">
                <a:latin typeface="Arial" pitchFamily="34" charset="0"/>
                <a:cs typeface="Arial" pitchFamily="34" charset="0"/>
              </a:rPr>
              <a:t>,</a:t>
            </a:r>
            <a:r>
              <a:rPr lang="zh-CN" altLang="en-US" sz="1200">
                <a:latin typeface="Arial" pitchFamily="34" charset="0"/>
                <a:cs typeface="Arial" pitchFamily="34" charset="0"/>
              </a:rPr>
              <a:t>走不通</a:t>
            </a:r>
          </a:p>
          <a:p>
            <a:r>
              <a:rPr lang="zh-CN" altLang="en-US" sz="1200">
                <a:latin typeface="Arial" pitchFamily="34" charset="0"/>
                <a:cs typeface="Arial" pitchFamily="34" charset="0"/>
              </a:rPr>
              <a:t>          </a:t>
            </a:r>
            <a:r>
              <a:rPr lang="en-US" altLang="zh-CN" sz="1200">
                <a:latin typeface="Arial" pitchFamily="34" charset="0"/>
                <a:cs typeface="Arial" pitchFamily="34" charset="0"/>
              </a:rPr>
              <a:t>gameMap(i)(j) = 3</a:t>
            </a:r>
          </a:p>
          <a:p>
            <a:r>
              <a:rPr lang="en-US" altLang="zh-CN" sz="1200">
                <a:latin typeface="Arial" pitchFamily="34" charset="0"/>
                <a:cs typeface="Arial" pitchFamily="34" charset="0"/>
              </a:rPr>
              <a:t>          return false</a:t>
            </a:r>
          </a:p>
          <a:p>
            <a:r>
              <a:rPr lang="en-US" altLang="zh-CN" sz="1200">
                <a:latin typeface="Arial" pitchFamily="34" charset="0"/>
                <a:cs typeface="Arial" pitchFamily="34" charset="0"/>
              </a:rPr>
              <a:t>        }</a:t>
            </a:r>
          </a:p>
          <a:p>
            <a:r>
              <a:rPr lang="en-US" altLang="zh-CN" sz="1200">
                <a:latin typeface="Arial" pitchFamily="34" charset="0"/>
                <a:cs typeface="Arial" pitchFamily="34" charset="0"/>
              </a:rPr>
              <a:t>      } else {</a:t>
            </a:r>
          </a:p>
          <a:p>
            <a:r>
              <a:rPr lang="en-US" altLang="zh-CN" sz="1200">
                <a:latin typeface="Arial" pitchFamily="34" charset="0"/>
                <a:cs typeface="Arial" pitchFamily="34" charset="0"/>
              </a:rPr>
              <a:t>        return false</a:t>
            </a:r>
          </a:p>
          <a:p>
            <a:r>
              <a:rPr lang="en-US" altLang="zh-CN" sz="1200">
                <a:latin typeface="Arial" pitchFamily="34" charset="0"/>
                <a:cs typeface="Arial" pitchFamily="34" charset="0"/>
              </a:rPr>
              <a:t>      }</a:t>
            </a:r>
          </a:p>
          <a:p>
            <a:r>
              <a:rPr lang="en-US" altLang="zh-CN" sz="1200">
                <a:latin typeface="Arial" pitchFamily="34" charset="0"/>
                <a:cs typeface="Arial" pitchFamily="34" charset="0"/>
              </a:rPr>
              <a:t>    }</a:t>
            </a:r>
          </a:p>
          <a:p>
            <a:r>
              <a:rPr lang="en-US" altLang="zh-CN" sz="1200">
                <a:latin typeface="Arial" pitchFamily="34" charset="0"/>
                <a:cs typeface="Arial" pitchFamily="34" charset="0"/>
              </a:rPr>
              <a:t>  </a:t>
            </a:r>
            <a:r>
              <a:rPr lang="en-US" altLang="zh-CN" sz="1200" smtClean="0">
                <a:latin typeface="Arial" pitchFamily="34" charset="0"/>
                <a:cs typeface="Arial" pitchFamily="34" charset="0"/>
              </a:rPr>
              <a:t>}</a:t>
            </a:r>
            <a:endParaRPr lang="en-US" altLang="zh-CN" sz="120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955944" y="3862249"/>
            <a:ext cx="264623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>
                <a:latin typeface="Arial" pitchFamily="34" charset="0"/>
                <a:cs typeface="Arial" pitchFamily="34" charset="0"/>
              </a:rPr>
              <a:t>val gameMap = Array.ofDim[Int](8,7)</a:t>
            </a:r>
          </a:p>
          <a:p>
            <a:r>
              <a:rPr lang="en-US" altLang="zh-CN" sz="1200">
                <a:latin typeface="Arial" pitchFamily="34" charset="0"/>
                <a:cs typeface="Arial" pitchFamily="34" charset="0"/>
              </a:rPr>
              <a:t>for (i &lt;- 0 until 7 ) {</a:t>
            </a:r>
          </a:p>
          <a:p>
            <a:r>
              <a:rPr lang="en-US" altLang="zh-CN" sz="1200">
                <a:latin typeface="Arial" pitchFamily="34" charset="0"/>
                <a:cs typeface="Arial" pitchFamily="34" charset="0"/>
              </a:rPr>
              <a:t>  gameMap(0)(i) = 1</a:t>
            </a:r>
          </a:p>
          <a:p>
            <a:r>
              <a:rPr lang="en-US" altLang="zh-CN" sz="1200">
                <a:latin typeface="Arial" pitchFamily="34" charset="0"/>
                <a:cs typeface="Arial" pitchFamily="34" charset="0"/>
              </a:rPr>
              <a:t>  gameMap(7)(i) = 1</a:t>
            </a:r>
          </a:p>
          <a:p>
            <a:r>
              <a:rPr lang="en-US" altLang="zh-CN" sz="1200">
                <a:latin typeface="Arial" pitchFamily="34" charset="0"/>
                <a:cs typeface="Arial" pitchFamily="34" charset="0"/>
              </a:rPr>
              <a:t>}</a:t>
            </a:r>
          </a:p>
          <a:p>
            <a:r>
              <a:rPr lang="en-US" altLang="zh-CN" sz="1200">
                <a:latin typeface="Arial" pitchFamily="34" charset="0"/>
                <a:cs typeface="Arial" pitchFamily="34" charset="0"/>
              </a:rPr>
              <a:t>for (i &lt;- 0 until 8) {</a:t>
            </a:r>
          </a:p>
          <a:p>
            <a:r>
              <a:rPr lang="en-US" altLang="zh-CN" sz="1200">
                <a:latin typeface="Arial" pitchFamily="34" charset="0"/>
                <a:cs typeface="Arial" pitchFamily="34" charset="0"/>
              </a:rPr>
              <a:t>   gameMap(i)(0) = 1</a:t>
            </a:r>
          </a:p>
          <a:p>
            <a:r>
              <a:rPr lang="en-US" altLang="zh-CN" sz="1200">
                <a:latin typeface="Arial" pitchFamily="34" charset="0"/>
                <a:cs typeface="Arial" pitchFamily="34" charset="0"/>
              </a:rPr>
              <a:t>   gameMap(i)(6) = 1</a:t>
            </a:r>
          </a:p>
          <a:p>
            <a:r>
              <a:rPr lang="en-US" altLang="zh-CN" sz="1200">
                <a:latin typeface="Arial" pitchFamily="34" charset="0"/>
                <a:cs typeface="Arial" pitchFamily="34" charset="0"/>
              </a:rPr>
              <a:t>}</a:t>
            </a:r>
            <a:endParaRPr lang="zh-CN" altLang="en-US" sz="120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3969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9"/>
          <p:cNvSpPr txBox="1">
            <a:spLocks noChangeArrowheads="1"/>
          </p:cNvSpPr>
          <p:nvPr/>
        </p:nvSpPr>
        <p:spPr bwMode="auto">
          <a:xfrm>
            <a:off x="487837" y="755071"/>
            <a:ext cx="7587978" cy="3970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2B2B2">
                    <a:alpha val="50195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Char char="l"/>
            </a:pPr>
            <a:r>
              <a:rPr lang="zh-CN" altLang="en-US" sz="2200" b="1" smtClean="0"/>
              <a:t>看</a:t>
            </a:r>
            <a:r>
              <a:rPr lang="zh-CN" altLang="en-US" sz="2200" b="1"/>
              <a:t>几个实际编程中遇到的问题</a:t>
            </a:r>
            <a:endParaRPr lang="en-US" altLang="zh-CN" sz="2200" b="1"/>
          </a:p>
        </p:txBody>
      </p:sp>
      <p:sp>
        <p:nvSpPr>
          <p:cNvPr id="4" name="矩形 3"/>
          <p:cNvSpPr/>
          <p:nvPr/>
        </p:nvSpPr>
        <p:spPr>
          <a:xfrm>
            <a:off x="562971" y="1244431"/>
            <a:ext cx="8790601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endParaRPr lang="en-US" altLang="zh-CN" sz="2000" b="1" smtClean="0">
              <a:solidFill>
                <a:srgbClr val="0070C0"/>
              </a:solidFill>
              <a:ea typeface="宋体" panose="02010600030101010101" pitchFamily="2" charset="-122"/>
            </a:endParaRPr>
          </a:p>
          <a:p>
            <a:pPr>
              <a:defRPr/>
            </a:pPr>
            <a:endParaRPr lang="en-US" altLang="zh-CN" sz="2000" b="1">
              <a:solidFill>
                <a:srgbClr val="0070C0"/>
              </a:solidFill>
              <a:ea typeface="宋体" panose="02010600030101010101" pitchFamily="2" charset="-122"/>
            </a:endParaRPr>
          </a:p>
          <a:p>
            <a:pPr>
              <a:defRPr/>
            </a:pPr>
            <a:endParaRPr lang="en-US" altLang="zh-CN" sz="2000" b="1" smtClean="0">
              <a:solidFill>
                <a:srgbClr val="0070C0"/>
              </a:solidFill>
              <a:ea typeface="宋体" panose="02010600030101010101" pitchFamily="2" charset="-122"/>
            </a:endParaRPr>
          </a:p>
          <a:p>
            <a:pPr>
              <a:defRPr/>
            </a:pPr>
            <a:endParaRPr lang="en-US" altLang="zh-CN" sz="2000" b="1">
              <a:solidFill>
                <a:srgbClr val="0070C0"/>
              </a:solidFill>
              <a:ea typeface="宋体" panose="02010600030101010101" pitchFamily="2" charset="-122"/>
            </a:endParaRPr>
          </a:p>
          <a:p>
            <a:pPr>
              <a:defRPr/>
            </a:pPr>
            <a:endParaRPr lang="en-US" altLang="zh-CN" sz="2000" b="1" smtClean="0">
              <a:solidFill>
                <a:srgbClr val="0070C0"/>
              </a:solidFill>
              <a:ea typeface="宋体" panose="02010600030101010101" pitchFamily="2" charset="-122"/>
            </a:endParaRPr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563563" y="1392584"/>
            <a:ext cx="8256587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l" eaLnBrk="1" hangingPunct="1">
              <a:buFont typeface="Wingdings" pitchFamily="2" charset="2"/>
              <a:buNone/>
            </a:pPr>
            <a:r>
              <a:rPr lang="en-US" altLang="zh-CN" sz="2200">
                <a:ea typeface="华文新魏" pitchFamily="2" charset="-122"/>
              </a:rPr>
              <a:t>	</a:t>
            </a:r>
            <a:r>
              <a:rPr lang="en-US" altLang="zh-CN" sz="2200" smtClean="0">
                <a:ea typeface="华文新魏" pitchFamily="2" charset="-122"/>
              </a:rPr>
              <a:t>Scala</a:t>
            </a:r>
            <a:r>
              <a:rPr lang="zh-CN" altLang="en-US" sz="2200" smtClean="0">
                <a:ea typeface="华文新魏" pitchFamily="2" charset="-122"/>
              </a:rPr>
              <a:t>代</a:t>
            </a:r>
            <a:r>
              <a:rPr lang="zh-CN" altLang="en-US" sz="2200">
                <a:ea typeface="华文新魏" pitchFamily="2" charset="-122"/>
              </a:rPr>
              <a:t>码</a:t>
            </a:r>
            <a:r>
              <a:rPr lang="en-US" altLang="zh-CN" sz="2200">
                <a:ea typeface="华文新魏" pitchFamily="2" charset="-122"/>
              </a:rPr>
              <a:t>:</a:t>
            </a:r>
          </a:p>
          <a:p>
            <a:r>
              <a:rPr lang="en-US" altLang="zh-CN" sz="2200">
                <a:ea typeface="华文新魏" pitchFamily="2" charset="-122"/>
              </a:rPr>
              <a:t>	</a:t>
            </a:r>
            <a:r>
              <a:rPr lang="en-US" altLang="zh-CN" sz="1600" b="1" smtClean="0">
                <a:latin typeface="+mn-lt"/>
                <a:ea typeface="+mn-ea"/>
              </a:rPr>
              <a:t>def </a:t>
            </a:r>
            <a:r>
              <a:rPr lang="en-US" altLang="zh-CN" sz="1600" b="1">
                <a:latin typeface="+mn-lt"/>
                <a:ea typeface="+mn-ea"/>
              </a:rPr>
              <a:t>main(args: Array[String]): Unit = </a:t>
            </a:r>
            <a:r>
              <a:rPr lang="en-US" altLang="zh-CN" sz="1600" b="1" smtClean="0">
                <a:latin typeface="+mn-lt"/>
                <a:ea typeface="+mn-ea"/>
              </a:rPr>
              <a:t>{</a:t>
            </a:r>
            <a:endParaRPr lang="en-US" altLang="zh-CN" sz="1600" b="1">
              <a:latin typeface="+mn-lt"/>
              <a:ea typeface="+mn-ea"/>
            </a:endParaRPr>
          </a:p>
          <a:p>
            <a:r>
              <a:rPr lang="en-US" altLang="zh-CN" sz="1600" b="1">
                <a:latin typeface="+mn-lt"/>
                <a:ea typeface="+mn-ea"/>
              </a:rPr>
              <a:t>    </a:t>
            </a:r>
            <a:r>
              <a:rPr lang="en-US" altLang="zh-CN" sz="1600" b="1" smtClean="0">
                <a:latin typeface="+mn-lt"/>
                <a:ea typeface="+mn-ea"/>
              </a:rPr>
              <a:t>		val </a:t>
            </a:r>
            <a:r>
              <a:rPr lang="en-US" altLang="zh-CN" sz="1600" b="1">
                <a:latin typeface="+mn-lt"/>
                <a:ea typeface="+mn-ea"/>
              </a:rPr>
              <a:t>str = "scala,scala, hello,world!"</a:t>
            </a:r>
          </a:p>
          <a:p>
            <a:r>
              <a:rPr lang="en-US" altLang="zh-CN" sz="1600" b="1">
                <a:latin typeface="+mn-lt"/>
                <a:ea typeface="+mn-ea"/>
              </a:rPr>
              <a:t>    </a:t>
            </a:r>
            <a:r>
              <a:rPr lang="en-US" altLang="zh-CN" sz="1600" b="1" smtClean="0">
                <a:latin typeface="+mn-lt"/>
                <a:ea typeface="+mn-ea"/>
              </a:rPr>
              <a:t>		val </a:t>
            </a:r>
            <a:r>
              <a:rPr lang="en-US" altLang="zh-CN" sz="1600" b="1">
                <a:latin typeface="+mn-lt"/>
                <a:ea typeface="+mn-ea"/>
              </a:rPr>
              <a:t>newStr = str.replaceAll("scala", "</a:t>
            </a:r>
            <a:r>
              <a:rPr lang="zh-CN" altLang="en-US" sz="1600" b="1">
                <a:latin typeface="+mn-lt"/>
                <a:ea typeface="+mn-ea"/>
              </a:rPr>
              <a:t>尚硅谷</a:t>
            </a:r>
            <a:r>
              <a:rPr lang="en-US" altLang="zh-CN" sz="1600" b="1">
                <a:latin typeface="+mn-lt"/>
                <a:ea typeface="+mn-ea"/>
              </a:rPr>
              <a:t>")</a:t>
            </a:r>
          </a:p>
          <a:p>
            <a:r>
              <a:rPr lang="en-US" altLang="zh-CN" sz="1600" b="1">
                <a:latin typeface="+mn-lt"/>
                <a:ea typeface="+mn-ea"/>
              </a:rPr>
              <a:t>    </a:t>
            </a:r>
            <a:r>
              <a:rPr lang="en-US" altLang="zh-CN" sz="1600" b="1" smtClean="0">
                <a:latin typeface="+mn-lt"/>
                <a:ea typeface="+mn-ea"/>
              </a:rPr>
              <a:t>		println</a:t>
            </a:r>
            <a:r>
              <a:rPr lang="en-US" altLang="zh-CN" sz="1600" b="1">
                <a:latin typeface="+mn-lt"/>
                <a:ea typeface="+mn-ea"/>
              </a:rPr>
              <a:t>("newStr=" + newStr</a:t>
            </a:r>
            <a:r>
              <a:rPr lang="en-US" altLang="zh-CN" sz="1600" b="1" smtClean="0">
                <a:latin typeface="+mn-lt"/>
                <a:ea typeface="+mn-ea"/>
              </a:rPr>
              <a:t>)</a:t>
            </a:r>
          </a:p>
          <a:p>
            <a:r>
              <a:rPr lang="en-US" altLang="zh-CN" sz="1600" b="1">
                <a:latin typeface="+mn-lt"/>
                <a:ea typeface="+mn-ea"/>
              </a:rPr>
              <a:t> </a:t>
            </a:r>
            <a:r>
              <a:rPr lang="en-US" altLang="zh-CN" sz="1600" b="1" smtClean="0">
                <a:latin typeface="+mn-lt"/>
                <a:ea typeface="+mn-ea"/>
              </a:rPr>
              <a:t>      }</a:t>
            </a:r>
            <a:endParaRPr lang="en-US" altLang="zh-CN" sz="1600" b="1">
              <a:latin typeface="+mn-lt"/>
              <a:ea typeface="+mn-ea"/>
            </a:endParaRPr>
          </a:p>
        </p:txBody>
      </p:sp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755650" y="4972397"/>
            <a:ext cx="3554178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zh-CN" altLang="en-US" sz="1400"/>
              <a:t>引</a:t>
            </a:r>
            <a:r>
              <a:rPr lang="zh-CN" altLang="en-US" sz="1400" smtClean="0"/>
              <a:t>入课</a:t>
            </a:r>
            <a:r>
              <a:rPr lang="zh-CN" altLang="en-US" sz="1400"/>
              <a:t>程</a:t>
            </a:r>
            <a:r>
              <a:rPr lang="en-US" altLang="zh-CN" sz="1400" smtClean="0"/>
              <a:t>,</a:t>
            </a:r>
            <a:r>
              <a:rPr lang="zh-CN" altLang="en-US" sz="1400"/>
              <a:t>对学生要</a:t>
            </a:r>
            <a:r>
              <a:rPr lang="zh-CN" altLang="en-US" sz="1400" smtClean="0"/>
              <a:t>求，看</a:t>
            </a:r>
            <a:r>
              <a:rPr lang="en-US" altLang="zh-CN" sz="1400" smtClean="0"/>
              <a:t>:</a:t>
            </a:r>
            <a:r>
              <a:rPr lang="zh-CN" altLang="en-US" sz="1400"/>
              <a:t>第</a:t>
            </a:r>
            <a:r>
              <a:rPr lang="en-US" altLang="zh-CN" sz="1400"/>
              <a:t>3</a:t>
            </a:r>
            <a:r>
              <a:rPr lang="zh-CN" altLang="en-US" sz="1400"/>
              <a:t>章习题</a:t>
            </a:r>
            <a:r>
              <a:rPr lang="en-US" altLang="zh-CN" sz="1400"/>
              <a:t>(</a:t>
            </a:r>
            <a:r>
              <a:rPr lang="zh-CN" altLang="en-US" sz="1400"/>
              <a:t>链表</a:t>
            </a:r>
            <a:r>
              <a:rPr lang="en-US" altLang="zh-CN" sz="1400"/>
              <a:t>)</a:t>
            </a:r>
          </a:p>
        </p:txBody>
      </p:sp>
      <p:sp>
        <p:nvSpPr>
          <p:cNvPr id="8" name="Text Box 8"/>
          <p:cNvSpPr txBox="1">
            <a:spLocks noChangeArrowheads="1"/>
          </p:cNvSpPr>
          <p:nvPr/>
        </p:nvSpPr>
        <p:spPr bwMode="auto">
          <a:xfrm>
            <a:off x="2466181" y="3240335"/>
            <a:ext cx="6788795" cy="9848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l" eaLnBrk="1" hangingPunct="1">
              <a:buFont typeface="Wingdings" pitchFamily="2" charset="2"/>
              <a:buNone/>
            </a:pPr>
            <a:r>
              <a:rPr lang="zh-CN" altLang="en-US"/>
              <a:t>	</a:t>
            </a:r>
            <a:r>
              <a:rPr lang="en-US" altLang="zh-CN" sz="1800"/>
              <a:t>?</a:t>
            </a:r>
            <a:r>
              <a:rPr lang="zh-CN" altLang="en-US" sz="1800"/>
              <a:t>试写出用单链表表示的字符串类及字符串结点类的定义，并依次实现它的构造函数、以及计算串长度、串赋值、判断两串相等、求子串、两串连接、求子串在串中位置等</a:t>
            </a:r>
            <a:r>
              <a:rPr lang="en-US" altLang="zh-CN" sz="1800"/>
              <a:t>7</a:t>
            </a:r>
            <a:r>
              <a:rPr lang="zh-CN" altLang="en-US" sz="1800"/>
              <a:t>个成员函数</a:t>
            </a:r>
            <a:r>
              <a:rPr lang="zh-CN" altLang="en-US"/>
              <a:t>。 </a:t>
            </a:r>
            <a:endParaRPr lang="en-US" altLang="zh-CN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978" y="3456359"/>
            <a:ext cx="1847850" cy="781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58980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9"/>
          <p:cNvSpPr txBox="1">
            <a:spLocks noChangeArrowheads="1"/>
          </p:cNvSpPr>
          <p:nvPr/>
        </p:nvSpPr>
        <p:spPr bwMode="auto">
          <a:xfrm>
            <a:off x="487837" y="755071"/>
            <a:ext cx="7587978" cy="3970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2B2B2">
                    <a:alpha val="50195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Char char="l"/>
            </a:pPr>
            <a:r>
              <a:rPr lang="zh-CN" altLang="en-US" sz="2200" b="1"/>
              <a:t>排序</a:t>
            </a:r>
            <a:endParaRPr lang="en-US" altLang="zh-CN" sz="2200" b="1"/>
          </a:p>
        </p:txBody>
      </p:sp>
      <p:sp>
        <p:nvSpPr>
          <p:cNvPr id="2" name="TextBox 1"/>
          <p:cNvSpPr txBox="1"/>
          <p:nvPr/>
        </p:nvSpPr>
        <p:spPr>
          <a:xfrm>
            <a:off x="665981" y="1224111"/>
            <a:ext cx="8136904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0"/>
              </a:spcBef>
            </a:pPr>
            <a:r>
              <a:rPr kumimoji="1" lang="zh-CN" altLang="en-US" sz="2000" b="1">
                <a:solidFill>
                  <a:srgbClr val="0070C0"/>
                </a:solidFill>
                <a:latin typeface="+mn-ea"/>
              </a:rPr>
              <a:t>排序的介</a:t>
            </a:r>
            <a:r>
              <a:rPr kumimoji="1" lang="zh-CN" altLang="en-US" sz="2000" b="1" smtClean="0">
                <a:solidFill>
                  <a:srgbClr val="0070C0"/>
                </a:solidFill>
                <a:latin typeface="+mn-ea"/>
              </a:rPr>
              <a:t>绍</a:t>
            </a:r>
            <a:endParaRPr kumimoji="1" lang="en-US" altLang="zh-CN" sz="2000" b="1" smtClean="0">
              <a:solidFill>
                <a:srgbClr val="0070C0"/>
              </a:solidFill>
              <a:latin typeface="+mn-ea"/>
            </a:endParaRPr>
          </a:p>
          <a:p>
            <a:pPr>
              <a:spcBef>
                <a:spcPct val="0"/>
              </a:spcBef>
            </a:pPr>
            <a:endParaRPr kumimoji="1" lang="zh-CN" altLang="en-US" sz="2000">
              <a:solidFill>
                <a:srgbClr val="0070C0"/>
              </a:solidFill>
              <a:latin typeface="+mn-ea"/>
            </a:endParaRPr>
          </a:p>
          <a:p>
            <a:pPr>
              <a:spcBef>
                <a:spcPct val="0"/>
              </a:spcBef>
            </a:pPr>
            <a:r>
              <a:rPr kumimoji="1" lang="zh-CN" altLang="en-US" smtClean="0">
                <a:latin typeface="+mn-ea"/>
              </a:rPr>
              <a:t>排</a:t>
            </a:r>
            <a:r>
              <a:rPr kumimoji="1" lang="zh-CN" altLang="en-US">
                <a:latin typeface="+mn-ea"/>
              </a:rPr>
              <a:t>序是将一组数据，依指定的顺序进行排列的过</a:t>
            </a:r>
            <a:r>
              <a:rPr kumimoji="1" lang="zh-CN" altLang="en-US" smtClean="0">
                <a:latin typeface="+mn-ea"/>
              </a:rPr>
              <a:t>程</a:t>
            </a:r>
            <a:r>
              <a:rPr kumimoji="1" lang="en-US" altLang="zh-CN" smtClean="0">
                <a:latin typeface="+mn-ea"/>
              </a:rPr>
              <a:t>, </a:t>
            </a:r>
            <a:r>
              <a:rPr kumimoji="1" lang="zh-CN" altLang="en-US" smtClean="0">
                <a:latin typeface="+mn-ea"/>
              </a:rPr>
              <a:t>常见的排序：</a:t>
            </a:r>
            <a:endParaRPr kumimoji="1" lang="zh-CN" altLang="en-US">
              <a:latin typeface="+mn-ea"/>
            </a:endParaRPr>
          </a:p>
          <a:p>
            <a:endParaRPr lang="en-US" altLang="zh-CN"/>
          </a:p>
          <a:p>
            <a:pPr marL="342900" indent="-342900">
              <a:buAutoNum type="arabicParenR"/>
            </a:pPr>
            <a:r>
              <a:rPr lang="zh-CN" altLang="en-US" smtClean="0"/>
              <a:t>冒泡排序</a:t>
            </a:r>
            <a:endParaRPr lang="en-US" altLang="zh-CN" smtClean="0"/>
          </a:p>
          <a:p>
            <a:pPr marL="342900" indent="-342900">
              <a:buAutoNum type="arabicParenR"/>
            </a:pPr>
            <a:r>
              <a:rPr lang="zh-CN" altLang="en-US"/>
              <a:t>选</a:t>
            </a:r>
            <a:r>
              <a:rPr lang="zh-CN" altLang="en-US" smtClean="0"/>
              <a:t>择排序</a:t>
            </a:r>
            <a:endParaRPr lang="en-US" altLang="zh-CN" smtClean="0"/>
          </a:p>
          <a:p>
            <a:pPr marL="342900" indent="-342900">
              <a:buAutoNum type="arabicParenR"/>
            </a:pPr>
            <a:r>
              <a:rPr lang="zh-CN" altLang="en-US"/>
              <a:t>插</a:t>
            </a:r>
            <a:r>
              <a:rPr lang="zh-CN" altLang="en-US" smtClean="0"/>
              <a:t>入排序</a:t>
            </a:r>
            <a:endParaRPr lang="en-US" altLang="zh-CN" smtClean="0"/>
          </a:p>
          <a:p>
            <a:pPr marL="342900" indent="-342900">
              <a:buAutoNum type="arabicParenR"/>
            </a:pPr>
            <a:r>
              <a:rPr lang="zh-CN" altLang="en-US"/>
              <a:t>快</a:t>
            </a:r>
            <a:r>
              <a:rPr lang="zh-CN" altLang="en-US" smtClean="0"/>
              <a:t>速排序</a:t>
            </a:r>
            <a:endParaRPr lang="en-US" altLang="zh-CN" smtClean="0"/>
          </a:p>
          <a:p>
            <a:pPr marL="342900" indent="-342900">
              <a:buAutoNum type="arabicParenR"/>
            </a:pPr>
            <a:r>
              <a:rPr lang="zh-CN" altLang="en-US"/>
              <a:t>归</a:t>
            </a:r>
            <a:r>
              <a:rPr lang="zh-CN" altLang="en-US" smtClean="0"/>
              <a:t>并排序</a:t>
            </a:r>
            <a:endParaRPr lang="en-US" altLang="zh-CN" smtClean="0"/>
          </a:p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536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9"/>
          <p:cNvSpPr txBox="1">
            <a:spLocks noChangeArrowheads="1"/>
          </p:cNvSpPr>
          <p:nvPr/>
        </p:nvSpPr>
        <p:spPr bwMode="auto">
          <a:xfrm>
            <a:off x="487837" y="755071"/>
            <a:ext cx="7587978" cy="3970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2B2B2">
                    <a:alpha val="50195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Char char="l"/>
            </a:pPr>
            <a:r>
              <a:rPr lang="zh-CN" altLang="en-US" sz="2200" b="1"/>
              <a:t>排</a:t>
            </a:r>
            <a:r>
              <a:rPr lang="zh-CN" altLang="en-US" sz="2200" b="1" smtClean="0"/>
              <a:t>序</a:t>
            </a:r>
            <a:endParaRPr lang="en-US" altLang="zh-CN" sz="2200" b="1"/>
          </a:p>
        </p:txBody>
      </p:sp>
      <p:sp>
        <p:nvSpPr>
          <p:cNvPr id="2" name="TextBox 1"/>
          <p:cNvSpPr txBox="1"/>
          <p:nvPr/>
        </p:nvSpPr>
        <p:spPr>
          <a:xfrm>
            <a:off x="665981" y="1224111"/>
            <a:ext cx="8136904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0"/>
              </a:spcBef>
            </a:pPr>
            <a:r>
              <a:rPr kumimoji="1" lang="zh-CN" altLang="en-US" sz="2000" b="1" smtClean="0">
                <a:solidFill>
                  <a:srgbClr val="0070C0"/>
                </a:solidFill>
                <a:latin typeface="+mn-ea"/>
              </a:rPr>
              <a:t>冒泡排序</a:t>
            </a:r>
            <a:endParaRPr kumimoji="1" lang="en-US" altLang="zh-CN" sz="2000" b="1" smtClean="0">
              <a:solidFill>
                <a:srgbClr val="0070C0"/>
              </a:solidFill>
              <a:latin typeface="+mn-ea"/>
            </a:endParaRPr>
          </a:p>
          <a:p>
            <a:pPr>
              <a:spcBef>
                <a:spcPct val="0"/>
              </a:spcBef>
            </a:pPr>
            <a:endParaRPr kumimoji="1" lang="zh-CN" altLang="en-US" sz="2000">
              <a:solidFill>
                <a:srgbClr val="0070C0"/>
              </a:solidFill>
              <a:latin typeface="+mn-ea"/>
            </a:endParaRPr>
          </a:p>
          <a:p>
            <a:pPr>
              <a:spcBef>
                <a:spcPct val="0"/>
              </a:spcBef>
            </a:pPr>
            <a:r>
              <a:rPr kumimoji="1" lang="zh-CN" altLang="en-US">
                <a:latin typeface="+mn-ea"/>
              </a:rPr>
              <a:t>冒泡排序（</a:t>
            </a:r>
            <a:r>
              <a:rPr kumimoji="1" lang="en-US" altLang="zh-CN">
                <a:latin typeface="+mn-ea"/>
              </a:rPr>
              <a:t>Bubble Sorting</a:t>
            </a:r>
            <a:r>
              <a:rPr kumimoji="1" lang="zh-CN" altLang="en-US">
                <a:latin typeface="+mn-ea"/>
              </a:rPr>
              <a:t>）的基本思想是：通过对待</a:t>
            </a:r>
          </a:p>
          <a:p>
            <a:pPr>
              <a:spcBef>
                <a:spcPct val="0"/>
              </a:spcBef>
            </a:pPr>
            <a:r>
              <a:rPr kumimoji="1" lang="zh-CN" altLang="en-US">
                <a:latin typeface="+mn-ea"/>
              </a:rPr>
              <a:t>排序序列从后向前（从下标较大的元素开始）</a:t>
            </a:r>
            <a:r>
              <a:rPr kumimoji="1" lang="en-US" altLang="zh-CN">
                <a:latin typeface="+mn-ea"/>
              </a:rPr>
              <a:t>,</a:t>
            </a:r>
            <a:r>
              <a:rPr kumimoji="1" lang="zh-CN" altLang="en-US">
                <a:latin typeface="+mn-ea"/>
              </a:rPr>
              <a:t>依次比较</a:t>
            </a:r>
          </a:p>
          <a:p>
            <a:pPr>
              <a:spcBef>
                <a:spcPct val="0"/>
              </a:spcBef>
            </a:pPr>
            <a:r>
              <a:rPr kumimoji="1" lang="zh-CN" altLang="en-US">
                <a:latin typeface="+mn-ea"/>
              </a:rPr>
              <a:t>相邻元素的排序码，若发现逆序则交换，使排序码较小</a:t>
            </a:r>
          </a:p>
          <a:p>
            <a:pPr>
              <a:spcBef>
                <a:spcPct val="0"/>
              </a:spcBef>
            </a:pPr>
            <a:r>
              <a:rPr kumimoji="1" lang="zh-CN" altLang="en-US">
                <a:latin typeface="+mn-ea"/>
              </a:rPr>
              <a:t>的元素逐渐从后部移向前部（从下标较大的单元移向下</a:t>
            </a:r>
          </a:p>
          <a:p>
            <a:pPr>
              <a:spcBef>
                <a:spcPct val="0"/>
              </a:spcBef>
            </a:pPr>
            <a:r>
              <a:rPr kumimoji="1" lang="zh-CN" altLang="en-US">
                <a:latin typeface="+mn-ea"/>
              </a:rPr>
              <a:t>标较小的单元），就象水底下的气泡一样逐渐向上冒。</a:t>
            </a:r>
          </a:p>
          <a:p>
            <a:pPr>
              <a:spcBef>
                <a:spcPct val="0"/>
              </a:spcBef>
            </a:pPr>
            <a:endParaRPr kumimoji="1" lang="en-US" altLang="zh-CN" smtClean="0">
              <a:latin typeface="+mn-ea"/>
            </a:endParaRPr>
          </a:p>
          <a:p>
            <a:pPr>
              <a:spcBef>
                <a:spcPct val="0"/>
              </a:spcBef>
            </a:pPr>
            <a:endParaRPr kumimoji="1" lang="en-US" altLang="zh-CN" smtClean="0">
              <a:latin typeface="+mn-ea"/>
            </a:endParaRPr>
          </a:p>
          <a:p>
            <a:pPr>
              <a:spcBef>
                <a:spcPct val="0"/>
              </a:spcBef>
            </a:pPr>
            <a:r>
              <a:rPr kumimoji="1" lang="zh-CN" altLang="en-US" b="1">
                <a:solidFill>
                  <a:srgbClr val="000000"/>
                </a:solidFill>
                <a:ea typeface="华文细黑" pitchFamily="2" charset="-122"/>
              </a:rPr>
              <a:t>因为排序的过程中，各元素不断接近自己的位置，</a:t>
            </a:r>
            <a:r>
              <a:rPr kumimoji="1" lang="zh-CN" altLang="en-US" sz="2000" b="1">
                <a:solidFill>
                  <a:srgbClr val="FF0000"/>
                </a:solidFill>
                <a:ea typeface="华文细黑" pitchFamily="2" charset="-122"/>
              </a:rPr>
              <a:t>如果一趟比较下</a:t>
            </a:r>
          </a:p>
          <a:p>
            <a:pPr>
              <a:spcBef>
                <a:spcPct val="0"/>
              </a:spcBef>
            </a:pPr>
            <a:r>
              <a:rPr kumimoji="1" lang="zh-CN" altLang="en-US" sz="2000" b="1">
                <a:solidFill>
                  <a:srgbClr val="FF0000"/>
                </a:solidFill>
                <a:ea typeface="华文细黑" pitchFamily="2" charset="-122"/>
              </a:rPr>
              <a:t>来没有进行过交换，就说明序列有序</a:t>
            </a:r>
            <a:r>
              <a:rPr kumimoji="1" lang="zh-CN" altLang="en-US" b="1">
                <a:solidFill>
                  <a:srgbClr val="000000"/>
                </a:solidFill>
                <a:ea typeface="华文细黑" pitchFamily="2" charset="-122"/>
              </a:rPr>
              <a:t>，因此要在排序过程中设置</a:t>
            </a:r>
          </a:p>
          <a:p>
            <a:pPr>
              <a:spcBef>
                <a:spcPct val="0"/>
              </a:spcBef>
            </a:pPr>
            <a:r>
              <a:rPr kumimoji="1" lang="zh-CN" altLang="en-US" b="1">
                <a:solidFill>
                  <a:srgbClr val="000000"/>
                </a:solidFill>
                <a:ea typeface="华文细黑" pitchFamily="2" charset="-122"/>
              </a:rPr>
              <a:t>一个标志</a:t>
            </a:r>
            <a:r>
              <a:rPr kumimoji="1" lang="en-US" altLang="zh-CN" b="1">
                <a:solidFill>
                  <a:srgbClr val="000000"/>
                </a:solidFill>
                <a:ea typeface="华文细黑" pitchFamily="2" charset="-122"/>
              </a:rPr>
              <a:t>flag</a:t>
            </a:r>
            <a:r>
              <a:rPr kumimoji="1" lang="zh-CN" altLang="en-US" b="1">
                <a:solidFill>
                  <a:srgbClr val="000000"/>
                </a:solidFill>
                <a:ea typeface="华文细黑" pitchFamily="2" charset="-122"/>
              </a:rPr>
              <a:t>判断元素是否进行过交换。从而减少不必要的比较。</a:t>
            </a:r>
          </a:p>
          <a:p>
            <a:pPr>
              <a:spcBef>
                <a:spcPct val="0"/>
              </a:spcBef>
            </a:pPr>
            <a:endParaRPr kumimoji="1" lang="en-US" altLang="zh-CN" smtClean="0">
              <a:latin typeface="+mn-ea"/>
            </a:endParaRPr>
          </a:p>
          <a:p>
            <a:pPr>
              <a:spcBef>
                <a:spcPct val="0"/>
              </a:spcBef>
            </a:pPr>
            <a:r>
              <a:rPr kumimoji="1" lang="zh-CN" altLang="en-US" smtClean="0">
                <a:latin typeface="+mn-ea"/>
              </a:rPr>
              <a:t>冒泡排序，</a:t>
            </a:r>
            <a:r>
              <a:rPr kumimoji="1" lang="zh-CN" altLang="en-US">
                <a:latin typeface="+mn-ea"/>
              </a:rPr>
              <a:t>前</a:t>
            </a:r>
            <a:r>
              <a:rPr kumimoji="1" lang="zh-CN" altLang="en-US" smtClean="0">
                <a:latin typeface="+mn-ea"/>
              </a:rPr>
              <a:t>面的老师，已经讲过了。</a:t>
            </a:r>
            <a:endParaRPr kumimoji="1" lang="en-US" altLang="zh-CN">
              <a:latin typeface="+mn-ea"/>
            </a:endParaRPr>
          </a:p>
        </p:txBody>
      </p:sp>
      <p:pic>
        <p:nvPicPr>
          <p:cNvPr id="4" name="Picture 7" descr="2008530105714982_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669" y="1954172"/>
            <a:ext cx="1025525" cy="1285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61081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9"/>
          <p:cNvSpPr txBox="1">
            <a:spLocks noChangeArrowheads="1"/>
          </p:cNvSpPr>
          <p:nvPr/>
        </p:nvSpPr>
        <p:spPr bwMode="auto">
          <a:xfrm>
            <a:off x="487837" y="755071"/>
            <a:ext cx="7587978" cy="3970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2B2B2">
                    <a:alpha val="50195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Char char="l"/>
            </a:pPr>
            <a:r>
              <a:rPr lang="zh-CN" altLang="en-US" sz="2200" b="1"/>
              <a:t>排</a:t>
            </a:r>
            <a:r>
              <a:rPr lang="zh-CN" altLang="en-US" sz="2200" b="1" smtClean="0"/>
              <a:t>序</a:t>
            </a:r>
            <a:endParaRPr lang="en-US" altLang="zh-CN" sz="2200" b="1"/>
          </a:p>
        </p:txBody>
      </p:sp>
      <p:sp>
        <p:nvSpPr>
          <p:cNvPr id="2" name="TextBox 1"/>
          <p:cNvSpPr txBox="1"/>
          <p:nvPr/>
        </p:nvSpPr>
        <p:spPr>
          <a:xfrm>
            <a:off x="665981" y="1224111"/>
            <a:ext cx="81369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0"/>
              </a:spcBef>
            </a:pPr>
            <a:r>
              <a:rPr kumimoji="1" lang="zh-CN" altLang="en-US" sz="2000" b="1" smtClean="0">
                <a:solidFill>
                  <a:srgbClr val="0070C0"/>
                </a:solidFill>
                <a:latin typeface="+mn-ea"/>
              </a:rPr>
              <a:t>冒泡排序</a:t>
            </a:r>
            <a:endParaRPr kumimoji="1" lang="en-US" altLang="zh-CN" sz="2000" b="1" smtClean="0">
              <a:solidFill>
                <a:srgbClr val="0070C0"/>
              </a:solidFill>
              <a:latin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442779" y="0"/>
            <a:ext cx="6936170" cy="703269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sz="1100">
                <a:latin typeface="Arial" pitchFamily="34" charset="0"/>
                <a:cs typeface="Arial" pitchFamily="34" charset="0"/>
              </a:rPr>
              <a:t>package </a:t>
            </a:r>
            <a:r>
              <a:rPr lang="en-US" altLang="zh-CN" sz="1100" smtClean="0">
                <a:latin typeface="Arial" pitchFamily="34" charset="0"/>
                <a:cs typeface="Arial" pitchFamily="34" charset="0"/>
              </a:rPr>
              <a:t>com.atguigu.temp.sort</a:t>
            </a:r>
            <a:endParaRPr lang="en-US" altLang="zh-CN" sz="1100">
              <a:latin typeface="Arial" pitchFamily="34" charset="0"/>
              <a:cs typeface="Arial" pitchFamily="34" charset="0"/>
            </a:endParaRPr>
          </a:p>
          <a:p>
            <a:r>
              <a:rPr lang="en-US" altLang="zh-CN" sz="1100">
                <a:latin typeface="Arial" pitchFamily="34" charset="0"/>
                <a:cs typeface="Arial" pitchFamily="34" charset="0"/>
              </a:rPr>
              <a:t>import java.text.SimpleDateFormat</a:t>
            </a:r>
          </a:p>
          <a:p>
            <a:r>
              <a:rPr lang="en-US" altLang="zh-CN" sz="1100">
                <a:latin typeface="Arial" pitchFamily="34" charset="0"/>
                <a:cs typeface="Arial" pitchFamily="34" charset="0"/>
              </a:rPr>
              <a:t>import </a:t>
            </a:r>
            <a:r>
              <a:rPr lang="en-US" altLang="zh-CN" sz="1100" smtClean="0">
                <a:latin typeface="Arial" pitchFamily="34" charset="0"/>
                <a:cs typeface="Arial" pitchFamily="34" charset="0"/>
              </a:rPr>
              <a:t>java.util.Date</a:t>
            </a:r>
            <a:endParaRPr lang="en-US" altLang="zh-CN" sz="1100">
              <a:latin typeface="Arial" pitchFamily="34" charset="0"/>
              <a:cs typeface="Arial" pitchFamily="34" charset="0"/>
            </a:endParaRPr>
          </a:p>
          <a:p>
            <a:r>
              <a:rPr lang="en-US" altLang="zh-CN" sz="1100">
                <a:latin typeface="Arial" pitchFamily="34" charset="0"/>
                <a:cs typeface="Arial" pitchFamily="34" charset="0"/>
              </a:rPr>
              <a:t>object BubbleSort {</a:t>
            </a:r>
          </a:p>
          <a:p>
            <a:r>
              <a:rPr lang="en-US" altLang="zh-CN" sz="1100">
                <a:latin typeface="Arial" pitchFamily="34" charset="0"/>
                <a:cs typeface="Arial" pitchFamily="34" charset="0"/>
              </a:rPr>
              <a:t>  def main(args: Array[String]): Unit = {</a:t>
            </a:r>
          </a:p>
          <a:p>
            <a:r>
              <a:rPr lang="en-US" altLang="zh-CN" sz="1100">
                <a:latin typeface="Arial" pitchFamily="34" charset="0"/>
                <a:cs typeface="Arial" pitchFamily="34" charset="0"/>
              </a:rPr>
              <a:t>    //</a:t>
            </a:r>
            <a:r>
              <a:rPr lang="zh-CN" altLang="en-US" sz="1100">
                <a:latin typeface="Arial" pitchFamily="34" charset="0"/>
                <a:cs typeface="Arial" pitchFamily="34" charset="0"/>
              </a:rPr>
              <a:t>数组</a:t>
            </a:r>
          </a:p>
          <a:p>
            <a:r>
              <a:rPr lang="zh-CN" altLang="en-US" sz="1100">
                <a:latin typeface="Arial" pitchFamily="34" charset="0"/>
                <a:cs typeface="Arial" pitchFamily="34" charset="0"/>
              </a:rPr>
              <a:t>    </a:t>
            </a:r>
            <a:r>
              <a:rPr lang="en-US" altLang="zh-CN" sz="1100">
                <a:latin typeface="Arial" pitchFamily="34" charset="0"/>
                <a:cs typeface="Arial" pitchFamily="34" charset="0"/>
              </a:rPr>
              <a:t>//val arr = Array(3, 9, -1, 10, 20)</a:t>
            </a:r>
          </a:p>
          <a:p>
            <a:r>
              <a:rPr lang="en-US" altLang="zh-CN" sz="1100">
                <a:latin typeface="Arial" pitchFamily="34" charset="0"/>
                <a:cs typeface="Arial" pitchFamily="34" charset="0"/>
              </a:rPr>
              <a:t>    //</a:t>
            </a:r>
            <a:r>
              <a:rPr lang="zh-CN" altLang="en-US" sz="1100">
                <a:latin typeface="Arial" pitchFamily="34" charset="0"/>
                <a:cs typeface="Arial" pitchFamily="34" charset="0"/>
              </a:rPr>
              <a:t>创建一个</a:t>
            </a:r>
            <a:r>
              <a:rPr lang="en-US" altLang="zh-CN" sz="1100">
                <a:latin typeface="Arial" pitchFamily="34" charset="0"/>
                <a:cs typeface="Arial" pitchFamily="34" charset="0"/>
              </a:rPr>
              <a:t>80000</a:t>
            </a:r>
            <a:r>
              <a:rPr lang="zh-CN" altLang="en-US" sz="1100">
                <a:latin typeface="Arial" pitchFamily="34" charset="0"/>
                <a:cs typeface="Arial" pitchFamily="34" charset="0"/>
              </a:rPr>
              <a:t>个随机数据的数组</a:t>
            </a:r>
          </a:p>
          <a:p>
            <a:r>
              <a:rPr lang="zh-CN" altLang="en-US" sz="1100">
                <a:latin typeface="Arial" pitchFamily="34" charset="0"/>
                <a:cs typeface="Arial" pitchFamily="34" charset="0"/>
              </a:rPr>
              <a:t>    </a:t>
            </a:r>
            <a:r>
              <a:rPr lang="en-US" altLang="zh-CN" sz="1100">
                <a:latin typeface="Arial" pitchFamily="34" charset="0"/>
                <a:cs typeface="Arial" pitchFamily="34" charset="0"/>
              </a:rPr>
              <a:t>val random = new util.Random()</a:t>
            </a:r>
          </a:p>
          <a:p>
            <a:r>
              <a:rPr lang="en-US" altLang="zh-CN" sz="1100">
                <a:latin typeface="Arial" pitchFamily="34" charset="0"/>
                <a:cs typeface="Arial" pitchFamily="34" charset="0"/>
              </a:rPr>
              <a:t>    val arr = new Array[Int](</a:t>
            </a:r>
            <a:r>
              <a:rPr lang="en-US" altLang="zh-CN" sz="1100" smtClean="0">
                <a:latin typeface="Arial" pitchFamily="34" charset="0"/>
                <a:cs typeface="Arial" pitchFamily="34" charset="0"/>
              </a:rPr>
              <a:t>80000)</a:t>
            </a:r>
            <a:endParaRPr lang="en-US" altLang="zh-CN" sz="1100">
              <a:latin typeface="Arial" pitchFamily="34" charset="0"/>
              <a:cs typeface="Arial" pitchFamily="34" charset="0"/>
            </a:endParaRPr>
          </a:p>
          <a:p>
            <a:r>
              <a:rPr lang="en-US" altLang="zh-CN" sz="1100">
                <a:latin typeface="Arial" pitchFamily="34" charset="0"/>
                <a:cs typeface="Arial" pitchFamily="34" charset="0"/>
              </a:rPr>
              <a:t>    for (i &lt;- 0 until </a:t>
            </a:r>
            <a:r>
              <a:rPr lang="en-US" altLang="zh-CN" sz="1100" smtClean="0">
                <a:latin typeface="Arial" pitchFamily="34" charset="0"/>
                <a:cs typeface="Arial" pitchFamily="34" charset="0"/>
              </a:rPr>
              <a:t>80000) </a:t>
            </a:r>
            <a:r>
              <a:rPr lang="en-US" altLang="zh-CN" sz="1100">
                <a:latin typeface="Arial" pitchFamily="34" charset="0"/>
                <a:cs typeface="Arial" pitchFamily="34" charset="0"/>
              </a:rPr>
              <a:t>{</a:t>
            </a:r>
          </a:p>
          <a:p>
            <a:r>
              <a:rPr lang="en-US" altLang="zh-CN" sz="1100">
                <a:latin typeface="Arial" pitchFamily="34" charset="0"/>
                <a:cs typeface="Arial" pitchFamily="34" charset="0"/>
              </a:rPr>
              <a:t>      arr(i) = random.nextInt(8000000)</a:t>
            </a:r>
          </a:p>
          <a:p>
            <a:r>
              <a:rPr lang="en-US" altLang="zh-CN" sz="1100">
                <a:latin typeface="Arial" pitchFamily="34" charset="0"/>
                <a:cs typeface="Arial" pitchFamily="34" charset="0"/>
              </a:rPr>
              <a:t>    }</a:t>
            </a:r>
          </a:p>
          <a:p>
            <a:r>
              <a:rPr lang="en-US" altLang="zh-CN" sz="1100">
                <a:latin typeface="Arial" pitchFamily="34" charset="0"/>
                <a:cs typeface="Arial" pitchFamily="34" charset="0"/>
              </a:rPr>
              <a:t>    println("</a:t>
            </a:r>
            <a:r>
              <a:rPr lang="zh-CN" altLang="en-US" sz="1100">
                <a:latin typeface="Arial" pitchFamily="34" charset="0"/>
                <a:cs typeface="Arial" pitchFamily="34" charset="0"/>
              </a:rPr>
              <a:t>排序前</a:t>
            </a:r>
            <a:r>
              <a:rPr lang="en-US" altLang="zh-CN" sz="1100">
                <a:latin typeface="Arial" pitchFamily="34" charset="0"/>
                <a:cs typeface="Arial" pitchFamily="34" charset="0"/>
              </a:rPr>
              <a:t>")</a:t>
            </a:r>
          </a:p>
          <a:p>
            <a:r>
              <a:rPr lang="en-US" altLang="zh-CN" sz="1100">
                <a:latin typeface="Arial" pitchFamily="34" charset="0"/>
                <a:cs typeface="Arial" pitchFamily="34" charset="0"/>
              </a:rPr>
              <a:t>    val now: Date = new Date()</a:t>
            </a:r>
          </a:p>
          <a:p>
            <a:r>
              <a:rPr lang="en-US" altLang="zh-CN" sz="1100">
                <a:latin typeface="Arial" pitchFamily="34" charset="0"/>
                <a:cs typeface="Arial" pitchFamily="34" charset="0"/>
              </a:rPr>
              <a:t>    val dateFormat: SimpleDateFormat =</a:t>
            </a:r>
          </a:p>
          <a:p>
            <a:r>
              <a:rPr lang="en-US" altLang="zh-CN" sz="1100">
                <a:latin typeface="Arial" pitchFamily="34" charset="0"/>
                <a:cs typeface="Arial" pitchFamily="34" charset="0"/>
              </a:rPr>
              <a:t>      new SimpleDateFormat("yyyy-MM-dd HH:mm:ss")</a:t>
            </a:r>
          </a:p>
          <a:p>
            <a:r>
              <a:rPr lang="en-US" altLang="zh-CN" sz="1100">
                <a:latin typeface="Arial" pitchFamily="34" charset="0"/>
                <a:cs typeface="Arial" pitchFamily="34" charset="0"/>
              </a:rPr>
              <a:t>    val date = dateFormat.format(now)</a:t>
            </a:r>
          </a:p>
          <a:p>
            <a:r>
              <a:rPr lang="en-US" altLang="zh-CN" sz="1100">
                <a:latin typeface="Arial" pitchFamily="34" charset="0"/>
                <a:cs typeface="Arial" pitchFamily="34" charset="0"/>
              </a:rPr>
              <a:t>    println("</a:t>
            </a:r>
            <a:r>
              <a:rPr lang="zh-CN" altLang="en-US" sz="1100">
                <a:latin typeface="Arial" pitchFamily="34" charset="0"/>
                <a:cs typeface="Arial" pitchFamily="34" charset="0"/>
              </a:rPr>
              <a:t>排序前时间</a:t>
            </a:r>
            <a:r>
              <a:rPr lang="en-US" altLang="zh-CN" sz="1100">
                <a:latin typeface="Arial" pitchFamily="34" charset="0"/>
                <a:cs typeface="Arial" pitchFamily="34" charset="0"/>
              </a:rPr>
              <a:t>=" + date) //</a:t>
            </a:r>
            <a:r>
              <a:rPr lang="zh-CN" altLang="en-US" sz="1100">
                <a:latin typeface="Arial" pitchFamily="34" charset="0"/>
                <a:cs typeface="Arial" pitchFamily="34" charset="0"/>
              </a:rPr>
              <a:t>输出时间</a:t>
            </a:r>
          </a:p>
          <a:p>
            <a:endParaRPr lang="zh-CN" altLang="en-US" sz="1100">
              <a:latin typeface="Arial" pitchFamily="34" charset="0"/>
              <a:cs typeface="Arial" pitchFamily="34" charset="0"/>
            </a:endParaRPr>
          </a:p>
          <a:p>
            <a:r>
              <a:rPr lang="zh-CN" altLang="en-US" sz="1100">
                <a:latin typeface="Arial" pitchFamily="34" charset="0"/>
                <a:cs typeface="Arial" pitchFamily="34" charset="0"/>
              </a:rPr>
              <a:t>    </a:t>
            </a:r>
            <a:r>
              <a:rPr lang="en-US" altLang="zh-CN" sz="1100">
                <a:latin typeface="Arial" pitchFamily="34" charset="0"/>
                <a:cs typeface="Arial" pitchFamily="34" charset="0"/>
              </a:rPr>
              <a:t>println(arr.mkString(" "))</a:t>
            </a:r>
          </a:p>
          <a:p>
            <a:r>
              <a:rPr lang="en-US" altLang="zh-CN" sz="1100">
                <a:latin typeface="Arial" pitchFamily="34" charset="0"/>
                <a:cs typeface="Arial" pitchFamily="34" charset="0"/>
              </a:rPr>
              <a:t>    println("</a:t>
            </a:r>
            <a:r>
              <a:rPr lang="zh-CN" altLang="en-US" sz="1100">
                <a:latin typeface="Arial" pitchFamily="34" charset="0"/>
                <a:cs typeface="Arial" pitchFamily="34" charset="0"/>
              </a:rPr>
              <a:t>排序后</a:t>
            </a:r>
            <a:r>
              <a:rPr lang="en-US" altLang="zh-CN" sz="1100">
                <a:latin typeface="Arial" pitchFamily="34" charset="0"/>
                <a:cs typeface="Arial" pitchFamily="34" charset="0"/>
              </a:rPr>
              <a:t>")</a:t>
            </a:r>
          </a:p>
          <a:p>
            <a:r>
              <a:rPr lang="en-US" altLang="zh-CN" sz="1100">
                <a:latin typeface="Arial" pitchFamily="34" charset="0"/>
                <a:cs typeface="Arial" pitchFamily="34" charset="0"/>
              </a:rPr>
              <a:t>    bubbleSort(arr)</a:t>
            </a:r>
          </a:p>
          <a:p>
            <a:r>
              <a:rPr lang="en-US" altLang="zh-CN" sz="1100">
                <a:latin typeface="Arial" pitchFamily="34" charset="0"/>
                <a:cs typeface="Arial" pitchFamily="34" charset="0"/>
              </a:rPr>
              <a:t>    println(arr.mkString(" </a:t>
            </a:r>
            <a:r>
              <a:rPr lang="en-US" altLang="zh-CN" sz="1100" smtClean="0">
                <a:latin typeface="Arial" pitchFamily="34" charset="0"/>
                <a:cs typeface="Arial" pitchFamily="34" charset="0"/>
              </a:rPr>
              <a:t>"))</a:t>
            </a:r>
            <a:endParaRPr lang="en-US" altLang="zh-CN" sz="1100">
              <a:latin typeface="Arial" pitchFamily="34" charset="0"/>
              <a:cs typeface="Arial" pitchFamily="34" charset="0"/>
            </a:endParaRPr>
          </a:p>
          <a:p>
            <a:r>
              <a:rPr lang="en-US" altLang="zh-CN" sz="1100">
                <a:latin typeface="Arial" pitchFamily="34" charset="0"/>
                <a:cs typeface="Arial" pitchFamily="34" charset="0"/>
              </a:rPr>
              <a:t>    val now2: Date = new Date</a:t>
            </a:r>
            <a:r>
              <a:rPr lang="en-US" altLang="zh-CN" sz="1100" smtClean="0">
                <a:latin typeface="Arial" pitchFamily="34" charset="0"/>
                <a:cs typeface="Arial" pitchFamily="34" charset="0"/>
              </a:rPr>
              <a:t>()</a:t>
            </a:r>
            <a:endParaRPr lang="en-US" altLang="zh-CN" sz="1100">
              <a:latin typeface="Arial" pitchFamily="34" charset="0"/>
              <a:cs typeface="Arial" pitchFamily="34" charset="0"/>
            </a:endParaRPr>
          </a:p>
          <a:p>
            <a:r>
              <a:rPr lang="en-US" altLang="zh-CN" sz="1100">
                <a:latin typeface="Arial" pitchFamily="34" charset="0"/>
                <a:cs typeface="Arial" pitchFamily="34" charset="0"/>
              </a:rPr>
              <a:t>    val date2 = dateFormat.format(now2)</a:t>
            </a:r>
          </a:p>
          <a:p>
            <a:r>
              <a:rPr lang="en-US" altLang="zh-CN" sz="1100">
                <a:latin typeface="Arial" pitchFamily="34" charset="0"/>
                <a:cs typeface="Arial" pitchFamily="34" charset="0"/>
              </a:rPr>
              <a:t>    println("</a:t>
            </a:r>
            <a:r>
              <a:rPr lang="zh-CN" altLang="en-US" sz="1100">
                <a:latin typeface="Arial" pitchFamily="34" charset="0"/>
                <a:cs typeface="Arial" pitchFamily="34" charset="0"/>
              </a:rPr>
              <a:t>排序后时间</a:t>
            </a:r>
            <a:r>
              <a:rPr lang="en-US" altLang="zh-CN" sz="1100">
                <a:latin typeface="Arial" pitchFamily="34" charset="0"/>
                <a:cs typeface="Arial" pitchFamily="34" charset="0"/>
              </a:rPr>
              <a:t>=" + date2) //</a:t>
            </a:r>
            <a:r>
              <a:rPr lang="zh-CN" altLang="en-US" sz="1100">
                <a:latin typeface="Arial" pitchFamily="34" charset="0"/>
                <a:cs typeface="Arial" pitchFamily="34" charset="0"/>
              </a:rPr>
              <a:t>输出时</a:t>
            </a:r>
            <a:r>
              <a:rPr lang="zh-CN" altLang="en-US" sz="1100" smtClean="0">
                <a:latin typeface="Arial" pitchFamily="34" charset="0"/>
                <a:cs typeface="Arial" pitchFamily="34" charset="0"/>
              </a:rPr>
              <a:t>间</a:t>
            </a:r>
            <a:endParaRPr lang="zh-CN" altLang="en-US" sz="1100">
              <a:latin typeface="Arial" pitchFamily="34" charset="0"/>
              <a:cs typeface="Arial" pitchFamily="34" charset="0"/>
            </a:endParaRPr>
          </a:p>
          <a:p>
            <a:r>
              <a:rPr lang="zh-CN" altLang="en-US" sz="1100">
                <a:latin typeface="Arial" pitchFamily="34" charset="0"/>
                <a:cs typeface="Arial" pitchFamily="34" charset="0"/>
              </a:rPr>
              <a:t>  </a:t>
            </a:r>
            <a:r>
              <a:rPr lang="en-US" altLang="zh-CN" sz="1100" smtClean="0">
                <a:latin typeface="Arial" pitchFamily="34" charset="0"/>
                <a:cs typeface="Arial" pitchFamily="34" charset="0"/>
              </a:rPr>
              <a:t>}</a:t>
            </a:r>
            <a:endParaRPr lang="en-US" altLang="zh-CN" sz="1100">
              <a:latin typeface="Arial" pitchFamily="34" charset="0"/>
              <a:cs typeface="Arial" pitchFamily="34" charset="0"/>
            </a:endParaRPr>
          </a:p>
          <a:p>
            <a:r>
              <a:rPr lang="en-US" altLang="zh-CN" sz="1100">
                <a:latin typeface="Arial" pitchFamily="34" charset="0"/>
                <a:cs typeface="Arial" pitchFamily="34" charset="0"/>
              </a:rPr>
              <a:t>  def bubbleSort(arr: Array[Int]): Unit = {</a:t>
            </a:r>
          </a:p>
          <a:p>
            <a:endParaRPr lang="en-US" altLang="zh-CN" sz="1100">
              <a:latin typeface="Arial" pitchFamily="34" charset="0"/>
              <a:cs typeface="Arial" pitchFamily="34" charset="0"/>
            </a:endParaRPr>
          </a:p>
          <a:p>
            <a:r>
              <a:rPr lang="en-US" altLang="zh-CN" sz="1100">
                <a:latin typeface="Arial" pitchFamily="34" charset="0"/>
                <a:cs typeface="Arial" pitchFamily="34" charset="0"/>
              </a:rPr>
              <a:t>    for (i &lt;- 0 until arr.length - 1) {</a:t>
            </a:r>
          </a:p>
          <a:p>
            <a:r>
              <a:rPr lang="en-US" altLang="zh-CN" sz="1100">
                <a:latin typeface="Arial" pitchFamily="34" charset="0"/>
                <a:cs typeface="Arial" pitchFamily="34" charset="0"/>
              </a:rPr>
              <a:t>      for (j &lt;- 0 until arr.length - 1 - i) {</a:t>
            </a:r>
          </a:p>
          <a:p>
            <a:r>
              <a:rPr lang="en-US" altLang="zh-CN" sz="1100">
                <a:latin typeface="Arial" pitchFamily="34" charset="0"/>
                <a:cs typeface="Arial" pitchFamily="34" charset="0"/>
              </a:rPr>
              <a:t>        if (arr(j) &gt; arr(j + 1)) {</a:t>
            </a:r>
          </a:p>
          <a:p>
            <a:r>
              <a:rPr lang="en-US" altLang="zh-CN" sz="1100">
                <a:latin typeface="Arial" pitchFamily="34" charset="0"/>
                <a:cs typeface="Arial" pitchFamily="34" charset="0"/>
              </a:rPr>
              <a:t>          val temp = arr(j)</a:t>
            </a:r>
          </a:p>
          <a:p>
            <a:r>
              <a:rPr lang="en-US" altLang="zh-CN" sz="1100">
                <a:latin typeface="Arial" pitchFamily="34" charset="0"/>
                <a:cs typeface="Arial" pitchFamily="34" charset="0"/>
              </a:rPr>
              <a:t>          arr(j) = arr(j + 1)</a:t>
            </a:r>
          </a:p>
          <a:p>
            <a:r>
              <a:rPr lang="en-US" altLang="zh-CN" sz="1100">
                <a:latin typeface="Arial" pitchFamily="34" charset="0"/>
                <a:cs typeface="Arial" pitchFamily="34" charset="0"/>
              </a:rPr>
              <a:t>          arr(j + 1) = temp</a:t>
            </a:r>
          </a:p>
          <a:p>
            <a:r>
              <a:rPr lang="en-US" altLang="zh-CN" sz="1100">
                <a:latin typeface="Arial" pitchFamily="34" charset="0"/>
                <a:cs typeface="Arial" pitchFamily="34" charset="0"/>
              </a:rPr>
              <a:t>        }</a:t>
            </a:r>
          </a:p>
          <a:p>
            <a:r>
              <a:rPr lang="en-US" altLang="zh-CN" sz="1100">
                <a:latin typeface="Arial" pitchFamily="34" charset="0"/>
                <a:cs typeface="Arial" pitchFamily="34" charset="0"/>
              </a:rPr>
              <a:t>      }</a:t>
            </a:r>
          </a:p>
          <a:p>
            <a:r>
              <a:rPr lang="en-US" altLang="zh-CN" sz="1100">
                <a:latin typeface="Arial" pitchFamily="34" charset="0"/>
                <a:cs typeface="Arial" pitchFamily="34" charset="0"/>
              </a:rPr>
              <a:t>    }</a:t>
            </a:r>
          </a:p>
          <a:p>
            <a:r>
              <a:rPr lang="en-US" altLang="zh-CN" sz="1100">
                <a:latin typeface="Arial" pitchFamily="34" charset="0"/>
                <a:cs typeface="Arial" pitchFamily="34" charset="0"/>
              </a:rPr>
              <a:t>  }</a:t>
            </a:r>
          </a:p>
          <a:p>
            <a:r>
              <a:rPr lang="en-US" altLang="zh-CN" sz="1100">
                <a:latin typeface="Arial" pitchFamily="34" charset="0"/>
                <a:cs typeface="Arial" pitchFamily="34" charset="0"/>
              </a:rPr>
              <a:t>}</a:t>
            </a:r>
            <a:endParaRPr lang="zh-CN" altLang="en-US" sz="110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6374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9"/>
          <p:cNvSpPr txBox="1">
            <a:spLocks noChangeArrowheads="1"/>
          </p:cNvSpPr>
          <p:nvPr/>
        </p:nvSpPr>
        <p:spPr bwMode="auto">
          <a:xfrm>
            <a:off x="487837" y="755071"/>
            <a:ext cx="7587978" cy="3970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2B2B2">
                    <a:alpha val="50195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Char char="l"/>
            </a:pPr>
            <a:r>
              <a:rPr lang="zh-CN" altLang="en-US" sz="2200" b="1"/>
              <a:t>排</a:t>
            </a:r>
            <a:r>
              <a:rPr lang="zh-CN" altLang="en-US" sz="2200" b="1" smtClean="0"/>
              <a:t>序</a:t>
            </a:r>
            <a:endParaRPr lang="en-US" altLang="zh-CN" sz="2200" b="1"/>
          </a:p>
        </p:txBody>
      </p:sp>
      <p:sp>
        <p:nvSpPr>
          <p:cNvPr id="2" name="TextBox 1"/>
          <p:cNvSpPr txBox="1"/>
          <p:nvPr/>
        </p:nvSpPr>
        <p:spPr>
          <a:xfrm>
            <a:off x="665981" y="1224111"/>
            <a:ext cx="813690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0"/>
              </a:spcBef>
            </a:pPr>
            <a:r>
              <a:rPr kumimoji="1" lang="zh-CN" altLang="en-US" sz="2000" b="1">
                <a:solidFill>
                  <a:srgbClr val="0070C0"/>
                </a:solidFill>
                <a:latin typeface="+mn-ea"/>
              </a:rPr>
              <a:t>选择</a:t>
            </a:r>
            <a:r>
              <a:rPr kumimoji="1" lang="zh-CN" altLang="en-US" sz="2000" b="1" smtClean="0">
                <a:solidFill>
                  <a:srgbClr val="0070C0"/>
                </a:solidFill>
                <a:latin typeface="+mn-ea"/>
              </a:rPr>
              <a:t>排序基本介绍</a:t>
            </a:r>
            <a:endParaRPr kumimoji="1" lang="en-US" altLang="zh-CN" sz="2000" b="1" smtClean="0">
              <a:solidFill>
                <a:srgbClr val="0070C0"/>
              </a:solidFill>
              <a:latin typeface="+mn-ea"/>
            </a:endParaRPr>
          </a:p>
          <a:p>
            <a:pPr>
              <a:spcBef>
                <a:spcPct val="0"/>
              </a:spcBef>
            </a:pPr>
            <a:endParaRPr kumimoji="1" lang="zh-CN" altLang="en-US" sz="2000">
              <a:solidFill>
                <a:srgbClr val="0070C0"/>
              </a:solidFill>
              <a:latin typeface="+mn-ea"/>
            </a:endParaRPr>
          </a:p>
          <a:p>
            <a:pPr>
              <a:spcBef>
                <a:spcPct val="0"/>
              </a:spcBef>
            </a:pPr>
            <a:r>
              <a:rPr kumimoji="1" lang="zh-CN" altLang="en-US" smtClean="0">
                <a:latin typeface="+mn-ea"/>
              </a:rPr>
              <a:t>选</a:t>
            </a:r>
            <a:r>
              <a:rPr kumimoji="1" lang="zh-CN" altLang="en-US">
                <a:latin typeface="+mn-ea"/>
              </a:rPr>
              <a:t>择式排序也属于内部排序法，是从欲排序的数据中，按指定的规则选出某一元素，经过和其他元素重整，再</a:t>
            </a:r>
            <a:r>
              <a:rPr kumimoji="1" lang="zh-CN" altLang="en-US" smtClean="0">
                <a:latin typeface="+mn-ea"/>
              </a:rPr>
              <a:t>依</a:t>
            </a:r>
            <a:r>
              <a:rPr kumimoji="1" lang="zh-CN" altLang="en-US">
                <a:latin typeface="+mn-ea"/>
              </a:rPr>
              <a:t>规</a:t>
            </a:r>
            <a:r>
              <a:rPr kumimoji="1" lang="zh-CN" altLang="en-US" smtClean="0">
                <a:latin typeface="+mn-ea"/>
              </a:rPr>
              <a:t>定</a:t>
            </a:r>
            <a:r>
              <a:rPr kumimoji="1" lang="en-US" altLang="zh-CN" smtClean="0">
                <a:latin typeface="+mn-ea"/>
              </a:rPr>
              <a:t>()</a:t>
            </a:r>
            <a:r>
              <a:rPr kumimoji="1" lang="zh-CN" altLang="en-US" smtClean="0">
                <a:latin typeface="+mn-ea"/>
              </a:rPr>
              <a:t>交</a:t>
            </a:r>
            <a:r>
              <a:rPr kumimoji="1" lang="zh-CN" altLang="en-US">
                <a:latin typeface="+mn-ea"/>
              </a:rPr>
              <a:t>换位置后达到排序的目的</a:t>
            </a:r>
            <a:r>
              <a:rPr kumimoji="1" lang="zh-CN" altLang="en-US" smtClean="0">
                <a:latin typeface="+mn-ea"/>
              </a:rPr>
              <a:t>。</a:t>
            </a:r>
            <a:endParaRPr kumimoji="1" lang="en-US" altLang="zh-CN" smtClean="0">
              <a:latin typeface="+mn-ea"/>
            </a:endParaRPr>
          </a:p>
          <a:p>
            <a:pPr>
              <a:spcBef>
                <a:spcPct val="0"/>
              </a:spcBef>
            </a:pPr>
            <a:endParaRPr kumimoji="1" lang="en-US" altLang="zh-CN">
              <a:latin typeface="+mn-ea"/>
            </a:endParaRPr>
          </a:p>
          <a:p>
            <a:pPr>
              <a:spcBef>
                <a:spcPct val="0"/>
              </a:spcBef>
            </a:pPr>
            <a:endParaRPr kumimoji="1" lang="en-US" altLang="zh-CN" smtClean="0">
              <a:latin typeface="+mn-ea"/>
            </a:endParaRPr>
          </a:p>
          <a:p>
            <a:pPr>
              <a:spcBef>
                <a:spcPct val="0"/>
              </a:spcBef>
            </a:pPr>
            <a:endParaRPr kumimoji="1" lang="en-US" altLang="zh-CN" sz="2000" b="1">
              <a:solidFill>
                <a:srgbClr val="0070C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15805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9"/>
          <p:cNvSpPr txBox="1">
            <a:spLocks noChangeArrowheads="1"/>
          </p:cNvSpPr>
          <p:nvPr/>
        </p:nvSpPr>
        <p:spPr bwMode="auto">
          <a:xfrm>
            <a:off x="487837" y="755071"/>
            <a:ext cx="7587978" cy="3970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2B2B2">
                    <a:alpha val="50195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Char char="l"/>
            </a:pPr>
            <a:r>
              <a:rPr lang="zh-CN" altLang="en-US" sz="2200" b="1"/>
              <a:t>排</a:t>
            </a:r>
            <a:r>
              <a:rPr lang="zh-CN" altLang="en-US" sz="2200" b="1" smtClean="0"/>
              <a:t>序</a:t>
            </a:r>
            <a:endParaRPr lang="en-US" altLang="zh-CN" sz="2200" b="1"/>
          </a:p>
        </p:txBody>
      </p:sp>
      <p:sp>
        <p:nvSpPr>
          <p:cNvPr id="2" name="TextBox 1"/>
          <p:cNvSpPr txBox="1"/>
          <p:nvPr/>
        </p:nvSpPr>
        <p:spPr>
          <a:xfrm>
            <a:off x="665981" y="1224111"/>
            <a:ext cx="8136904" cy="357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0"/>
              </a:spcBef>
            </a:pPr>
            <a:r>
              <a:rPr kumimoji="1" lang="zh-CN" altLang="en-US" sz="2000" b="1" smtClean="0">
                <a:solidFill>
                  <a:srgbClr val="0070C0"/>
                </a:solidFill>
                <a:latin typeface="+mn-ea"/>
              </a:rPr>
              <a:t>选择排序思想</a:t>
            </a:r>
            <a:r>
              <a:rPr kumimoji="1" lang="en-US" altLang="zh-CN" sz="2000" b="1" smtClean="0">
                <a:solidFill>
                  <a:srgbClr val="0070C0"/>
                </a:solidFill>
                <a:latin typeface="+mn-ea"/>
              </a:rPr>
              <a:t>:</a:t>
            </a:r>
          </a:p>
          <a:p>
            <a:pPr>
              <a:spcBef>
                <a:spcPct val="0"/>
              </a:spcBef>
            </a:pPr>
            <a:endParaRPr kumimoji="1" lang="en-US" altLang="zh-CN" sz="2000" b="1" smtClean="0">
              <a:solidFill>
                <a:srgbClr val="0070C0"/>
              </a:solidFill>
              <a:latin typeface="+mn-ea"/>
            </a:endParaRPr>
          </a:p>
          <a:p>
            <a:pPr>
              <a:spcBef>
                <a:spcPct val="0"/>
              </a:spcBef>
            </a:pPr>
            <a:r>
              <a:rPr kumimoji="1" lang="zh-CN" altLang="en-US">
                <a:latin typeface="+mn-ea"/>
              </a:rPr>
              <a:t>选择排序（</a:t>
            </a:r>
            <a:r>
              <a:rPr kumimoji="1" lang="en-US" altLang="zh-CN">
                <a:latin typeface="+mn-ea"/>
              </a:rPr>
              <a:t>select sorting</a:t>
            </a:r>
            <a:r>
              <a:rPr kumimoji="1" lang="zh-CN" altLang="en-US">
                <a:latin typeface="+mn-ea"/>
              </a:rPr>
              <a:t>）也是一种简单的排序方法。它的</a:t>
            </a:r>
            <a:r>
              <a:rPr kumimoji="1" lang="zh-CN" altLang="en-US" b="1">
                <a:solidFill>
                  <a:srgbClr val="DA0000"/>
                </a:solidFill>
                <a:latin typeface="+mn-ea"/>
              </a:rPr>
              <a:t>基本思想</a:t>
            </a:r>
            <a:r>
              <a:rPr kumimoji="1" lang="zh-CN" altLang="en-US">
                <a:latin typeface="+mn-ea"/>
              </a:rPr>
              <a:t>是：第一次从</a:t>
            </a:r>
            <a:r>
              <a:rPr kumimoji="1" lang="en-US" altLang="zh-CN" smtClean="0">
                <a:latin typeface="+mn-ea"/>
              </a:rPr>
              <a:t>R[0]~</a:t>
            </a:r>
            <a:r>
              <a:rPr kumimoji="1" lang="en-US" altLang="zh-CN">
                <a:latin typeface="+mn-ea"/>
              </a:rPr>
              <a:t>R[n-1]</a:t>
            </a:r>
            <a:r>
              <a:rPr kumimoji="1" lang="zh-CN" altLang="en-US">
                <a:latin typeface="+mn-ea"/>
              </a:rPr>
              <a:t>中选取最小值，与</a:t>
            </a:r>
            <a:r>
              <a:rPr kumimoji="1" lang="en-US" altLang="zh-CN">
                <a:latin typeface="+mn-ea"/>
              </a:rPr>
              <a:t>R[0]</a:t>
            </a:r>
            <a:r>
              <a:rPr kumimoji="1" lang="zh-CN" altLang="en-US">
                <a:latin typeface="+mn-ea"/>
              </a:rPr>
              <a:t>交换，第二次从</a:t>
            </a:r>
            <a:r>
              <a:rPr kumimoji="1" lang="en-US" altLang="zh-CN" smtClean="0">
                <a:latin typeface="+mn-ea"/>
              </a:rPr>
              <a:t>R[1]~</a:t>
            </a:r>
            <a:r>
              <a:rPr kumimoji="1" lang="en-US" altLang="zh-CN">
                <a:latin typeface="+mn-ea"/>
              </a:rPr>
              <a:t>R[n-1]</a:t>
            </a:r>
            <a:r>
              <a:rPr kumimoji="1" lang="zh-CN" altLang="en-US">
                <a:latin typeface="+mn-ea"/>
              </a:rPr>
              <a:t>中选取最小值，与</a:t>
            </a:r>
            <a:r>
              <a:rPr kumimoji="1" lang="en-US" altLang="zh-CN">
                <a:latin typeface="+mn-ea"/>
              </a:rPr>
              <a:t>R[1]</a:t>
            </a:r>
            <a:r>
              <a:rPr kumimoji="1" lang="zh-CN" altLang="en-US">
                <a:latin typeface="+mn-ea"/>
              </a:rPr>
              <a:t>交换，第三次从</a:t>
            </a:r>
            <a:r>
              <a:rPr kumimoji="1" lang="en-US" altLang="zh-CN" smtClean="0">
                <a:latin typeface="+mn-ea"/>
              </a:rPr>
              <a:t>R[2]~</a:t>
            </a:r>
            <a:r>
              <a:rPr kumimoji="1" lang="en-US" altLang="zh-CN">
                <a:latin typeface="+mn-ea"/>
              </a:rPr>
              <a:t>R[n-1]</a:t>
            </a:r>
            <a:r>
              <a:rPr kumimoji="1" lang="zh-CN" altLang="en-US">
                <a:latin typeface="+mn-ea"/>
              </a:rPr>
              <a:t>中选取最小值，与</a:t>
            </a:r>
            <a:r>
              <a:rPr kumimoji="1" lang="en-US" altLang="zh-CN">
                <a:latin typeface="+mn-ea"/>
              </a:rPr>
              <a:t>R[2]</a:t>
            </a:r>
            <a:r>
              <a:rPr kumimoji="1" lang="zh-CN" altLang="en-US">
                <a:latin typeface="+mn-ea"/>
              </a:rPr>
              <a:t>交换，</a:t>
            </a:r>
            <a:r>
              <a:rPr kumimoji="1" lang="en-US" altLang="zh-CN">
                <a:latin typeface="+mn-ea"/>
              </a:rPr>
              <a:t>…</a:t>
            </a:r>
            <a:r>
              <a:rPr kumimoji="1" lang="zh-CN" altLang="en-US">
                <a:latin typeface="+mn-ea"/>
              </a:rPr>
              <a:t>，第</a:t>
            </a:r>
            <a:r>
              <a:rPr kumimoji="1" lang="en-US" altLang="zh-CN">
                <a:latin typeface="+mn-ea"/>
              </a:rPr>
              <a:t>i</a:t>
            </a:r>
            <a:r>
              <a:rPr kumimoji="1" lang="zh-CN" altLang="en-US">
                <a:latin typeface="+mn-ea"/>
              </a:rPr>
              <a:t>次从</a:t>
            </a:r>
            <a:r>
              <a:rPr kumimoji="1" lang="en-US" altLang="zh-CN">
                <a:latin typeface="+mn-ea"/>
              </a:rPr>
              <a:t>R[i-1]~R[n-1]</a:t>
            </a:r>
            <a:r>
              <a:rPr kumimoji="1" lang="zh-CN" altLang="en-US">
                <a:latin typeface="+mn-ea"/>
              </a:rPr>
              <a:t>中选取最小值，与</a:t>
            </a:r>
            <a:r>
              <a:rPr kumimoji="1" lang="en-US" altLang="zh-CN">
                <a:latin typeface="+mn-ea"/>
              </a:rPr>
              <a:t>R[i-1]</a:t>
            </a:r>
            <a:r>
              <a:rPr kumimoji="1" lang="zh-CN" altLang="en-US">
                <a:latin typeface="+mn-ea"/>
              </a:rPr>
              <a:t>交换，</a:t>
            </a:r>
            <a:r>
              <a:rPr kumimoji="1" lang="en-US" altLang="zh-CN">
                <a:latin typeface="+mn-ea"/>
              </a:rPr>
              <a:t>…, </a:t>
            </a:r>
            <a:r>
              <a:rPr kumimoji="1" lang="zh-CN" altLang="en-US">
                <a:latin typeface="+mn-ea"/>
              </a:rPr>
              <a:t>第</a:t>
            </a:r>
            <a:r>
              <a:rPr kumimoji="1" lang="en-US" altLang="zh-CN">
                <a:latin typeface="+mn-ea"/>
              </a:rPr>
              <a:t>n-1</a:t>
            </a:r>
            <a:r>
              <a:rPr kumimoji="1" lang="zh-CN" altLang="en-US">
                <a:latin typeface="+mn-ea"/>
              </a:rPr>
              <a:t>次从</a:t>
            </a:r>
            <a:r>
              <a:rPr kumimoji="1" lang="en-US" altLang="zh-CN">
                <a:latin typeface="+mn-ea"/>
              </a:rPr>
              <a:t>R[n-2]~R[n-1]</a:t>
            </a:r>
            <a:r>
              <a:rPr kumimoji="1" lang="zh-CN" altLang="en-US">
                <a:latin typeface="+mn-ea"/>
              </a:rPr>
              <a:t>中选取最小值，与</a:t>
            </a:r>
            <a:r>
              <a:rPr kumimoji="1" lang="en-US" altLang="zh-CN">
                <a:latin typeface="+mn-ea"/>
              </a:rPr>
              <a:t>R[n-2]</a:t>
            </a:r>
            <a:r>
              <a:rPr kumimoji="1" lang="zh-CN" altLang="en-US">
                <a:latin typeface="+mn-ea"/>
              </a:rPr>
              <a:t>交换，总共通过</a:t>
            </a:r>
            <a:r>
              <a:rPr kumimoji="1" lang="en-US" altLang="zh-CN">
                <a:latin typeface="+mn-ea"/>
              </a:rPr>
              <a:t>n-1</a:t>
            </a:r>
            <a:r>
              <a:rPr kumimoji="1" lang="zh-CN" altLang="en-US">
                <a:latin typeface="+mn-ea"/>
              </a:rPr>
              <a:t>次，得到一个按排序码从小到大排列的有序序列</a:t>
            </a:r>
            <a:r>
              <a:rPr kumimoji="1" lang="zh-CN" altLang="en-US" smtClean="0">
                <a:latin typeface="+mn-ea"/>
              </a:rPr>
              <a:t>。</a:t>
            </a:r>
            <a:endParaRPr kumimoji="1" lang="en-US" altLang="zh-CN">
              <a:latin typeface="+mn-ea"/>
            </a:endParaRPr>
          </a:p>
          <a:p>
            <a:pPr>
              <a:spcBef>
                <a:spcPct val="0"/>
              </a:spcBef>
            </a:pPr>
            <a:endParaRPr kumimoji="1" lang="en-US" altLang="zh-CN">
              <a:latin typeface="+mn-ea"/>
            </a:endParaRPr>
          </a:p>
          <a:p>
            <a:pPr>
              <a:spcBef>
                <a:spcPct val="0"/>
              </a:spcBef>
            </a:pPr>
            <a:endParaRPr kumimoji="1" lang="en-US" altLang="zh-CN" sz="2000" b="1" smtClean="0">
              <a:solidFill>
                <a:srgbClr val="0070C0"/>
              </a:solidFill>
              <a:latin typeface="+mn-ea"/>
            </a:endParaRPr>
          </a:p>
          <a:p>
            <a:pPr>
              <a:spcBef>
                <a:spcPct val="0"/>
              </a:spcBef>
            </a:pPr>
            <a:endParaRPr kumimoji="1" lang="en-US" altLang="zh-CN" sz="2000" b="1" smtClean="0">
              <a:solidFill>
                <a:srgbClr val="0070C0"/>
              </a:solidFill>
              <a:latin typeface="+mn-ea"/>
            </a:endParaRPr>
          </a:p>
          <a:p>
            <a:pPr>
              <a:spcBef>
                <a:spcPct val="0"/>
              </a:spcBef>
            </a:pPr>
            <a:endParaRPr kumimoji="1" lang="en-US" altLang="zh-CN" sz="2000" b="1">
              <a:solidFill>
                <a:srgbClr val="0070C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45401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9"/>
          <p:cNvSpPr txBox="1">
            <a:spLocks noChangeArrowheads="1"/>
          </p:cNvSpPr>
          <p:nvPr/>
        </p:nvSpPr>
        <p:spPr bwMode="auto">
          <a:xfrm>
            <a:off x="487837" y="755071"/>
            <a:ext cx="7587978" cy="3970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2B2B2">
                    <a:alpha val="50195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Char char="l"/>
            </a:pPr>
            <a:r>
              <a:rPr lang="zh-CN" altLang="en-US" sz="2200" b="1"/>
              <a:t>排</a:t>
            </a:r>
            <a:r>
              <a:rPr lang="zh-CN" altLang="en-US" sz="2200" b="1" smtClean="0"/>
              <a:t>序</a:t>
            </a:r>
            <a:endParaRPr lang="en-US" altLang="zh-CN" sz="2200" b="1"/>
          </a:p>
        </p:txBody>
      </p:sp>
      <p:sp>
        <p:nvSpPr>
          <p:cNvPr id="2" name="TextBox 1"/>
          <p:cNvSpPr txBox="1"/>
          <p:nvPr/>
        </p:nvSpPr>
        <p:spPr>
          <a:xfrm>
            <a:off x="665981" y="1224111"/>
            <a:ext cx="8136904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0"/>
              </a:spcBef>
            </a:pPr>
            <a:r>
              <a:rPr kumimoji="1" lang="zh-CN" altLang="en-US" sz="2000" b="1" smtClean="0">
                <a:solidFill>
                  <a:srgbClr val="0070C0"/>
                </a:solidFill>
                <a:latin typeface="+mn-ea"/>
              </a:rPr>
              <a:t>选择排序思路分析图</a:t>
            </a:r>
            <a:r>
              <a:rPr kumimoji="1" lang="en-US" altLang="zh-CN" sz="2000" b="1" smtClean="0">
                <a:solidFill>
                  <a:srgbClr val="0070C0"/>
                </a:solidFill>
                <a:latin typeface="+mn-ea"/>
              </a:rPr>
              <a:t>:</a:t>
            </a:r>
          </a:p>
          <a:p>
            <a:pPr>
              <a:spcBef>
                <a:spcPct val="0"/>
              </a:spcBef>
            </a:pPr>
            <a:endParaRPr kumimoji="1" lang="en-US" altLang="zh-CN" sz="2000" b="1" smtClean="0">
              <a:solidFill>
                <a:srgbClr val="0070C0"/>
              </a:solidFill>
              <a:latin typeface="+mn-ea"/>
            </a:endParaRPr>
          </a:p>
          <a:p>
            <a:pPr>
              <a:spcBef>
                <a:spcPct val="0"/>
              </a:spcBef>
            </a:pPr>
            <a:endParaRPr kumimoji="1" lang="en-US" altLang="zh-CN">
              <a:latin typeface="+mn-ea"/>
            </a:endParaRPr>
          </a:p>
          <a:p>
            <a:pPr>
              <a:spcBef>
                <a:spcPct val="0"/>
              </a:spcBef>
            </a:pPr>
            <a:endParaRPr kumimoji="1" lang="en-US" altLang="zh-CN" smtClean="0">
              <a:latin typeface="+mn-ea"/>
            </a:endParaRPr>
          </a:p>
          <a:p>
            <a:pPr>
              <a:spcBef>
                <a:spcPct val="0"/>
              </a:spcBef>
            </a:pPr>
            <a:endParaRPr kumimoji="1" lang="en-US" altLang="zh-CN">
              <a:latin typeface="+mn-ea"/>
            </a:endParaRPr>
          </a:p>
          <a:p>
            <a:pPr>
              <a:spcBef>
                <a:spcPct val="0"/>
              </a:spcBef>
            </a:pPr>
            <a:endParaRPr kumimoji="1" lang="en-US" altLang="zh-CN" smtClean="0">
              <a:latin typeface="+mn-ea"/>
            </a:endParaRPr>
          </a:p>
          <a:p>
            <a:pPr>
              <a:spcBef>
                <a:spcPct val="0"/>
              </a:spcBef>
            </a:pPr>
            <a:endParaRPr kumimoji="1" lang="en-US" altLang="zh-CN">
              <a:latin typeface="+mn-ea"/>
            </a:endParaRPr>
          </a:p>
          <a:p>
            <a:pPr>
              <a:spcBef>
                <a:spcPct val="0"/>
              </a:spcBef>
            </a:pPr>
            <a:endParaRPr kumimoji="1" lang="en-US" altLang="zh-CN">
              <a:latin typeface="+mn-ea"/>
            </a:endParaRPr>
          </a:p>
          <a:p>
            <a:pPr>
              <a:spcBef>
                <a:spcPct val="0"/>
              </a:spcBef>
            </a:pPr>
            <a:endParaRPr kumimoji="1" lang="en-US" altLang="zh-CN" sz="2000" b="1" smtClean="0">
              <a:solidFill>
                <a:srgbClr val="0070C0"/>
              </a:solidFill>
              <a:latin typeface="+mn-ea"/>
            </a:endParaRPr>
          </a:p>
          <a:p>
            <a:pPr>
              <a:spcBef>
                <a:spcPct val="0"/>
              </a:spcBef>
            </a:pPr>
            <a:endParaRPr kumimoji="1" lang="en-US" altLang="zh-CN" sz="2000" b="1" smtClean="0">
              <a:solidFill>
                <a:srgbClr val="0070C0"/>
              </a:solidFill>
              <a:latin typeface="+mn-ea"/>
            </a:endParaRPr>
          </a:p>
          <a:p>
            <a:pPr>
              <a:spcBef>
                <a:spcPct val="0"/>
              </a:spcBef>
            </a:pPr>
            <a:endParaRPr kumimoji="1" lang="en-US" altLang="zh-CN" sz="2000" b="1">
              <a:solidFill>
                <a:srgbClr val="0070C0"/>
              </a:solidFill>
              <a:latin typeface="+mn-ea"/>
            </a:endParaRPr>
          </a:p>
        </p:txBody>
      </p:sp>
      <p:pic>
        <p:nvPicPr>
          <p:cNvPr id="4" name="Picture 6" descr="Snap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626" y="1810259"/>
            <a:ext cx="6032028" cy="33022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46025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9"/>
          <p:cNvSpPr txBox="1">
            <a:spLocks noChangeArrowheads="1"/>
          </p:cNvSpPr>
          <p:nvPr/>
        </p:nvSpPr>
        <p:spPr bwMode="auto">
          <a:xfrm>
            <a:off x="487837" y="755071"/>
            <a:ext cx="7587978" cy="3970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2B2B2">
                    <a:alpha val="50195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Char char="l"/>
            </a:pPr>
            <a:r>
              <a:rPr lang="zh-CN" altLang="en-US" sz="2200" b="1"/>
              <a:t>排序</a:t>
            </a:r>
            <a:endParaRPr lang="en-US" altLang="zh-CN" sz="2200" b="1"/>
          </a:p>
        </p:txBody>
      </p:sp>
      <p:sp>
        <p:nvSpPr>
          <p:cNvPr id="2" name="TextBox 1"/>
          <p:cNvSpPr txBox="1"/>
          <p:nvPr/>
        </p:nvSpPr>
        <p:spPr>
          <a:xfrm>
            <a:off x="665981" y="1224111"/>
            <a:ext cx="8136904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0"/>
              </a:spcBef>
            </a:pPr>
            <a:r>
              <a:rPr kumimoji="1" lang="zh-CN" altLang="en-US" sz="2000" b="1" smtClean="0">
                <a:solidFill>
                  <a:srgbClr val="0070C0"/>
                </a:solidFill>
                <a:latin typeface="+mn-ea"/>
              </a:rPr>
              <a:t>选择排序</a:t>
            </a:r>
            <a:r>
              <a:rPr kumimoji="1" lang="zh-CN" altLang="en-US" sz="2000" b="1">
                <a:solidFill>
                  <a:srgbClr val="0070C0"/>
                </a:solidFill>
                <a:latin typeface="+mn-ea"/>
              </a:rPr>
              <a:t>应</a:t>
            </a:r>
            <a:r>
              <a:rPr kumimoji="1" lang="zh-CN" altLang="en-US" sz="2000" b="1" smtClean="0">
                <a:solidFill>
                  <a:srgbClr val="0070C0"/>
                </a:solidFill>
                <a:latin typeface="+mn-ea"/>
              </a:rPr>
              <a:t>用实例</a:t>
            </a:r>
            <a:r>
              <a:rPr kumimoji="1" lang="en-US" altLang="zh-CN" sz="2000" b="1" smtClean="0">
                <a:solidFill>
                  <a:srgbClr val="0070C0"/>
                </a:solidFill>
                <a:latin typeface="+mn-ea"/>
              </a:rPr>
              <a:t>:</a:t>
            </a:r>
          </a:p>
          <a:p>
            <a:pPr>
              <a:spcBef>
                <a:spcPct val="0"/>
              </a:spcBef>
            </a:pPr>
            <a:endParaRPr kumimoji="1" lang="en-US" altLang="zh-CN" sz="2000" b="1" smtClean="0">
              <a:solidFill>
                <a:srgbClr val="0070C0"/>
              </a:solidFill>
              <a:latin typeface="+mn-ea"/>
            </a:endParaRPr>
          </a:p>
          <a:p>
            <a:pPr>
              <a:spcBef>
                <a:spcPct val="0"/>
              </a:spcBef>
            </a:pPr>
            <a:r>
              <a:rPr kumimoji="1" lang="zh-CN" altLang="en-US" b="1" smtClean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有</a:t>
            </a:r>
            <a:r>
              <a:rPr kumimoji="1" lang="zh-CN" altLang="en-US" b="1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一群牛 </a:t>
            </a:r>
            <a:r>
              <a:rPr kumimoji="1" lang="en-US" altLang="zh-CN" b="1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, </a:t>
            </a:r>
            <a:r>
              <a:rPr kumimoji="1" lang="zh-CN" altLang="en-US" b="1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颜值分别是 </a:t>
            </a:r>
            <a:r>
              <a:rPr kumimoji="1" lang="en-US" altLang="zh-CN" b="1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10</a:t>
            </a:r>
            <a:r>
              <a:rPr kumimoji="1" lang="zh-CN" altLang="en-US" b="1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分</a:t>
            </a:r>
            <a:r>
              <a:rPr kumimoji="1" lang="en-US" altLang="zh-CN" b="1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,34</a:t>
            </a:r>
            <a:r>
              <a:rPr kumimoji="1" lang="zh-CN" altLang="en-US" b="1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分</a:t>
            </a:r>
            <a:r>
              <a:rPr kumimoji="1" lang="en-US" altLang="zh-CN" b="1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, 19</a:t>
            </a:r>
            <a:r>
              <a:rPr kumimoji="1" lang="zh-CN" altLang="en-US" b="1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分</a:t>
            </a:r>
            <a:r>
              <a:rPr kumimoji="1" lang="en-US" altLang="zh-CN" b="1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, 100</a:t>
            </a:r>
            <a:r>
              <a:rPr kumimoji="1" lang="zh-CN" altLang="en-US" b="1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分</a:t>
            </a:r>
            <a:r>
              <a:rPr kumimoji="1" lang="en-US" altLang="zh-CN" b="1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, </a:t>
            </a:r>
            <a:r>
              <a:rPr kumimoji="1" lang="en-US" altLang="zh-CN" b="1" smtClean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80</a:t>
            </a:r>
            <a:r>
              <a:rPr kumimoji="1" lang="zh-CN" altLang="en-US" b="1" smtClean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分</a:t>
            </a:r>
            <a:r>
              <a:rPr kumimoji="1" lang="en-US" altLang="zh-CN" b="1" smtClean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 </a:t>
            </a:r>
            <a:r>
              <a:rPr kumimoji="1" lang="zh-CN" altLang="en-US" b="1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请使用选择排序</a:t>
            </a:r>
            <a:r>
              <a:rPr kumimoji="1" lang="zh-CN" altLang="en-US" b="1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从高到低</a:t>
            </a:r>
            <a:r>
              <a:rPr kumimoji="1" lang="zh-CN" altLang="en-US" b="1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进行排序</a:t>
            </a:r>
            <a:r>
              <a:rPr kumimoji="1" lang="en-US" altLang="zh-CN" b="1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 </a:t>
            </a:r>
            <a:r>
              <a:rPr kumimoji="1" lang="en-US" altLang="zh-CN" b="1" smtClean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[</a:t>
            </a:r>
            <a:r>
              <a:rPr lang="en-US" altLang="zh-CN"/>
              <a:t>101, 34, 119, 1</a:t>
            </a:r>
            <a:r>
              <a:rPr kumimoji="1" lang="en-US" altLang="zh-CN" b="1" smtClean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]</a:t>
            </a:r>
            <a:endParaRPr kumimoji="1" lang="en-US" altLang="zh-CN">
              <a:latin typeface="+mn-ea"/>
            </a:endParaRPr>
          </a:p>
          <a:p>
            <a:pPr>
              <a:spcBef>
                <a:spcPct val="0"/>
              </a:spcBef>
            </a:pPr>
            <a:endParaRPr kumimoji="1" lang="en-US" altLang="zh-CN" sz="2000" b="1" smtClean="0">
              <a:solidFill>
                <a:srgbClr val="0070C0"/>
              </a:solidFill>
              <a:latin typeface="+mn-ea"/>
            </a:endParaRPr>
          </a:p>
          <a:p>
            <a:pPr>
              <a:spcBef>
                <a:spcPct val="0"/>
              </a:spcBef>
            </a:pPr>
            <a:endParaRPr kumimoji="1" lang="en-US" altLang="zh-CN" sz="2000" b="1">
              <a:solidFill>
                <a:srgbClr val="0070C0"/>
              </a:solidFill>
              <a:latin typeface="+mn-ea"/>
            </a:endParaRPr>
          </a:p>
          <a:p>
            <a:pPr>
              <a:spcBef>
                <a:spcPct val="0"/>
              </a:spcBef>
            </a:pPr>
            <a:endParaRPr kumimoji="1" lang="en-US" altLang="zh-CN" sz="2000" b="1" smtClean="0">
              <a:solidFill>
                <a:srgbClr val="0070C0"/>
              </a:solidFill>
              <a:latin typeface="+mn-ea"/>
            </a:endParaRPr>
          </a:p>
          <a:p>
            <a:pPr>
              <a:spcBef>
                <a:spcPct val="0"/>
              </a:spcBef>
            </a:pPr>
            <a:endParaRPr kumimoji="1" lang="en-US" altLang="zh-CN" sz="2000" b="1">
              <a:solidFill>
                <a:srgbClr val="0070C0"/>
              </a:solidFill>
              <a:latin typeface="+mn-ea"/>
            </a:endParaRPr>
          </a:p>
          <a:p>
            <a:pPr>
              <a:spcBef>
                <a:spcPct val="0"/>
              </a:spcBef>
            </a:pPr>
            <a:endParaRPr kumimoji="1" lang="en-US" altLang="zh-CN" sz="2000" b="1" smtClean="0">
              <a:solidFill>
                <a:srgbClr val="0070C0"/>
              </a:solidFill>
              <a:latin typeface="+mn-ea"/>
            </a:endParaRPr>
          </a:p>
          <a:p>
            <a:pPr>
              <a:spcBef>
                <a:spcPct val="0"/>
              </a:spcBef>
            </a:pPr>
            <a:endParaRPr kumimoji="1" lang="en-US" altLang="zh-CN" sz="2000" b="1">
              <a:solidFill>
                <a:srgbClr val="0070C0"/>
              </a:solidFill>
              <a:latin typeface="+mn-ea"/>
            </a:endParaRPr>
          </a:p>
          <a:p>
            <a:pPr>
              <a:spcBef>
                <a:spcPct val="0"/>
              </a:spcBef>
            </a:pPr>
            <a:endParaRPr kumimoji="1" lang="en-US" altLang="zh-CN" sz="2000" b="1" smtClean="0">
              <a:solidFill>
                <a:srgbClr val="0070C0"/>
              </a:solidFill>
              <a:latin typeface="+mn-ea"/>
            </a:endParaRPr>
          </a:p>
          <a:p>
            <a:pPr>
              <a:spcBef>
                <a:spcPct val="0"/>
              </a:spcBef>
            </a:pPr>
            <a:r>
              <a:rPr kumimoji="1" lang="zh-CN" altLang="en-US" sz="1400">
                <a:latin typeface="+mn-ea"/>
              </a:rPr>
              <a:t>说</a:t>
            </a:r>
            <a:r>
              <a:rPr kumimoji="1" lang="zh-CN" altLang="en-US" sz="1400" smtClean="0">
                <a:latin typeface="+mn-ea"/>
              </a:rPr>
              <a:t>明</a:t>
            </a:r>
            <a:r>
              <a:rPr kumimoji="1" lang="en-US" altLang="zh-CN" sz="1400" smtClean="0">
                <a:latin typeface="+mn-ea"/>
              </a:rPr>
              <a:t>: </a:t>
            </a:r>
            <a:r>
              <a:rPr kumimoji="1" lang="zh-CN" altLang="en-US" sz="1400" smtClean="0">
                <a:latin typeface="+mn-ea"/>
              </a:rPr>
              <a:t>测试效率的数据 </a:t>
            </a:r>
            <a:r>
              <a:rPr kumimoji="1" lang="en-US" altLang="zh-CN" sz="1400" smtClean="0">
                <a:latin typeface="+mn-ea"/>
              </a:rPr>
              <a:t>80000</a:t>
            </a:r>
            <a:r>
              <a:rPr kumimoji="1" lang="zh-CN" altLang="en-US" sz="1400" smtClean="0">
                <a:latin typeface="+mn-ea"/>
              </a:rPr>
              <a:t>，看耗时</a:t>
            </a:r>
            <a:endParaRPr kumimoji="1" lang="en-US" altLang="zh-CN" sz="1400" smtClean="0">
              <a:latin typeface="+mn-ea"/>
            </a:endParaRPr>
          </a:p>
          <a:p>
            <a:pPr>
              <a:spcBef>
                <a:spcPct val="0"/>
              </a:spcBef>
            </a:pPr>
            <a:endParaRPr kumimoji="1" lang="en-US" altLang="zh-CN" sz="2000" b="1" smtClean="0">
              <a:solidFill>
                <a:srgbClr val="0070C0"/>
              </a:solidFill>
              <a:latin typeface="+mn-ea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37990" y="3275147"/>
            <a:ext cx="1008112" cy="901292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890117" y="3275147"/>
            <a:ext cx="1008112" cy="901292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042245" y="3281701"/>
            <a:ext cx="1008112" cy="901292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194373" y="3281701"/>
            <a:ext cx="1008112" cy="901292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6501" y="2376239"/>
            <a:ext cx="3288208" cy="303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09119605"/>
              </p:ext>
            </p:extLst>
          </p:nvPr>
        </p:nvGraphicFramePr>
        <p:xfrm>
          <a:off x="7894078" y="4752503"/>
          <a:ext cx="740631" cy="5671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56" name="包装程序外壳对象" showAsIcon="1" r:id="rId6" imgW="928080" imgH="711360" progId="Package">
                  <p:embed/>
                </p:oleObj>
              </mc:Choice>
              <mc:Fallback>
                <p:oleObj name="包装程序外壳对象" showAsIcon="1" r:id="rId6" imgW="928080" imgH="71136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894078" y="4752503"/>
                        <a:ext cx="740631" cy="56718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7398596" y="4723527"/>
            <a:ext cx="15969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>
                <a:latin typeface="Arial" pitchFamily="34" charset="0"/>
                <a:cs typeface="Arial" pitchFamily="34" charset="0"/>
              </a:rPr>
              <a:t>arr(minIndex) = arr(i)</a:t>
            </a:r>
          </a:p>
          <a:p>
            <a:r>
              <a:rPr lang="en-US" altLang="zh-CN" sz="1200" smtClean="0">
                <a:latin typeface="Arial" pitchFamily="34" charset="0"/>
                <a:cs typeface="Arial" pitchFamily="34" charset="0"/>
              </a:rPr>
              <a:t>arr(i</a:t>
            </a:r>
            <a:r>
              <a:rPr lang="en-US" altLang="zh-CN" sz="1200">
                <a:latin typeface="Arial" pitchFamily="34" charset="0"/>
                <a:cs typeface="Arial" pitchFamily="34" charset="0"/>
              </a:rPr>
              <a:t>) = min</a:t>
            </a:r>
            <a:endParaRPr lang="zh-CN" altLang="en-US" sz="120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1127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9"/>
          <p:cNvSpPr txBox="1">
            <a:spLocks noChangeArrowheads="1"/>
          </p:cNvSpPr>
          <p:nvPr/>
        </p:nvSpPr>
        <p:spPr bwMode="auto">
          <a:xfrm>
            <a:off x="487837" y="755071"/>
            <a:ext cx="7587978" cy="3970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2B2B2">
                    <a:alpha val="50195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Char char="l"/>
            </a:pPr>
            <a:r>
              <a:rPr lang="zh-CN" altLang="en-US" sz="2200" b="1"/>
              <a:t>排序</a:t>
            </a:r>
            <a:endParaRPr lang="en-US" altLang="zh-CN" sz="2200" b="1"/>
          </a:p>
        </p:txBody>
      </p:sp>
      <p:sp>
        <p:nvSpPr>
          <p:cNvPr id="2" name="TextBox 1"/>
          <p:cNvSpPr txBox="1"/>
          <p:nvPr/>
        </p:nvSpPr>
        <p:spPr>
          <a:xfrm>
            <a:off x="665981" y="1224111"/>
            <a:ext cx="8136904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0"/>
              </a:spcBef>
            </a:pPr>
            <a:r>
              <a:rPr kumimoji="1" lang="zh-CN" altLang="en-US" sz="2000" b="1" smtClean="0">
                <a:solidFill>
                  <a:srgbClr val="0070C0"/>
                </a:solidFill>
                <a:latin typeface="+mn-ea"/>
              </a:rPr>
              <a:t>插入排序法介绍</a:t>
            </a:r>
            <a:r>
              <a:rPr kumimoji="1" lang="en-US" altLang="zh-CN" sz="2000" b="1" smtClean="0">
                <a:solidFill>
                  <a:srgbClr val="0070C0"/>
                </a:solidFill>
                <a:latin typeface="+mn-ea"/>
              </a:rPr>
              <a:t>:</a:t>
            </a:r>
          </a:p>
          <a:p>
            <a:pPr>
              <a:spcBef>
                <a:spcPct val="0"/>
              </a:spcBef>
            </a:pPr>
            <a:endParaRPr kumimoji="1" lang="en-US" altLang="zh-CN" sz="2000" b="1" smtClean="0">
              <a:solidFill>
                <a:srgbClr val="0070C0"/>
              </a:solidFill>
              <a:latin typeface="+mn-ea"/>
            </a:endParaRPr>
          </a:p>
          <a:p>
            <a:pPr>
              <a:spcBef>
                <a:spcPct val="0"/>
              </a:spcBef>
            </a:pPr>
            <a:r>
              <a:rPr kumimoji="1" lang="zh-CN" altLang="en-US" b="1" smtClean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插</a:t>
            </a:r>
            <a:r>
              <a:rPr kumimoji="1" lang="zh-CN" altLang="en-US" b="1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入式排序属于内部排序法，是对于欲排序的元素以插入的方式找寻该元素的适当位置，以达到排序的目的。</a:t>
            </a:r>
            <a:endParaRPr kumimoji="1" lang="en-US" altLang="zh-CN">
              <a:latin typeface="+mn-ea"/>
            </a:endParaRPr>
          </a:p>
          <a:p>
            <a:pPr>
              <a:spcBef>
                <a:spcPct val="0"/>
              </a:spcBef>
            </a:pPr>
            <a:endParaRPr kumimoji="1" lang="en-US" altLang="zh-CN" sz="2000" b="1" smtClean="0">
              <a:solidFill>
                <a:srgbClr val="0070C0"/>
              </a:solidFill>
              <a:latin typeface="+mn-ea"/>
            </a:endParaRPr>
          </a:p>
          <a:p>
            <a:pPr>
              <a:spcBef>
                <a:spcPct val="0"/>
              </a:spcBef>
            </a:pPr>
            <a:endParaRPr kumimoji="1" lang="en-US" altLang="zh-CN" sz="2000" b="1">
              <a:solidFill>
                <a:srgbClr val="0070C0"/>
              </a:solidFill>
              <a:latin typeface="+mn-ea"/>
            </a:endParaRPr>
          </a:p>
          <a:p>
            <a:pPr>
              <a:spcBef>
                <a:spcPct val="0"/>
              </a:spcBef>
            </a:pPr>
            <a:endParaRPr kumimoji="1" lang="en-US" altLang="zh-CN" sz="2000" b="1" smtClean="0">
              <a:solidFill>
                <a:srgbClr val="0070C0"/>
              </a:solidFill>
              <a:latin typeface="+mn-ea"/>
            </a:endParaRPr>
          </a:p>
          <a:p>
            <a:pPr>
              <a:spcBef>
                <a:spcPct val="0"/>
              </a:spcBef>
            </a:pPr>
            <a:endParaRPr kumimoji="1" lang="en-US" altLang="zh-CN" sz="2000" b="1">
              <a:solidFill>
                <a:srgbClr val="0070C0"/>
              </a:solidFill>
              <a:latin typeface="+mn-ea"/>
            </a:endParaRPr>
          </a:p>
          <a:p>
            <a:pPr>
              <a:spcBef>
                <a:spcPct val="0"/>
              </a:spcBef>
            </a:pPr>
            <a:endParaRPr kumimoji="1" lang="en-US" altLang="zh-CN" sz="2000" b="1" smtClean="0">
              <a:solidFill>
                <a:srgbClr val="0070C0"/>
              </a:solidFill>
              <a:latin typeface="+mn-ea"/>
            </a:endParaRPr>
          </a:p>
          <a:p>
            <a:pPr>
              <a:spcBef>
                <a:spcPct val="0"/>
              </a:spcBef>
            </a:pPr>
            <a:endParaRPr kumimoji="1" lang="en-US" altLang="zh-CN" sz="2000" b="1">
              <a:solidFill>
                <a:srgbClr val="0070C0"/>
              </a:solidFill>
              <a:latin typeface="+mn-ea"/>
            </a:endParaRPr>
          </a:p>
          <a:p>
            <a:pPr>
              <a:spcBef>
                <a:spcPct val="0"/>
              </a:spcBef>
            </a:pPr>
            <a:endParaRPr kumimoji="1" lang="en-US" altLang="zh-CN" sz="2000" b="1" smtClean="0">
              <a:solidFill>
                <a:srgbClr val="0070C0"/>
              </a:solidFill>
              <a:latin typeface="+mn-ea"/>
            </a:endParaRPr>
          </a:p>
          <a:p>
            <a:pPr>
              <a:spcBef>
                <a:spcPct val="0"/>
              </a:spcBef>
            </a:pPr>
            <a:endParaRPr kumimoji="1" lang="en-US" altLang="zh-CN" sz="2000" b="1" smtClean="0">
              <a:solidFill>
                <a:srgbClr val="0070C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256435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9"/>
          <p:cNvSpPr txBox="1">
            <a:spLocks noChangeArrowheads="1"/>
          </p:cNvSpPr>
          <p:nvPr/>
        </p:nvSpPr>
        <p:spPr bwMode="auto">
          <a:xfrm>
            <a:off x="487837" y="755071"/>
            <a:ext cx="7587978" cy="3970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2B2B2">
                    <a:alpha val="50195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Char char="l"/>
            </a:pPr>
            <a:r>
              <a:rPr lang="zh-CN" altLang="en-US" sz="2200" b="1"/>
              <a:t>排序</a:t>
            </a:r>
            <a:endParaRPr lang="en-US" altLang="zh-CN" sz="2200" b="1"/>
          </a:p>
        </p:txBody>
      </p:sp>
      <p:sp>
        <p:nvSpPr>
          <p:cNvPr id="2" name="TextBox 1"/>
          <p:cNvSpPr txBox="1"/>
          <p:nvPr/>
        </p:nvSpPr>
        <p:spPr>
          <a:xfrm>
            <a:off x="665981" y="1224111"/>
            <a:ext cx="8136904" cy="455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0"/>
              </a:spcBef>
            </a:pPr>
            <a:r>
              <a:rPr kumimoji="1" lang="zh-CN" altLang="en-US" sz="2000" b="1" smtClean="0">
                <a:solidFill>
                  <a:srgbClr val="0070C0"/>
                </a:solidFill>
                <a:latin typeface="+mn-ea"/>
              </a:rPr>
              <a:t>插入排序法思想</a:t>
            </a:r>
            <a:r>
              <a:rPr kumimoji="1" lang="en-US" altLang="zh-CN" sz="2000" b="1" smtClean="0">
                <a:solidFill>
                  <a:srgbClr val="0070C0"/>
                </a:solidFill>
                <a:latin typeface="+mn-ea"/>
              </a:rPr>
              <a:t>:</a:t>
            </a:r>
          </a:p>
          <a:p>
            <a:pPr>
              <a:spcBef>
                <a:spcPct val="0"/>
              </a:spcBef>
            </a:pPr>
            <a:endParaRPr kumimoji="1" lang="en-US" altLang="zh-CN" sz="2000" b="1" smtClean="0">
              <a:solidFill>
                <a:srgbClr val="0070C0"/>
              </a:solidFill>
              <a:latin typeface="+mn-ea"/>
            </a:endParaRPr>
          </a:p>
          <a:p>
            <a:pPr>
              <a:spcBef>
                <a:spcPct val="0"/>
              </a:spcBef>
            </a:pPr>
            <a:r>
              <a:rPr lang="zh-CN" altLang="en-US" sz="2000" smtClean="0">
                <a:ea typeface="华文新魏" pitchFamily="2" charset="-122"/>
              </a:rPr>
              <a:t>插</a:t>
            </a:r>
            <a:r>
              <a:rPr lang="zh-CN" altLang="en-US" sz="2000">
                <a:ea typeface="华文新魏" pitchFamily="2" charset="-122"/>
              </a:rPr>
              <a:t>入排序（</a:t>
            </a:r>
            <a:r>
              <a:rPr lang="en-US" altLang="zh-CN" sz="2000">
                <a:ea typeface="华文新魏" pitchFamily="2" charset="-122"/>
              </a:rPr>
              <a:t>Insertion Sorting</a:t>
            </a:r>
            <a:r>
              <a:rPr lang="zh-CN" altLang="en-US" sz="2000">
                <a:ea typeface="华文新魏" pitchFamily="2" charset="-122"/>
              </a:rPr>
              <a:t>）的</a:t>
            </a:r>
            <a:r>
              <a:rPr lang="zh-CN" altLang="en-US" sz="2000" b="1">
                <a:ea typeface="华文新魏" pitchFamily="2" charset="-122"/>
              </a:rPr>
              <a:t>基本思想</a:t>
            </a:r>
            <a:r>
              <a:rPr lang="zh-CN" altLang="en-US" sz="2000">
                <a:ea typeface="华文新魏" pitchFamily="2" charset="-122"/>
              </a:rPr>
              <a:t>是：把</a:t>
            </a:r>
            <a:r>
              <a:rPr lang="en-US" altLang="zh-CN" sz="2000">
                <a:ea typeface="华文新魏" pitchFamily="2" charset="-122"/>
              </a:rPr>
              <a:t>n</a:t>
            </a:r>
            <a:r>
              <a:rPr lang="zh-CN" altLang="en-US" sz="2000">
                <a:ea typeface="华文新魏" pitchFamily="2" charset="-122"/>
              </a:rPr>
              <a:t>个待排序的元素看成为一个有序表和一个无序表，</a:t>
            </a:r>
            <a:r>
              <a:rPr lang="zh-CN" altLang="en-US" sz="2000">
                <a:solidFill>
                  <a:srgbClr val="FF0000"/>
                </a:solidFill>
                <a:ea typeface="华文新魏" pitchFamily="2" charset="-122"/>
              </a:rPr>
              <a:t>开始时有序表中只包含一个元素，无序表中包含有</a:t>
            </a:r>
            <a:r>
              <a:rPr lang="en-US" altLang="zh-CN" sz="2000">
                <a:solidFill>
                  <a:srgbClr val="FF0000"/>
                </a:solidFill>
                <a:ea typeface="华文新魏" pitchFamily="2" charset="-122"/>
              </a:rPr>
              <a:t>n-1</a:t>
            </a:r>
            <a:r>
              <a:rPr lang="zh-CN" altLang="en-US" sz="2000">
                <a:solidFill>
                  <a:srgbClr val="FF0000"/>
                </a:solidFill>
                <a:ea typeface="华文新魏" pitchFamily="2" charset="-122"/>
              </a:rPr>
              <a:t>个元素</a:t>
            </a:r>
            <a:r>
              <a:rPr lang="zh-CN" altLang="en-US" sz="2000">
                <a:ea typeface="华文新魏" pitchFamily="2" charset="-122"/>
              </a:rPr>
              <a:t>，排序过程中每次从无序表中取出第一个元素，把它的排序码依次与有序表元素的排序码进行比较，将它插入到有序表中的适当位置，使之成为新的有序表。</a:t>
            </a:r>
            <a:endParaRPr kumimoji="1" lang="en-US" altLang="zh-CN" sz="2000" b="1" smtClean="0">
              <a:solidFill>
                <a:srgbClr val="0070C0"/>
              </a:solidFill>
              <a:latin typeface="+mn-ea"/>
            </a:endParaRPr>
          </a:p>
          <a:p>
            <a:pPr>
              <a:spcBef>
                <a:spcPct val="0"/>
              </a:spcBef>
            </a:pPr>
            <a:endParaRPr kumimoji="1" lang="en-US" altLang="zh-CN" sz="2000" b="1">
              <a:solidFill>
                <a:srgbClr val="0070C0"/>
              </a:solidFill>
              <a:latin typeface="+mn-ea"/>
            </a:endParaRPr>
          </a:p>
          <a:p>
            <a:pPr>
              <a:spcBef>
                <a:spcPct val="0"/>
              </a:spcBef>
            </a:pPr>
            <a:endParaRPr kumimoji="1" lang="en-US" altLang="zh-CN" sz="2000" b="1" smtClean="0">
              <a:solidFill>
                <a:srgbClr val="0070C0"/>
              </a:solidFill>
              <a:latin typeface="+mn-ea"/>
            </a:endParaRPr>
          </a:p>
          <a:p>
            <a:pPr>
              <a:spcBef>
                <a:spcPct val="0"/>
              </a:spcBef>
            </a:pPr>
            <a:endParaRPr kumimoji="1" lang="en-US" altLang="zh-CN" sz="2000" b="1">
              <a:solidFill>
                <a:srgbClr val="0070C0"/>
              </a:solidFill>
              <a:latin typeface="+mn-ea"/>
            </a:endParaRPr>
          </a:p>
          <a:p>
            <a:pPr>
              <a:spcBef>
                <a:spcPct val="0"/>
              </a:spcBef>
            </a:pPr>
            <a:endParaRPr kumimoji="1" lang="en-US" altLang="zh-CN" sz="2000" b="1" smtClean="0">
              <a:solidFill>
                <a:srgbClr val="0070C0"/>
              </a:solidFill>
              <a:latin typeface="+mn-ea"/>
            </a:endParaRPr>
          </a:p>
          <a:p>
            <a:pPr>
              <a:spcBef>
                <a:spcPct val="0"/>
              </a:spcBef>
            </a:pPr>
            <a:endParaRPr kumimoji="1" lang="en-US" altLang="zh-CN" sz="2000" b="1">
              <a:solidFill>
                <a:srgbClr val="0070C0"/>
              </a:solidFill>
              <a:latin typeface="+mn-ea"/>
            </a:endParaRPr>
          </a:p>
          <a:p>
            <a:pPr>
              <a:spcBef>
                <a:spcPct val="0"/>
              </a:spcBef>
            </a:pPr>
            <a:endParaRPr kumimoji="1" lang="en-US" altLang="zh-CN" sz="2000" b="1" smtClean="0">
              <a:solidFill>
                <a:srgbClr val="0070C0"/>
              </a:solidFill>
              <a:latin typeface="+mn-ea"/>
            </a:endParaRPr>
          </a:p>
          <a:p>
            <a:pPr>
              <a:spcBef>
                <a:spcPct val="0"/>
              </a:spcBef>
            </a:pPr>
            <a:endParaRPr kumimoji="1" lang="en-US" altLang="zh-CN" sz="2000" b="1" smtClean="0">
              <a:solidFill>
                <a:srgbClr val="0070C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61671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9"/>
          <p:cNvSpPr txBox="1">
            <a:spLocks noChangeArrowheads="1"/>
          </p:cNvSpPr>
          <p:nvPr/>
        </p:nvSpPr>
        <p:spPr bwMode="auto">
          <a:xfrm>
            <a:off x="487837" y="755071"/>
            <a:ext cx="7587978" cy="3970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2B2B2">
                    <a:alpha val="50195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Char char="l"/>
            </a:pPr>
            <a:r>
              <a:rPr lang="zh-CN" altLang="en-US" sz="2200" b="1"/>
              <a:t>排序</a:t>
            </a:r>
            <a:endParaRPr lang="en-US" altLang="zh-CN" sz="2200" b="1"/>
          </a:p>
        </p:txBody>
      </p:sp>
      <p:sp>
        <p:nvSpPr>
          <p:cNvPr id="2" name="TextBox 1"/>
          <p:cNvSpPr txBox="1"/>
          <p:nvPr/>
        </p:nvSpPr>
        <p:spPr>
          <a:xfrm>
            <a:off x="665981" y="1224111"/>
            <a:ext cx="813690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0"/>
              </a:spcBef>
            </a:pPr>
            <a:r>
              <a:rPr kumimoji="1" lang="zh-CN" altLang="en-US" sz="2000" b="1" smtClean="0">
                <a:solidFill>
                  <a:srgbClr val="0070C0"/>
                </a:solidFill>
                <a:latin typeface="+mn-ea"/>
              </a:rPr>
              <a:t>插入排序法思路示意图</a:t>
            </a:r>
            <a:r>
              <a:rPr kumimoji="1" lang="en-US" altLang="zh-CN" sz="2000" b="1" smtClean="0">
                <a:solidFill>
                  <a:srgbClr val="0070C0"/>
                </a:solidFill>
                <a:latin typeface="+mn-ea"/>
              </a:rPr>
              <a:t>:</a:t>
            </a:r>
          </a:p>
          <a:p>
            <a:pPr>
              <a:spcBef>
                <a:spcPct val="0"/>
              </a:spcBef>
            </a:pPr>
            <a:endParaRPr kumimoji="1" lang="en-US" altLang="zh-CN" sz="2000" b="1" smtClean="0">
              <a:solidFill>
                <a:srgbClr val="0070C0"/>
              </a:solidFill>
              <a:latin typeface="+mn-ea"/>
            </a:endParaRPr>
          </a:p>
          <a:p>
            <a:pPr>
              <a:spcBef>
                <a:spcPct val="0"/>
              </a:spcBef>
            </a:pPr>
            <a:endParaRPr lang="en-US" altLang="zh-CN" sz="2000">
              <a:ea typeface="华文新魏" pitchFamily="2" charset="-122"/>
            </a:endParaRPr>
          </a:p>
          <a:p>
            <a:pPr>
              <a:spcBef>
                <a:spcPct val="0"/>
              </a:spcBef>
            </a:pPr>
            <a:endParaRPr kumimoji="1" lang="en-US" altLang="zh-CN" sz="2000" b="1" smtClean="0">
              <a:solidFill>
                <a:srgbClr val="0070C0"/>
              </a:solidFill>
              <a:latin typeface="华文新魏" pitchFamily="2" charset="-122"/>
              <a:ea typeface="华文新魏" pitchFamily="2" charset="-122"/>
            </a:endParaRPr>
          </a:p>
          <a:p>
            <a:pPr>
              <a:spcBef>
                <a:spcPct val="0"/>
              </a:spcBef>
            </a:pPr>
            <a:endParaRPr kumimoji="1" lang="en-US" altLang="zh-CN" sz="2000" b="1">
              <a:solidFill>
                <a:srgbClr val="0070C0"/>
              </a:solidFill>
              <a:latin typeface="华文新魏" pitchFamily="2" charset="-122"/>
              <a:ea typeface="华文新魏" pitchFamily="2" charset="-122"/>
            </a:endParaRPr>
          </a:p>
          <a:p>
            <a:pPr>
              <a:spcBef>
                <a:spcPct val="0"/>
              </a:spcBef>
            </a:pPr>
            <a:endParaRPr kumimoji="1" lang="en-US" altLang="zh-CN" sz="2000" b="1">
              <a:solidFill>
                <a:srgbClr val="0070C0"/>
              </a:solidFill>
              <a:latin typeface="+mn-ea"/>
            </a:endParaRPr>
          </a:p>
          <a:p>
            <a:pPr>
              <a:spcBef>
                <a:spcPct val="0"/>
              </a:spcBef>
            </a:pPr>
            <a:endParaRPr kumimoji="1" lang="en-US" altLang="zh-CN" sz="2000" b="1" smtClean="0">
              <a:solidFill>
                <a:srgbClr val="0070C0"/>
              </a:solidFill>
              <a:latin typeface="+mn-ea"/>
            </a:endParaRPr>
          </a:p>
          <a:p>
            <a:pPr>
              <a:spcBef>
                <a:spcPct val="0"/>
              </a:spcBef>
            </a:pPr>
            <a:endParaRPr kumimoji="1" lang="en-US" altLang="zh-CN" sz="2000" b="1">
              <a:solidFill>
                <a:srgbClr val="0070C0"/>
              </a:solidFill>
              <a:latin typeface="+mn-ea"/>
            </a:endParaRPr>
          </a:p>
          <a:p>
            <a:pPr>
              <a:spcBef>
                <a:spcPct val="0"/>
              </a:spcBef>
            </a:pPr>
            <a:endParaRPr kumimoji="1" lang="en-US" altLang="zh-CN" sz="2000" b="1" smtClean="0">
              <a:solidFill>
                <a:srgbClr val="0070C0"/>
              </a:solidFill>
              <a:latin typeface="+mn-ea"/>
            </a:endParaRPr>
          </a:p>
          <a:p>
            <a:pPr>
              <a:spcBef>
                <a:spcPct val="0"/>
              </a:spcBef>
            </a:pPr>
            <a:endParaRPr kumimoji="1" lang="en-US" altLang="zh-CN" sz="2000" b="1">
              <a:solidFill>
                <a:srgbClr val="0070C0"/>
              </a:solidFill>
              <a:latin typeface="+mn-ea"/>
            </a:endParaRPr>
          </a:p>
          <a:p>
            <a:pPr>
              <a:spcBef>
                <a:spcPct val="0"/>
              </a:spcBef>
            </a:pPr>
            <a:endParaRPr kumimoji="1" lang="en-US" altLang="zh-CN" sz="2000" b="1" smtClean="0">
              <a:solidFill>
                <a:srgbClr val="0070C0"/>
              </a:solidFill>
              <a:latin typeface="+mn-ea"/>
            </a:endParaRPr>
          </a:p>
          <a:p>
            <a:pPr>
              <a:spcBef>
                <a:spcPct val="0"/>
              </a:spcBef>
            </a:pPr>
            <a:endParaRPr kumimoji="1" lang="en-US" altLang="zh-CN" sz="2000" b="1" smtClean="0">
              <a:solidFill>
                <a:srgbClr val="0070C0"/>
              </a:solidFill>
              <a:latin typeface="+mn-ea"/>
            </a:endParaRPr>
          </a:p>
        </p:txBody>
      </p:sp>
      <p:pic>
        <p:nvPicPr>
          <p:cNvPr id="4" name="Picture 6" descr="Snap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981" y="1872183"/>
            <a:ext cx="6408737" cy="3417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35946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9"/>
          <p:cNvSpPr txBox="1">
            <a:spLocks noChangeArrowheads="1"/>
          </p:cNvSpPr>
          <p:nvPr/>
        </p:nvSpPr>
        <p:spPr bwMode="auto">
          <a:xfrm>
            <a:off x="487837" y="755071"/>
            <a:ext cx="7587978" cy="3970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2B2B2">
                    <a:alpha val="50195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Char char="l"/>
            </a:pPr>
            <a:r>
              <a:rPr lang="zh-CN" altLang="en-US" sz="2200" b="1" smtClean="0"/>
              <a:t>看</a:t>
            </a:r>
            <a:r>
              <a:rPr lang="zh-CN" altLang="en-US" sz="2200" b="1"/>
              <a:t>几个实际编程中遇到的问题</a:t>
            </a:r>
            <a:endParaRPr lang="en-US" altLang="zh-CN" sz="2200" b="1"/>
          </a:p>
        </p:txBody>
      </p:sp>
      <p:sp>
        <p:nvSpPr>
          <p:cNvPr id="9" name="Text Box 5"/>
          <p:cNvSpPr txBox="1">
            <a:spLocks noChangeArrowheads="1"/>
          </p:cNvSpPr>
          <p:nvPr/>
        </p:nvSpPr>
        <p:spPr bwMode="auto">
          <a:xfrm>
            <a:off x="305941" y="1224111"/>
            <a:ext cx="8256587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l" eaLnBrk="1" hangingPunct="1">
              <a:buFont typeface="Wingdings" pitchFamily="2" charset="2"/>
              <a:buNone/>
            </a:pPr>
            <a:r>
              <a:rPr lang="en-US" altLang="zh-CN" sz="2200">
                <a:ea typeface="华文新魏" pitchFamily="2" charset="-122"/>
              </a:rPr>
              <a:t>	</a:t>
            </a:r>
            <a:r>
              <a:rPr lang="zh-CN" altLang="en-US" sz="2200">
                <a:ea typeface="华文新魏" pitchFamily="2" charset="-122"/>
              </a:rPr>
              <a:t>一个五子棋程序</a:t>
            </a:r>
            <a:r>
              <a:rPr lang="en-US" altLang="zh-CN" sz="2200">
                <a:ea typeface="华文新魏" pitchFamily="2" charset="-122"/>
              </a:rPr>
              <a:t>:</a:t>
            </a:r>
            <a:endParaRPr lang="en-US" altLang="zh-CN" sz="1600">
              <a:latin typeface="宋体" charset="-122"/>
            </a:endParaRPr>
          </a:p>
        </p:txBody>
      </p:sp>
      <p:sp>
        <p:nvSpPr>
          <p:cNvPr id="10" name="Text Box 7"/>
          <p:cNvSpPr txBox="1">
            <a:spLocks noChangeArrowheads="1"/>
          </p:cNvSpPr>
          <p:nvPr/>
        </p:nvSpPr>
        <p:spPr bwMode="auto">
          <a:xfrm>
            <a:off x="667047" y="4783286"/>
            <a:ext cx="5543550" cy="677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l" eaLnBrk="1" hangingPunct="1">
              <a:buFont typeface="Wingdings" pitchFamily="2" charset="2"/>
              <a:buNone/>
            </a:pPr>
            <a:r>
              <a:rPr lang="zh-CN" altLang="en-US"/>
              <a:t>	</a:t>
            </a:r>
            <a:r>
              <a:rPr lang="en-US" altLang="zh-CN" sz="1800"/>
              <a:t>?</a:t>
            </a:r>
            <a:r>
              <a:rPr lang="zh-CN" altLang="en-US" sz="1800"/>
              <a:t>如何判断游戏的输赢，并可以完成存盘退出和继续上局的功能</a:t>
            </a:r>
          </a:p>
        </p:txBody>
      </p:sp>
      <p:pic>
        <p:nvPicPr>
          <p:cNvPr id="12" name="Picture 9" descr="未命名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178" y="1665436"/>
            <a:ext cx="4465638" cy="290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57022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9"/>
          <p:cNvSpPr txBox="1">
            <a:spLocks noChangeArrowheads="1"/>
          </p:cNvSpPr>
          <p:nvPr/>
        </p:nvSpPr>
        <p:spPr bwMode="auto">
          <a:xfrm>
            <a:off x="487837" y="755071"/>
            <a:ext cx="7587978" cy="3970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2B2B2">
                    <a:alpha val="50195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Char char="l"/>
            </a:pPr>
            <a:r>
              <a:rPr lang="zh-CN" altLang="en-US" sz="2200" b="1"/>
              <a:t>排序</a:t>
            </a:r>
            <a:endParaRPr lang="en-US" altLang="zh-CN" sz="2200" b="1"/>
          </a:p>
        </p:txBody>
      </p:sp>
      <p:sp>
        <p:nvSpPr>
          <p:cNvPr id="2" name="TextBox 1"/>
          <p:cNvSpPr txBox="1"/>
          <p:nvPr/>
        </p:nvSpPr>
        <p:spPr>
          <a:xfrm>
            <a:off x="665981" y="1224111"/>
            <a:ext cx="8136904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0"/>
              </a:spcBef>
            </a:pPr>
            <a:r>
              <a:rPr kumimoji="1" lang="zh-CN" altLang="en-US" sz="2000" b="1" smtClean="0">
                <a:solidFill>
                  <a:srgbClr val="0070C0"/>
                </a:solidFill>
                <a:latin typeface="+mn-ea"/>
              </a:rPr>
              <a:t>插入排序法应用实例</a:t>
            </a:r>
            <a:r>
              <a:rPr kumimoji="1" lang="en-US" altLang="zh-CN" sz="2000" b="1" smtClean="0">
                <a:solidFill>
                  <a:srgbClr val="0070C0"/>
                </a:solidFill>
                <a:latin typeface="+mn-ea"/>
              </a:rPr>
              <a:t>:</a:t>
            </a:r>
          </a:p>
          <a:p>
            <a:pPr>
              <a:spcBef>
                <a:spcPct val="0"/>
              </a:spcBef>
            </a:pPr>
            <a:endParaRPr lang="en-US" altLang="zh-CN" sz="2000">
              <a:ea typeface="华文新魏" pitchFamily="2" charset="-122"/>
            </a:endParaRPr>
          </a:p>
          <a:p>
            <a:pPr>
              <a:spcBef>
                <a:spcPct val="0"/>
              </a:spcBef>
            </a:pPr>
            <a:r>
              <a:rPr lang="zh-CN" altLang="en-US" sz="2000">
                <a:latin typeface="+mn-ea"/>
              </a:rPr>
              <a:t>有一群小牛</a:t>
            </a:r>
            <a:r>
              <a:rPr lang="en-US" altLang="zh-CN" sz="2000">
                <a:latin typeface="+mn-ea"/>
              </a:rPr>
              <a:t>, </a:t>
            </a:r>
            <a:r>
              <a:rPr lang="zh-CN" altLang="en-US" sz="2000">
                <a:latin typeface="+mn-ea"/>
              </a:rPr>
              <a:t>考试成绩分别是 </a:t>
            </a:r>
            <a:r>
              <a:rPr lang="en-US" altLang="zh-CN" sz="2000">
                <a:latin typeface="+mn-ea"/>
              </a:rPr>
              <a:t>23, 0, 12, 56,  </a:t>
            </a:r>
            <a:r>
              <a:rPr lang="en-US" altLang="zh-CN" sz="2000" smtClean="0">
                <a:latin typeface="+mn-ea"/>
              </a:rPr>
              <a:t>34 </a:t>
            </a:r>
            <a:r>
              <a:rPr lang="zh-CN" altLang="en-US" sz="2000">
                <a:latin typeface="+mn-ea"/>
              </a:rPr>
              <a:t>请从大到小排序</a:t>
            </a:r>
            <a:endParaRPr kumimoji="1" lang="en-US" altLang="zh-CN" sz="2000" b="1" smtClean="0">
              <a:solidFill>
                <a:srgbClr val="0070C0"/>
              </a:solidFill>
              <a:latin typeface="+mn-ea"/>
            </a:endParaRPr>
          </a:p>
          <a:p>
            <a:pPr>
              <a:spcBef>
                <a:spcPct val="0"/>
              </a:spcBef>
            </a:pPr>
            <a:r>
              <a:rPr kumimoji="1" lang="en-US" altLang="zh-CN" sz="1400" b="1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[</a:t>
            </a:r>
            <a:r>
              <a:rPr lang="en-US" altLang="zh-CN" sz="1400"/>
              <a:t>101, 34, 119, 1</a:t>
            </a:r>
            <a:r>
              <a:rPr kumimoji="1" lang="en-US" altLang="zh-CN" sz="1400" b="1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]</a:t>
            </a:r>
            <a:endParaRPr kumimoji="1" lang="en-US" altLang="zh-CN" sz="1400">
              <a:latin typeface="+mn-ea"/>
            </a:endParaRPr>
          </a:p>
          <a:p>
            <a:pPr>
              <a:spcBef>
                <a:spcPct val="0"/>
              </a:spcBef>
            </a:pPr>
            <a:endParaRPr kumimoji="1" lang="en-US" altLang="zh-CN" sz="2000" b="1">
              <a:solidFill>
                <a:srgbClr val="0070C0"/>
              </a:solidFill>
              <a:latin typeface="华文新魏" pitchFamily="2" charset="-122"/>
              <a:ea typeface="华文新魏" pitchFamily="2" charset="-122"/>
            </a:endParaRPr>
          </a:p>
          <a:p>
            <a:pPr>
              <a:spcBef>
                <a:spcPct val="0"/>
              </a:spcBef>
            </a:pPr>
            <a:endParaRPr kumimoji="1" lang="en-US" altLang="zh-CN" sz="2000" b="1">
              <a:solidFill>
                <a:srgbClr val="0070C0"/>
              </a:solidFill>
              <a:latin typeface="+mn-ea"/>
            </a:endParaRPr>
          </a:p>
          <a:p>
            <a:pPr>
              <a:spcBef>
                <a:spcPct val="0"/>
              </a:spcBef>
            </a:pPr>
            <a:endParaRPr kumimoji="1" lang="en-US" altLang="zh-CN" sz="2000" b="1" smtClean="0">
              <a:solidFill>
                <a:srgbClr val="0070C0"/>
              </a:solidFill>
              <a:latin typeface="+mn-ea"/>
            </a:endParaRPr>
          </a:p>
          <a:p>
            <a:pPr>
              <a:spcBef>
                <a:spcPct val="0"/>
              </a:spcBef>
            </a:pPr>
            <a:endParaRPr kumimoji="1" lang="en-US" altLang="zh-CN" sz="2000" b="1">
              <a:solidFill>
                <a:srgbClr val="0070C0"/>
              </a:solidFill>
              <a:latin typeface="+mn-ea"/>
            </a:endParaRPr>
          </a:p>
          <a:p>
            <a:pPr>
              <a:spcBef>
                <a:spcPct val="0"/>
              </a:spcBef>
            </a:pPr>
            <a:endParaRPr kumimoji="1" lang="en-US" altLang="zh-CN" sz="2000" b="1" smtClean="0">
              <a:solidFill>
                <a:srgbClr val="0070C0"/>
              </a:solidFill>
              <a:latin typeface="+mn-ea"/>
            </a:endParaRPr>
          </a:p>
          <a:p>
            <a:pPr>
              <a:spcBef>
                <a:spcPct val="0"/>
              </a:spcBef>
            </a:pPr>
            <a:endParaRPr kumimoji="1" lang="en-US" altLang="zh-CN" sz="2000" b="1">
              <a:solidFill>
                <a:srgbClr val="0070C0"/>
              </a:solidFill>
              <a:latin typeface="+mn-ea"/>
            </a:endParaRPr>
          </a:p>
          <a:p>
            <a:pPr>
              <a:spcBef>
                <a:spcPct val="0"/>
              </a:spcBef>
            </a:pPr>
            <a:endParaRPr kumimoji="1" lang="en-US" altLang="zh-CN" sz="2000" b="1" smtClean="0">
              <a:solidFill>
                <a:srgbClr val="0070C0"/>
              </a:solidFill>
              <a:latin typeface="+mn-ea"/>
            </a:endParaRPr>
          </a:p>
          <a:p>
            <a:pPr>
              <a:spcBef>
                <a:spcPct val="0"/>
              </a:spcBef>
            </a:pPr>
            <a:endParaRPr kumimoji="1" lang="en-US" altLang="zh-CN" sz="2000" b="1" smtClean="0">
              <a:solidFill>
                <a:srgbClr val="0070C0"/>
              </a:solidFill>
              <a:latin typeface="+mn-ea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990" y="2592263"/>
            <a:ext cx="1152128" cy="13746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0277" y="2592263"/>
            <a:ext cx="1152128" cy="13746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4133" y="2592263"/>
            <a:ext cx="1152128" cy="13746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5228" y="2448247"/>
            <a:ext cx="4597697" cy="27045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80949705"/>
              </p:ext>
            </p:extLst>
          </p:nvPr>
        </p:nvGraphicFramePr>
        <p:xfrm>
          <a:off x="8658869" y="4882679"/>
          <a:ext cx="627009" cy="5401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79" name="包装程序外壳对象" showAsIcon="1" r:id="rId6" imgW="826200" imgH="711360" progId="Package">
                  <p:embed/>
                </p:oleObj>
              </mc:Choice>
              <mc:Fallback>
                <p:oleObj name="包装程序外壳对象" showAsIcon="1" r:id="rId6" imgW="826200" imgH="71136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8658869" y="4882679"/>
                        <a:ext cx="627009" cy="54019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11269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9"/>
          <p:cNvSpPr txBox="1">
            <a:spLocks noChangeArrowheads="1"/>
          </p:cNvSpPr>
          <p:nvPr/>
        </p:nvSpPr>
        <p:spPr bwMode="auto">
          <a:xfrm>
            <a:off x="487837" y="755071"/>
            <a:ext cx="7587978" cy="3970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2B2B2">
                    <a:alpha val="50195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Char char="l"/>
            </a:pPr>
            <a:r>
              <a:rPr lang="zh-CN" altLang="en-US" sz="2200" b="1"/>
              <a:t>排序</a:t>
            </a:r>
            <a:endParaRPr lang="en-US" altLang="zh-CN" sz="2200" b="1"/>
          </a:p>
        </p:txBody>
      </p:sp>
      <p:sp>
        <p:nvSpPr>
          <p:cNvPr id="2" name="TextBox 1"/>
          <p:cNvSpPr txBox="1"/>
          <p:nvPr/>
        </p:nvSpPr>
        <p:spPr>
          <a:xfrm>
            <a:off x="665981" y="1224111"/>
            <a:ext cx="8136904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0"/>
              </a:spcBef>
            </a:pPr>
            <a:r>
              <a:rPr kumimoji="1" lang="zh-CN" altLang="en-US" sz="2000" b="1" smtClean="0">
                <a:solidFill>
                  <a:srgbClr val="0070C0"/>
                </a:solidFill>
                <a:latin typeface="+mn-ea"/>
              </a:rPr>
              <a:t>快速排序法介绍</a:t>
            </a:r>
            <a:r>
              <a:rPr kumimoji="1" lang="en-US" altLang="zh-CN" sz="2000" b="1" smtClean="0">
                <a:solidFill>
                  <a:srgbClr val="0070C0"/>
                </a:solidFill>
                <a:latin typeface="+mn-ea"/>
              </a:rPr>
              <a:t>:</a:t>
            </a:r>
          </a:p>
          <a:p>
            <a:pPr>
              <a:spcBef>
                <a:spcPct val="0"/>
              </a:spcBef>
            </a:pPr>
            <a:endParaRPr lang="en-US" altLang="zh-CN" sz="2000">
              <a:ea typeface="华文新魏" pitchFamily="2" charset="-122"/>
            </a:endParaRPr>
          </a:p>
          <a:p>
            <a:pPr>
              <a:spcBef>
                <a:spcPct val="0"/>
              </a:spcBef>
            </a:pPr>
            <a:r>
              <a:rPr lang="zh-CN" altLang="en-US" sz="2000" b="1" smtClean="0">
                <a:latin typeface="+mn-ea"/>
              </a:rPr>
              <a:t>快</a:t>
            </a:r>
            <a:r>
              <a:rPr lang="zh-CN" altLang="en-US" sz="2000" b="1">
                <a:latin typeface="+mn-ea"/>
              </a:rPr>
              <a:t>速排序（</a:t>
            </a:r>
            <a:r>
              <a:rPr lang="en-US" altLang="zh-CN" sz="2000" b="1">
                <a:latin typeface="+mn-ea"/>
              </a:rPr>
              <a:t>Quicksort</a:t>
            </a:r>
            <a:r>
              <a:rPr lang="zh-CN" altLang="en-US" sz="2000" b="1">
                <a:latin typeface="+mn-ea"/>
              </a:rPr>
              <a:t>）是对冒泡排序的一种改进</a:t>
            </a:r>
            <a:r>
              <a:rPr lang="zh-CN" altLang="en-US" sz="2000" b="1" smtClean="0">
                <a:latin typeface="+mn-ea"/>
              </a:rPr>
              <a:t>。</a:t>
            </a:r>
            <a:r>
              <a:rPr lang="zh-CN" altLang="en-US" sz="2000" b="1" smtClean="0">
                <a:solidFill>
                  <a:srgbClr val="EA0000"/>
                </a:solidFill>
                <a:latin typeface="+mn-ea"/>
              </a:rPr>
              <a:t>基</a:t>
            </a:r>
            <a:r>
              <a:rPr lang="zh-CN" altLang="en-US" sz="2000" b="1">
                <a:solidFill>
                  <a:srgbClr val="EA0000"/>
                </a:solidFill>
                <a:latin typeface="+mn-ea"/>
              </a:rPr>
              <a:t>本思想</a:t>
            </a:r>
            <a:r>
              <a:rPr lang="zh-CN" altLang="en-US" sz="2000" b="1">
                <a:latin typeface="+mn-ea"/>
              </a:rPr>
              <a:t>是：通过一趟排序将要排序的数据分割成独立的两部分，其中一部分的所有数据都比另外一部分的所有数据都要小，然后再按此方法对这两部分数据分别进行快速排序，整个排序过程可以递归进行，以此达到整个数据变成有序序列</a:t>
            </a:r>
            <a:endParaRPr kumimoji="1" lang="en-US" altLang="zh-CN" sz="2000" b="1">
              <a:solidFill>
                <a:srgbClr val="0070C0"/>
              </a:solidFill>
              <a:latin typeface="华文新魏" pitchFamily="2" charset="-122"/>
              <a:ea typeface="华文新魏" pitchFamily="2" charset="-122"/>
            </a:endParaRPr>
          </a:p>
          <a:p>
            <a:pPr>
              <a:spcBef>
                <a:spcPct val="0"/>
              </a:spcBef>
            </a:pPr>
            <a:endParaRPr kumimoji="1" lang="en-US" altLang="zh-CN" sz="2000" b="1">
              <a:solidFill>
                <a:srgbClr val="0070C0"/>
              </a:solidFill>
              <a:latin typeface="+mn-ea"/>
            </a:endParaRPr>
          </a:p>
          <a:p>
            <a:pPr>
              <a:spcBef>
                <a:spcPct val="0"/>
              </a:spcBef>
            </a:pPr>
            <a:endParaRPr kumimoji="1" lang="en-US" altLang="zh-CN" sz="2000" b="1" smtClean="0">
              <a:solidFill>
                <a:srgbClr val="0070C0"/>
              </a:solidFill>
              <a:latin typeface="+mn-ea"/>
            </a:endParaRPr>
          </a:p>
          <a:p>
            <a:pPr>
              <a:spcBef>
                <a:spcPct val="0"/>
              </a:spcBef>
            </a:pPr>
            <a:endParaRPr kumimoji="1" lang="en-US" altLang="zh-CN" sz="2000" b="1">
              <a:solidFill>
                <a:srgbClr val="0070C0"/>
              </a:solidFill>
              <a:latin typeface="+mn-ea"/>
            </a:endParaRPr>
          </a:p>
          <a:p>
            <a:pPr>
              <a:spcBef>
                <a:spcPct val="0"/>
              </a:spcBef>
            </a:pPr>
            <a:endParaRPr kumimoji="1" lang="en-US" altLang="zh-CN" sz="2000" b="1">
              <a:solidFill>
                <a:srgbClr val="0070C0"/>
              </a:solidFill>
              <a:latin typeface="+mn-ea"/>
            </a:endParaRPr>
          </a:p>
          <a:p>
            <a:pPr>
              <a:spcBef>
                <a:spcPct val="0"/>
              </a:spcBef>
            </a:pPr>
            <a:endParaRPr kumimoji="1" lang="en-US" altLang="zh-CN" sz="2000" b="1" smtClean="0">
              <a:solidFill>
                <a:srgbClr val="0070C0"/>
              </a:solidFill>
              <a:latin typeface="+mn-ea"/>
            </a:endParaRPr>
          </a:p>
          <a:p>
            <a:pPr>
              <a:spcBef>
                <a:spcPct val="0"/>
              </a:spcBef>
            </a:pPr>
            <a:endParaRPr kumimoji="1" lang="en-US" altLang="zh-CN" sz="2000" b="1" smtClean="0">
              <a:solidFill>
                <a:srgbClr val="0070C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29351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9"/>
          <p:cNvSpPr txBox="1">
            <a:spLocks noChangeArrowheads="1"/>
          </p:cNvSpPr>
          <p:nvPr/>
        </p:nvSpPr>
        <p:spPr bwMode="auto">
          <a:xfrm>
            <a:off x="487837" y="755071"/>
            <a:ext cx="7587978" cy="3970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2B2B2">
                    <a:alpha val="50195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Char char="l"/>
            </a:pPr>
            <a:r>
              <a:rPr lang="zh-CN" altLang="en-US" sz="2200" b="1"/>
              <a:t>排序</a:t>
            </a:r>
            <a:endParaRPr lang="en-US" altLang="zh-CN" sz="2200" b="1"/>
          </a:p>
        </p:txBody>
      </p:sp>
      <p:sp>
        <p:nvSpPr>
          <p:cNvPr id="2" name="TextBox 1"/>
          <p:cNvSpPr txBox="1"/>
          <p:nvPr/>
        </p:nvSpPr>
        <p:spPr>
          <a:xfrm>
            <a:off x="665981" y="1224111"/>
            <a:ext cx="813690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0"/>
              </a:spcBef>
            </a:pPr>
            <a:r>
              <a:rPr kumimoji="1" lang="zh-CN" altLang="en-US" sz="2000" b="1" smtClean="0">
                <a:solidFill>
                  <a:srgbClr val="0070C0"/>
                </a:solidFill>
                <a:latin typeface="+mn-ea"/>
              </a:rPr>
              <a:t>快速排序法示意图</a:t>
            </a:r>
            <a:r>
              <a:rPr kumimoji="1" lang="en-US" altLang="zh-CN" sz="2000" b="1" smtClean="0">
                <a:solidFill>
                  <a:srgbClr val="0070C0"/>
                </a:solidFill>
                <a:latin typeface="+mn-ea"/>
              </a:rPr>
              <a:t>:</a:t>
            </a:r>
          </a:p>
          <a:p>
            <a:pPr>
              <a:spcBef>
                <a:spcPct val="0"/>
              </a:spcBef>
            </a:pPr>
            <a:endParaRPr lang="en-US" altLang="zh-CN" sz="2000">
              <a:ea typeface="华文新魏" pitchFamily="2" charset="-122"/>
            </a:endParaRPr>
          </a:p>
          <a:p>
            <a:pPr>
              <a:spcBef>
                <a:spcPct val="0"/>
              </a:spcBef>
            </a:pPr>
            <a:endParaRPr kumimoji="1" lang="en-US" altLang="zh-CN" sz="2000" b="1">
              <a:solidFill>
                <a:srgbClr val="0070C0"/>
              </a:solidFill>
              <a:latin typeface="+mn-ea"/>
            </a:endParaRPr>
          </a:p>
          <a:p>
            <a:pPr>
              <a:spcBef>
                <a:spcPct val="0"/>
              </a:spcBef>
            </a:pPr>
            <a:endParaRPr kumimoji="1" lang="en-US" altLang="zh-CN" sz="2000" b="1" smtClean="0">
              <a:solidFill>
                <a:srgbClr val="0070C0"/>
              </a:solidFill>
              <a:latin typeface="+mn-ea"/>
            </a:endParaRPr>
          </a:p>
          <a:p>
            <a:pPr>
              <a:spcBef>
                <a:spcPct val="0"/>
              </a:spcBef>
            </a:pPr>
            <a:endParaRPr kumimoji="1" lang="en-US" altLang="zh-CN" sz="2000" b="1">
              <a:solidFill>
                <a:srgbClr val="0070C0"/>
              </a:solidFill>
              <a:latin typeface="+mn-ea"/>
            </a:endParaRPr>
          </a:p>
          <a:p>
            <a:pPr>
              <a:spcBef>
                <a:spcPct val="0"/>
              </a:spcBef>
            </a:pPr>
            <a:endParaRPr kumimoji="1" lang="en-US" altLang="zh-CN" sz="2000" b="1">
              <a:solidFill>
                <a:srgbClr val="0070C0"/>
              </a:solidFill>
              <a:latin typeface="+mn-ea"/>
            </a:endParaRPr>
          </a:p>
          <a:p>
            <a:pPr>
              <a:spcBef>
                <a:spcPct val="0"/>
              </a:spcBef>
            </a:pPr>
            <a:endParaRPr kumimoji="1" lang="en-US" altLang="zh-CN" sz="2000" b="1" smtClean="0">
              <a:solidFill>
                <a:srgbClr val="0070C0"/>
              </a:solidFill>
              <a:latin typeface="+mn-ea"/>
            </a:endParaRPr>
          </a:p>
          <a:p>
            <a:pPr>
              <a:spcBef>
                <a:spcPct val="0"/>
              </a:spcBef>
            </a:pPr>
            <a:endParaRPr kumimoji="1" lang="en-US" altLang="zh-CN" sz="2000" b="1" smtClean="0">
              <a:solidFill>
                <a:srgbClr val="0070C0"/>
              </a:solidFill>
              <a:latin typeface="+mn-ea"/>
            </a:endParaRPr>
          </a:p>
        </p:txBody>
      </p:sp>
      <p:pic>
        <p:nvPicPr>
          <p:cNvPr id="4" name="Picture 6" descr="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882" y="1656159"/>
            <a:ext cx="6480175" cy="360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82045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9"/>
          <p:cNvSpPr txBox="1">
            <a:spLocks noChangeArrowheads="1"/>
          </p:cNvSpPr>
          <p:nvPr/>
        </p:nvSpPr>
        <p:spPr bwMode="auto">
          <a:xfrm>
            <a:off x="487837" y="755071"/>
            <a:ext cx="7587978" cy="3970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2B2B2">
                    <a:alpha val="50195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Char char="l"/>
            </a:pPr>
            <a:r>
              <a:rPr lang="zh-CN" altLang="en-US" sz="2200" b="1"/>
              <a:t>排序</a:t>
            </a:r>
            <a:endParaRPr lang="en-US" altLang="zh-CN" sz="2200" b="1"/>
          </a:p>
        </p:txBody>
      </p:sp>
      <p:sp>
        <p:nvSpPr>
          <p:cNvPr id="2" name="TextBox 1"/>
          <p:cNvSpPr txBox="1"/>
          <p:nvPr/>
        </p:nvSpPr>
        <p:spPr>
          <a:xfrm>
            <a:off x="665981" y="1224111"/>
            <a:ext cx="8136904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0"/>
              </a:spcBef>
            </a:pPr>
            <a:r>
              <a:rPr kumimoji="1" lang="zh-CN" altLang="en-US" sz="2000" b="1" smtClean="0">
                <a:solidFill>
                  <a:srgbClr val="0070C0"/>
                </a:solidFill>
                <a:latin typeface="+mn-ea"/>
              </a:rPr>
              <a:t>快速排序法应用实例</a:t>
            </a:r>
            <a:r>
              <a:rPr kumimoji="1" lang="en-US" altLang="zh-CN" sz="2000" b="1" smtClean="0">
                <a:solidFill>
                  <a:srgbClr val="0070C0"/>
                </a:solidFill>
                <a:latin typeface="+mn-ea"/>
              </a:rPr>
              <a:t>:</a:t>
            </a:r>
            <a:endParaRPr kumimoji="1" lang="en-US" altLang="zh-CN" sz="2000" b="1">
              <a:solidFill>
                <a:srgbClr val="0070C0"/>
              </a:solidFill>
              <a:latin typeface="+mn-ea"/>
            </a:endParaRPr>
          </a:p>
          <a:p>
            <a:pPr>
              <a:spcBef>
                <a:spcPct val="0"/>
              </a:spcBef>
            </a:pPr>
            <a:r>
              <a:rPr kumimoji="1" lang="zh-CN" altLang="en-US" b="1" smtClean="0">
                <a:latin typeface="+mn-ea"/>
              </a:rPr>
              <a:t>要求</a:t>
            </a:r>
            <a:r>
              <a:rPr kumimoji="1" lang="en-US" altLang="zh-CN" smtClean="0">
                <a:latin typeface="+mn-ea"/>
              </a:rPr>
              <a:t>: </a:t>
            </a:r>
            <a:r>
              <a:rPr kumimoji="1" lang="zh-CN" altLang="en-US" smtClean="0">
                <a:latin typeface="+mn-ea"/>
              </a:rPr>
              <a:t>对 </a:t>
            </a:r>
            <a:r>
              <a:rPr lang="en-US" altLang="zh-CN" smtClean="0"/>
              <a:t>[-9,78,0,23</a:t>
            </a:r>
            <a:r>
              <a:rPr lang="en-US" altLang="zh-CN"/>
              <a:t>,-</a:t>
            </a:r>
            <a:r>
              <a:rPr lang="en-US" altLang="zh-CN" smtClean="0"/>
              <a:t>567,70] </a:t>
            </a:r>
            <a:r>
              <a:rPr lang="zh-CN" altLang="en-US"/>
              <a:t>进</a:t>
            </a:r>
            <a:r>
              <a:rPr lang="zh-CN" altLang="en-US" smtClean="0"/>
              <a:t>行</a:t>
            </a:r>
            <a:r>
              <a:rPr lang="zh-CN" altLang="en-US" b="1" smtClean="0">
                <a:solidFill>
                  <a:srgbClr val="EA0000"/>
                </a:solidFill>
              </a:rPr>
              <a:t>从小到大</a:t>
            </a:r>
            <a:r>
              <a:rPr lang="zh-CN" altLang="en-US" smtClean="0"/>
              <a:t>的</a:t>
            </a:r>
            <a:r>
              <a:rPr lang="en-US" altLang="zh-CN" smtClean="0"/>
              <a:t/>
            </a:r>
            <a:br>
              <a:rPr lang="en-US" altLang="zh-CN" smtClean="0"/>
            </a:br>
            <a:r>
              <a:rPr lang="zh-CN" altLang="en-US" smtClean="0"/>
              <a:t>排序，要求使用快速排序法。</a:t>
            </a:r>
            <a:r>
              <a:rPr lang="en-US" altLang="zh-CN" smtClean="0"/>
              <a:t>【</a:t>
            </a:r>
            <a:r>
              <a:rPr lang="zh-CN" altLang="en-US" sz="1400" smtClean="0"/>
              <a:t>测试</a:t>
            </a:r>
            <a:r>
              <a:rPr lang="en-US" altLang="zh-CN" sz="1400" smtClean="0"/>
              <a:t>8w</a:t>
            </a:r>
            <a:r>
              <a:rPr lang="zh-CN" altLang="en-US" sz="1400" smtClean="0"/>
              <a:t>和</a:t>
            </a:r>
            <a:r>
              <a:rPr lang="en-US" altLang="zh-CN" sz="1400" smtClean="0"/>
              <a:t>800w</a:t>
            </a:r>
            <a:r>
              <a:rPr lang="en-US" altLang="zh-CN" smtClean="0"/>
              <a:t>】 </a:t>
            </a:r>
            <a:endParaRPr kumimoji="1" lang="en-US" altLang="zh-CN" sz="2000" b="1" smtClean="0">
              <a:solidFill>
                <a:srgbClr val="0070C0"/>
              </a:solidFill>
              <a:latin typeface="+mn-ea"/>
            </a:endParaRPr>
          </a:p>
          <a:p>
            <a:pPr marL="285750" indent="-285750">
              <a:spcBef>
                <a:spcPct val="0"/>
              </a:spcBef>
              <a:buFont typeface="Wingdings" pitchFamily="2" charset="2"/>
              <a:buChar char="Ø"/>
            </a:pPr>
            <a:r>
              <a:rPr kumimoji="1" lang="zh-CN" altLang="en-US" b="1">
                <a:latin typeface="+mn-ea"/>
              </a:rPr>
              <a:t>说</a:t>
            </a:r>
            <a:r>
              <a:rPr kumimoji="1" lang="zh-CN" altLang="en-US" b="1" smtClean="0">
                <a:latin typeface="+mn-ea"/>
              </a:rPr>
              <a:t>明</a:t>
            </a:r>
            <a:r>
              <a:rPr kumimoji="1" lang="en-US" altLang="zh-CN" b="1" smtClean="0">
                <a:latin typeface="+mn-ea"/>
              </a:rPr>
              <a:t>[</a:t>
            </a:r>
            <a:r>
              <a:rPr kumimoji="1" lang="zh-CN" altLang="en-US" b="1" smtClean="0">
                <a:latin typeface="+mn-ea"/>
              </a:rPr>
              <a:t>验证分析</a:t>
            </a:r>
            <a:r>
              <a:rPr kumimoji="1" lang="en-US" altLang="zh-CN" b="1" smtClean="0">
                <a:latin typeface="+mn-ea"/>
              </a:rPr>
              <a:t>]:</a:t>
            </a:r>
          </a:p>
          <a:p>
            <a:pPr marL="457200" indent="-457200">
              <a:spcBef>
                <a:spcPct val="0"/>
              </a:spcBef>
              <a:buAutoNum type="arabicParenR"/>
            </a:pPr>
            <a:r>
              <a:rPr kumimoji="1" lang="zh-CN" altLang="en-US" sz="1600" b="1">
                <a:latin typeface="+mn-ea"/>
              </a:rPr>
              <a:t>如果取消左右递归，结果是  </a:t>
            </a:r>
            <a:r>
              <a:rPr lang="en-US" altLang="zh-CN" sz="1600" b="1"/>
              <a:t>-9 -567 0 23 78 70</a:t>
            </a:r>
          </a:p>
          <a:p>
            <a:pPr marL="457200" indent="-457200">
              <a:spcBef>
                <a:spcPct val="0"/>
              </a:spcBef>
              <a:buAutoNum type="arabicParenR"/>
            </a:pPr>
            <a:r>
              <a:rPr lang="zh-CN" altLang="en-US" sz="1600" b="1"/>
              <a:t>如果取消右递归</a:t>
            </a:r>
            <a:r>
              <a:rPr lang="en-US" altLang="zh-CN" sz="1600" b="1"/>
              <a:t>,</a:t>
            </a:r>
            <a:r>
              <a:rPr lang="zh-CN" altLang="en-US" sz="1600" b="1"/>
              <a:t>结果是  </a:t>
            </a:r>
            <a:r>
              <a:rPr lang="en-US" altLang="zh-CN" sz="1600" b="1"/>
              <a:t>-567 -9 0 23 78 70</a:t>
            </a:r>
          </a:p>
          <a:p>
            <a:pPr marL="457200" indent="-457200">
              <a:spcBef>
                <a:spcPct val="0"/>
              </a:spcBef>
              <a:buFontTx/>
              <a:buAutoNum type="arabicParenR"/>
            </a:pPr>
            <a:r>
              <a:rPr lang="zh-CN" altLang="en-US" sz="1600" b="1"/>
              <a:t>如果取消左递归</a:t>
            </a:r>
            <a:r>
              <a:rPr lang="en-US" altLang="zh-CN" sz="1600" b="1"/>
              <a:t>,</a:t>
            </a:r>
            <a:r>
              <a:rPr lang="zh-CN" altLang="en-US" sz="1600" b="1"/>
              <a:t>结果是  </a:t>
            </a:r>
            <a:r>
              <a:rPr lang="en-US" altLang="zh-CN" sz="1600" b="1"/>
              <a:t>-9 -567 0 23 70 78</a:t>
            </a:r>
          </a:p>
          <a:p>
            <a:pPr>
              <a:spcBef>
                <a:spcPct val="0"/>
              </a:spcBef>
            </a:pPr>
            <a:endParaRPr kumimoji="1" lang="en-US" altLang="zh-CN" b="1" smtClean="0">
              <a:latin typeface="+mn-ea"/>
            </a:endParaRPr>
          </a:p>
          <a:p>
            <a:pPr>
              <a:spcBef>
                <a:spcPct val="0"/>
              </a:spcBef>
            </a:pPr>
            <a:endParaRPr lang="zh-CN" altLang="en-US" sz="2000" b="1"/>
          </a:p>
          <a:p>
            <a:pPr>
              <a:spcBef>
                <a:spcPct val="0"/>
              </a:spcBef>
            </a:pPr>
            <a:endParaRPr kumimoji="1" lang="en-US" altLang="zh-CN" sz="2000" b="1">
              <a:solidFill>
                <a:srgbClr val="0070C0"/>
              </a:solidFill>
              <a:latin typeface="+mn-ea"/>
            </a:endParaRPr>
          </a:p>
          <a:p>
            <a:pPr>
              <a:spcBef>
                <a:spcPct val="0"/>
              </a:spcBef>
            </a:pPr>
            <a:endParaRPr kumimoji="1" lang="en-US" altLang="zh-CN" sz="2000" b="1">
              <a:solidFill>
                <a:srgbClr val="0070C0"/>
              </a:solidFill>
              <a:latin typeface="+mn-ea"/>
            </a:endParaRPr>
          </a:p>
          <a:p>
            <a:pPr>
              <a:spcBef>
                <a:spcPct val="0"/>
              </a:spcBef>
            </a:pPr>
            <a:endParaRPr kumimoji="1" lang="en-US" altLang="zh-CN" sz="2000" b="1">
              <a:solidFill>
                <a:srgbClr val="0070C0"/>
              </a:solidFill>
              <a:latin typeface="+mn-ea"/>
            </a:endParaRPr>
          </a:p>
          <a:p>
            <a:pPr>
              <a:spcBef>
                <a:spcPct val="0"/>
              </a:spcBef>
            </a:pPr>
            <a:endParaRPr kumimoji="1" lang="en-US" altLang="zh-CN" sz="2000" b="1" smtClean="0">
              <a:solidFill>
                <a:srgbClr val="0070C0"/>
              </a:solidFill>
              <a:latin typeface="+mn-ea"/>
            </a:endParaRPr>
          </a:p>
          <a:p>
            <a:pPr>
              <a:spcBef>
                <a:spcPct val="0"/>
              </a:spcBef>
            </a:pPr>
            <a:endParaRPr kumimoji="1" lang="en-US" altLang="zh-CN" sz="2000" b="1">
              <a:solidFill>
                <a:srgbClr val="0070C0"/>
              </a:solidFill>
              <a:latin typeface="+mn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634533" y="-288057"/>
            <a:ext cx="4032448" cy="6017032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</p:spPr>
        <p:txBody>
          <a:bodyPr wrap="square">
            <a:spAutoFit/>
          </a:bodyPr>
          <a:lstStyle/>
          <a:p>
            <a:r>
              <a:rPr lang="en-US" altLang="zh-CN" sz="1100">
                <a:latin typeface="Arial" pitchFamily="34" charset="0"/>
                <a:cs typeface="Arial" pitchFamily="34" charset="0"/>
              </a:rPr>
              <a:t> def quickSort(left: Int, right: Int, arr: Array[Int]): Unit = {</a:t>
            </a:r>
          </a:p>
          <a:p>
            <a:r>
              <a:rPr lang="en-US" altLang="zh-CN" sz="1100">
                <a:latin typeface="Arial" pitchFamily="34" charset="0"/>
                <a:cs typeface="Arial" pitchFamily="34" charset="0"/>
              </a:rPr>
              <a:t>    var l = left</a:t>
            </a:r>
          </a:p>
          <a:p>
            <a:r>
              <a:rPr lang="en-US" altLang="zh-CN" sz="1100">
                <a:latin typeface="Arial" pitchFamily="34" charset="0"/>
                <a:cs typeface="Arial" pitchFamily="34" charset="0"/>
              </a:rPr>
              <a:t>    var r = right</a:t>
            </a:r>
          </a:p>
          <a:p>
            <a:r>
              <a:rPr lang="en-US" altLang="zh-CN" sz="1100">
                <a:latin typeface="Arial" pitchFamily="34" charset="0"/>
                <a:cs typeface="Arial" pitchFamily="34" charset="0"/>
              </a:rPr>
              <a:t>    var pivot = arr((left + right) / 2)</a:t>
            </a:r>
          </a:p>
          <a:p>
            <a:r>
              <a:rPr lang="en-US" altLang="zh-CN" sz="1100">
                <a:latin typeface="Arial" pitchFamily="34" charset="0"/>
                <a:cs typeface="Arial" pitchFamily="34" charset="0"/>
              </a:rPr>
              <a:t>    var temp = 0</a:t>
            </a:r>
          </a:p>
          <a:p>
            <a:r>
              <a:rPr lang="en-US" altLang="zh-CN" sz="1100">
                <a:latin typeface="Arial" pitchFamily="34" charset="0"/>
                <a:cs typeface="Arial" pitchFamily="34" charset="0"/>
              </a:rPr>
              <a:t>    breakable </a:t>
            </a:r>
            <a:r>
              <a:rPr lang="en-US" altLang="zh-CN" sz="1100" smtClean="0">
                <a:latin typeface="Arial" pitchFamily="34" charset="0"/>
                <a:cs typeface="Arial" pitchFamily="34" charset="0"/>
              </a:rPr>
              <a:t>{</a:t>
            </a:r>
            <a:endParaRPr lang="zh-CN" altLang="en-US" sz="1100">
              <a:latin typeface="Arial" pitchFamily="34" charset="0"/>
              <a:cs typeface="Arial" pitchFamily="34" charset="0"/>
            </a:endParaRPr>
          </a:p>
          <a:p>
            <a:r>
              <a:rPr lang="zh-CN" altLang="en-US" sz="1100">
                <a:latin typeface="Arial" pitchFamily="34" charset="0"/>
                <a:cs typeface="Arial" pitchFamily="34" charset="0"/>
              </a:rPr>
              <a:t>      </a:t>
            </a:r>
            <a:r>
              <a:rPr lang="en-US" altLang="zh-CN" sz="1100">
                <a:latin typeface="Arial" pitchFamily="34" charset="0"/>
                <a:cs typeface="Arial" pitchFamily="34" charset="0"/>
              </a:rPr>
              <a:t>while (l &lt; r) {</a:t>
            </a:r>
          </a:p>
          <a:p>
            <a:r>
              <a:rPr lang="en-US" altLang="zh-CN" sz="1100">
                <a:latin typeface="Arial" pitchFamily="34" charset="0"/>
                <a:cs typeface="Arial" pitchFamily="34" charset="0"/>
              </a:rPr>
              <a:t> </a:t>
            </a:r>
            <a:r>
              <a:rPr lang="en-US" altLang="zh-CN" sz="1100" smtClean="0">
                <a:latin typeface="Arial" pitchFamily="34" charset="0"/>
                <a:cs typeface="Arial" pitchFamily="34" charset="0"/>
              </a:rPr>
              <a:t>        while </a:t>
            </a:r>
            <a:r>
              <a:rPr lang="en-US" altLang="zh-CN" sz="1100">
                <a:latin typeface="Arial" pitchFamily="34" charset="0"/>
                <a:cs typeface="Arial" pitchFamily="34" charset="0"/>
              </a:rPr>
              <a:t>(arr(l) &lt; pivot) {</a:t>
            </a:r>
          </a:p>
          <a:p>
            <a:r>
              <a:rPr lang="en-US" altLang="zh-CN" sz="1100">
                <a:latin typeface="Arial" pitchFamily="34" charset="0"/>
                <a:cs typeface="Arial" pitchFamily="34" charset="0"/>
              </a:rPr>
              <a:t>          l += </a:t>
            </a:r>
            <a:r>
              <a:rPr lang="en-US" altLang="zh-CN" sz="1100" smtClean="0">
                <a:latin typeface="Arial" pitchFamily="34" charset="0"/>
                <a:cs typeface="Arial" pitchFamily="34" charset="0"/>
              </a:rPr>
              <a:t>1 </a:t>
            </a:r>
            <a:r>
              <a:rPr lang="en-US" altLang="zh-CN" sz="1100">
                <a:latin typeface="Arial" pitchFamily="34" charset="0"/>
                <a:cs typeface="Arial" pitchFamily="34" charset="0"/>
              </a:rPr>
              <a:t>}</a:t>
            </a:r>
          </a:p>
          <a:p>
            <a:r>
              <a:rPr lang="en-US" altLang="zh-CN" sz="1100" smtClean="0">
                <a:latin typeface="Arial" pitchFamily="34" charset="0"/>
                <a:cs typeface="Arial" pitchFamily="34" charset="0"/>
              </a:rPr>
              <a:t>       while </a:t>
            </a:r>
            <a:r>
              <a:rPr lang="en-US" altLang="zh-CN" sz="1100">
                <a:latin typeface="Arial" pitchFamily="34" charset="0"/>
                <a:cs typeface="Arial" pitchFamily="34" charset="0"/>
              </a:rPr>
              <a:t>(arr(r) &gt; pivot) {</a:t>
            </a:r>
          </a:p>
          <a:p>
            <a:r>
              <a:rPr lang="en-US" altLang="zh-CN" sz="1100">
                <a:latin typeface="Arial" pitchFamily="34" charset="0"/>
                <a:cs typeface="Arial" pitchFamily="34" charset="0"/>
              </a:rPr>
              <a:t>          r -= </a:t>
            </a:r>
            <a:r>
              <a:rPr lang="en-US" altLang="zh-CN" sz="1100" smtClean="0">
                <a:latin typeface="Arial" pitchFamily="34" charset="0"/>
                <a:cs typeface="Arial" pitchFamily="34" charset="0"/>
              </a:rPr>
              <a:t>1}</a:t>
            </a:r>
            <a:endParaRPr lang="zh-CN" altLang="en-US" sz="1100">
              <a:latin typeface="Arial" pitchFamily="34" charset="0"/>
              <a:cs typeface="Arial" pitchFamily="34" charset="0"/>
            </a:endParaRPr>
          </a:p>
          <a:p>
            <a:r>
              <a:rPr lang="zh-CN" altLang="en-US" sz="1100">
                <a:latin typeface="Arial" pitchFamily="34" charset="0"/>
                <a:cs typeface="Arial" pitchFamily="34" charset="0"/>
              </a:rPr>
              <a:t>        </a:t>
            </a:r>
            <a:r>
              <a:rPr lang="en-US" altLang="zh-CN" sz="1100">
                <a:latin typeface="Arial" pitchFamily="34" charset="0"/>
                <a:cs typeface="Arial" pitchFamily="34" charset="0"/>
              </a:rPr>
              <a:t>if (l &gt;= r) {</a:t>
            </a:r>
          </a:p>
          <a:p>
            <a:r>
              <a:rPr lang="en-US" altLang="zh-CN" sz="1100">
                <a:latin typeface="Arial" pitchFamily="34" charset="0"/>
                <a:cs typeface="Arial" pitchFamily="34" charset="0"/>
              </a:rPr>
              <a:t>          break()</a:t>
            </a:r>
          </a:p>
          <a:p>
            <a:r>
              <a:rPr lang="en-US" altLang="zh-CN" sz="1100">
                <a:latin typeface="Arial" pitchFamily="34" charset="0"/>
                <a:cs typeface="Arial" pitchFamily="34" charset="0"/>
              </a:rPr>
              <a:t>        </a:t>
            </a:r>
            <a:r>
              <a:rPr lang="en-US" altLang="zh-CN" sz="1100" smtClean="0">
                <a:latin typeface="Arial" pitchFamily="34" charset="0"/>
                <a:cs typeface="Arial" pitchFamily="34" charset="0"/>
              </a:rPr>
              <a:t>}</a:t>
            </a:r>
            <a:endParaRPr lang="zh-CN" altLang="en-US" sz="1100">
              <a:latin typeface="Arial" pitchFamily="34" charset="0"/>
              <a:cs typeface="Arial" pitchFamily="34" charset="0"/>
            </a:endParaRPr>
          </a:p>
          <a:p>
            <a:r>
              <a:rPr lang="zh-CN" altLang="en-US" sz="1100">
                <a:latin typeface="Arial" pitchFamily="34" charset="0"/>
                <a:cs typeface="Arial" pitchFamily="34" charset="0"/>
              </a:rPr>
              <a:t>        </a:t>
            </a:r>
            <a:r>
              <a:rPr lang="en-US" altLang="zh-CN" sz="1100">
                <a:latin typeface="Arial" pitchFamily="34" charset="0"/>
                <a:cs typeface="Arial" pitchFamily="34" charset="0"/>
              </a:rPr>
              <a:t>var temp = arr(l)</a:t>
            </a:r>
          </a:p>
          <a:p>
            <a:r>
              <a:rPr lang="en-US" altLang="zh-CN" sz="1100">
                <a:latin typeface="Arial" pitchFamily="34" charset="0"/>
                <a:cs typeface="Arial" pitchFamily="34" charset="0"/>
              </a:rPr>
              <a:t>        arr(l) = arr(r)</a:t>
            </a:r>
          </a:p>
          <a:p>
            <a:r>
              <a:rPr lang="en-US" altLang="zh-CN" sz="1100">
                <a:latin typeface="Arial" pitchFamily="34" charset="0"/>
                <a:cs typeface="Arial" pitchFamily="34" charset="0"/>
              </a:rPr>
              <a:t>        arr(r) = </a:t>
            </a:r>
            <a:r>
              <a:rPr lang="en-US" altLang="zh-CN" sz="1100" smtClean="0">
                <a:latin typeface="Arial" pitchFamily="34" charset="0"/>
                <a:cs typeface="Arial" pitchFamily="34" charset="0"/>
              </a:rPr>
              <a:t>temp</a:t>
            </a:r>
            <a:endParaRPr lang="zh-CN" altLang="en-US" sz="1100">
              <a:latin typeface="Arial" pitchFamily="34" charset="0"/>
              <a:cs typeface="Arial" pitchFamily="34" charset="0"/>
            </a:endParaRPr>
          </a:p>
          <a:p>
            <a:r>
              <a:rPr lang="zh-CN" altLang="en-US" sz="1100">
                <a:latin typeface="Arial" pitchFamily="34" charset="0"/>
                <a:cs typeface="Arial" pitchFamily="34" charset="0"/>
              </a:rPr>
              <a:t>        </a:t>
            </a:r>
            <a:r>
              <a:rPr lang="en-US" altLang="zh-CN" sz="1100">
                <a:latin typeface="Arial" pitchFamily="34" charset="0"/>
                <a:cs typeface="Arial" pitchFamily="34" charset="0"/>
              </a:rPr>
              <a:t>if (arr(l) == pivot) {</a:t>
            </a:r>
          </a:p>
          <a:p>
            <a:r>
              <a:rPr lang="en-US" altLang="zh-CN" sz="1100">
                <a:latin typeface="Arial" pitchFamily="34" charset="0"/>
                <a:cs typeface="Arial" pitchFamily="34" charset="0"/>
              </a:rPr>
              <a:t>          r -= 1</a:t>
            </a:r>
          </a:p>
          <a:p>
            <a:r>
              <a:rPr lang="en-US" altLang="zh-CN" sz="1100">
                <a:latin typeface="Arial" pitchFamily="34" charset="0"/>
                <a:cs typeface="Arial" pitchFamily="34" charset="0"/>
              </a:rPr>
              <a:t>        </a:t>
            </a:r>
            <a:r>
              <a:rPr lang="en-US" altLang="zh-CN" sz="1100" smtClean="0">
                <a:latin typeface="Arial" pitchFamily="34" charset="0"/>
                <a:cs typeface="Arial" pitchFamily="34" charset="0"/>
              </a:rPr>
              <a:t>}</a:t>
            </a:r>
            <a:endParaRPr lang="zh-CN" altLang="en-US" sz="1100">
              <a:latin typeface="Arial" pitchFamily="34" charset="0"/>
              <a:cs typeface="Arial" pitchFamily="34" charset="0"/>
            </a:endParaRPr>
          </a:p>
          <a:p>
            <a:r>
              <a:rPr lang="zh-CN" altLang="en-US" sz="1100">
                <a:latin typeface="Arial" pitchFamily="34" charset="0"/>
                <a:cs typeface="Arial" pitchFamily="34" charset="0"/>
              </a:rPr>
              <a:t>        </a:t>
            </a:r>
            <a:r>
              <a:rPr lang="en-US" altLang="zh-CN" sz="1100">
                <a:latin typeface="Arial" pitchFamily="34" charset="0"/>
                <a:cs typeface="Arial" pitchFamily="34" charset="0"/>
              </a:rPr>
              <a:t>if ((arr(r)) == pivot) {</a:t>
            </a:r>
          </a:p>
          <a:p>
            <a:r>
              <a:rPr lang="en-US" altLang="zh-CN" sz="1100">
                <a:latin typeface="Arial" pitchFamily="34" charset="0"/>
                <a:cs typeface="Arial" pitchFamily="34" charset="0"/>
              </a:rPr>
              <a:t>          l += 1</a:t>
            </a:r>
          </a:p>
          <a:p>
            <a:r>
              <a:rPr lang="en-US" altLang="zh-CN" sz="1100">
                <a:latin typeface="Arial" pitchFamily="34" charset="0"/>
                <a:cs typeface="Arial" pitchFamily="34" charset="0"/>
              </a:rPr>
              <a:t>        </a:t>
            </a:r>
            <a:r>
              <a:rPr lang="en-US" altLang="zh-CN" sz="1100" smtClean="0">
                <a:latin typeface="Arial" pitchFamily="34" charset="0"/>
                <a:cs typeface="Arial" pitchFamily="34" charset="0"/>
              </a:rPr>
              <a:t>}}}</a:t>
            </a:r>
            <a:endParaRPr lang="en-US" altLang="zh-CN" sz="1100">
              <a:latin typeface="Arial" pitchFamily="34" charset="0"/>
              <a:cs typeface="Arial" pitchFamily="34" charset="0"/>
            </a:endParaRPr>
          </a:p>
          <a:p>
            <a:r>
              <a:rPr lang="en-US" altLang="zh-CN" sz="1100">
                <a:latin typeface="Arial" pitchFamily="34" charset="0"/>
                <a:cs typeface="Arial" pitchFamily="34" charset="0"/>
              </a:rPr>
              <a:t>    if (l == r) {</a:t>
            </a:r>
          </a:p>
          <a:p>
            <a:r>
              <a:rPr lang="en-US" altLang="zh-CN" sz="1100">
                <a:latin typeface="Arial" pitchFamily="34" charset="0"/>
                <a:cs typeface="Arial" pitchFamily="34" charset="0"/>
              </a:rPr>
              <a:t>      l += 1</a:t>
            </a:r>
          </a:p>
          <a:p>
            <a:r>
              <a:rPr lang="en-US" altLang="zh-CN" sz="1100">
                <a:latin typeface="Arial" pitchFamily="34" charset="0"/>
                <a:cs typeface="Arial" pitchFamily="34" charset="0"/>
              </a:rPr>
              <a:t>      r -= 1</a:t>
            </a:r>
          </a:p>
          <a:p>
            <a:r>
              <a:rPr lang="en-US" altLang="zh-CN" sz="1100">
                <a:latin typeface="Arial" pitchFamily="34" charset="0"/>
                <a:cs typeface="Arial" pitchFamily="34" charset="0"/>
              </a:rPr>
              <a:t>    }</a:t>
            </a:r>
          </a:p>
          <a:p>
            <a:r>
              <a:rPr lang="en-US" altLang="zh-CN" sz="1100" smtClean="0">
                <a:latin typeface="Arial" pitchFamily="34" charset="0"/>
                <a:cs typeface="Arial" pitchFamily="34" charset="0"/>
              </a:rPr>
              <a:t>     if </a:t>
            </a:r>
            <a:r>
              <a:rPr lang="en-US" altLang="zh-CN" sz="1100">
                <a:latin typeface="Arial" pitchFamily="34" charset="0"/>
                <a:cs typeface="Arial" pitchFamily="34" charset="0"/>
              </a:rPr>
              <a:t>(left &lt; r) {</a:t>
            </a:r>
          </a:p>
          <a:p>
            <a:r>
              <a:rPr lang="en-US" altLang="zh-CN" sz="1100">
                <a:latin typeface="Arial" pitchFamily="34" charset="0"/>
                <a:cs typeface="Arial" pitchFamily="34" charset="0"/>
              </a:rPr>
              <a:t>      quickSort(left, r, arr)</a:t>
            </a:r>
          </a:p>
          <a:p>
            <a:r>
              <a:rPr lang="en-US" altLang="zh-CN" sz="1100">
                <a:latin typeface="Arial" pitchFamily="34" charset="0"/>
                <a:cs typeface="Arial" pitchFamily="34" charset="0"/>
              </a:rPr>
              <a:t>    }</a:t>
            </a:r>
          </a:p>
          <a:p>
            <a:r>
              <a:rPr lang="en-US" altLang="zh-CN" sz="1100" smtClean="0">
                <a:latin typeface="Arial" pitchFamily="34" charset="0"/>
                <a:cs typeface="Arial" pitchFamily="34" charset="0"/>
              </a:rPr>
              <a:t>     if </a:t>
            </a:r>
            <a:r>
              <a:rPr lang="en-US" altLang="zh-CN" sz="1100">
                <a:latin typeface="Arial" pitchFamily="34" charset="0"/>
                <a:cs typeface="Arial" pitchFamily="34" charset="0"/>
              </a:rPr>
              <a:t>(right &gt; l) {</a:t>
            </a:r>
          </a:p>
          <a:p>
            <a:r>
              <a:rPr lang="en-US" altLang="zh-CN" sz="1100">
                <a:latin typeface="Arial" pitchFamily="34" charset="0"/>
                <a:cs typeface="Arial" pitchFamily="34" charset="0"/>
              </a:rPr>
              <a:t>      quickSort(l, right, arr)</a:t>
            </a:r>
          </a:p>
          <a:p>
            <a:r>
              <a:rPr lang="en-US" altLang="zh-CN" sz="1100">
                <a:latin typeface="Arial" pitchFamily="34" charset="0"/>
                <a:cs typeface="Arial" pitchFamily="34" charset="0"/>
              </a:rPr>
              <a:t>    }</a:t>
            </a:r>
          </a:p>
          <a:p>
            <a:r>
              <a:rPr lang="en-US" altLang="zh-CN" sz="1100">
                <a:latin typeface="Arial" pitchFamily="34" charset="0"/>
                <a:cs typeface="Arial" pitchFamily="34" charset="0"/>
              </a:rPr>
              <a:t>  } </a:t>
            </a:r>
            <a:endParaRPr lang="zh-CN" altLang="en-US" sz="110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2206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9"/>
          <p:cNvSpPr txBox="1">
            <a:spLocks noChangeArrowheads="1"/>
          </p:cNvSpPr>
          <p:nvPr/>
        </p:nvSpPr>
        <p:spPr bwMode="auto">
          <a:xfrm>
            <a:off x="487837" y="755071"/>
            <a:ext cx="7587978" cy="3970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2B2B2">
                    <a:alpha val="50195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Char char="l"/>
            </a:pPr>
            <a:r>
              <a:rPr lang="zh-CN" altLang="en-US" sz="2200" b="1"/>
              <a:t>排序</a:t>
            </a:r>
            <a:endParaRPr lang="en-US" altLang="zh-CN" sz="2200" b="1"/>
          </a:p>
        </p:txBody>
      </p:sp>
      <p:sp>
        <p:nvSpPr>
          <p:cNvPr id="2" name="TextBox 1"/>
          <p:cNvSpPr txBox="1"/>
          <p:nvPr/>
        </p:nvSpPr>
        <p:spPr>
          <a:xfrm>
            <a:off x="665981" y="1224111"/>
            <a:ext cx="8136904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0"/>
              </a:spcBef>
            </a:pPr>
            <a:r>
              <a:rPr kumimoji="1" lang="zh-CN" altLang="en-US" sz="2000" b="1" smtClean="0">
                <a:solidFill>
                  <a:srgbClr val="0070C0"/>
                </a:solidFill>
                <a:latin typeface="+mn-ea"/>
              </a:rPr>
              <a:t>归并排序介绍</a:t>
            </a:r>
            <a:r>
              <a:rPr kumimoji="1" lang="en-US" altLang="zh-CN" sz="2000" b="1" smtClean="0">
                <a:solidFill>
                  <a:srgbClr val="0070C0"/>
                </a:solidFill>
                <a:latin typeface="+mn-ea"/>
              </a:rPr>
              <a:t>:</a:t>
            </a:r>
            <a:endParaRPr kumimoji="1" lang="en-US" altLang="zh-CN" sz="2000" b="1">
              <a:solidFill>
                <a:srgbClr val="0070C0"/>
              </a:solidFill>
              <a:latin typeface="+mn-ea"/>
            </a:endParaRPr>
          </a:p>
          <a:p>
            <a:pPr>
              <a:spcBef>
                <a:spcPct val="0"/>
              </a:spcBef>
            </a:pPr>
            <a:endParaRPr kumimoji="1" lang="en-US" altLang="zh-CN" b="1">
              <a:latin typeface="+mn-ea"/>
            </a:endParaRPr>
          </a:p>
          <a:p>
            <a:pPr>
              <a:spcBef>
                <a:spcPct val="0"/>
              </a:spcBef>
            </a:pPr>
            <a:r>
              <a:rPr kumimoji="1" lang="zh-CN" altLang="en-US" b="1" smtClean="0">
                <a:latin typeface="+mn-ea"/>
              </a:rPr>
              <a:t>归</a:t>
            </a:r>
            <a:r>
              <a:rPr kumimoji="1" lang="zh-CN" altLang="en-US" b="1">
                <a:latin typeface="+mn-ea"/>
              </a:rPr>
              <a:t>并排序（</a:t>
            </a:r>
            <a:r>
              <a:rPr kumimoji="1" lang="en-US" altLang="zh-CN" b="1">
                <a:latin typeface="+mn-ea"/>
              </a:rPr>
              <a:t>MERGE-SORT</a:t>
            </a:r>
            <a:r>
              <a:rPr kumimoji="1" lang="zh-CN" altLang="en-US" b="1">
                <a:latin typeface="+mn-ea"/>
              </a:rPr>
              <a:t>）是利用</a:t>
            </a:r>
            <a:r>
              <a:rPr kumimoji="1" lang="zh-CN" altLang="en-US" b="1">
                <a:solidFill>
                  <a:srgbClr val="EA0000"/>
                </a:solidFill>
                <a:latin typeface="+mn-ea"/>
              </a:rPr>
              <a:t>归并</a:t>
            </a:r>
            <a:r>
              <a:rPr kumimoji="1" lang="zh-CN" altLang="en-US" b="1">
                <a:latin typeface="+mn-ea"/>
              </a:rPr>
              <a:t>的思想实现的排序方法，该算法采用经典的</a:t>
            </a:r>
            <a:r>
              <a:rPr kumimoji="1" lang="zh-CN" altLang="en-US" b="1">
                <a:solidFill>
                  <a:srgbClr val="EA0000"/>
                </a:solidFill>
                <a:latin typeface="+mn-ea"/>
              </a:rPr>
              <a:t>分治</a:t>
            </a:r>
            <a:r>
              <a:rPr kumimoji="1" lang="zh-CN" altLang="en-US" b="1">
                <a:latin typeface="+mn-ea"/>
              </a:rPr>
              <a:t>（</a:t>
            </a:r>
            <a:r>
              <a:rPr kumimoji="1" lang="en-US" altLang="zh-CN" b="1">
                <a:latin typeface="+mn-ea"/>
              </a:rPr>
              <a:t>divide-and-conquer</a:t>
            </a:r>
            <a:r>
              <a:rPr kumimoji="1" lang="zh-CN" altLang="en-US" b="1">
                <a:latin typeface="+mn-ea"/>
              </a:rPr>
              <a:t>）策略（分治法将问题</a:t>
            </a:r>
            <a:r>
              <a:rPr kumimoji="1" lang="zh-CN" altLang="en-US" b="1">
                <a:solidFill>
                  <a:srgbClr val="EA0000"/>
                </a:solidFill>
                <a:latin typeface="+mn-ea"/>
              </a:rPr>
              <a:t>分</a:t>
            </a:r>
            <a:r>
              <a:rPr kumimoji="1" lang="en-US" altLang="zh-CN" b="1">
                <a:latin typeface="+mn-ea"/>
              </a:rPr>
              <a:t>(divide)</a:t>
            </a:r>
            <a:r>
              <a:rPr kumimoji="1" lang="zh-CN" altLang="en-US" b="1">
                <a:latin typeface="+mn-ea"/>
              </a:rPr>
              <a:t>成一些小的问题然后递归求解，而</a:t>
            </a:r>
            <a:r>
              <a:rPr kumimoji="1" lang="zh-CN" altLang="en-US" b="1">
                <a:solidFill>
                  <a:srgbClr val="EA0000"/>
                </a:solidFill>
                <a:latin typeface="+mn-ea"/>
              </a:rPr>
              <a:t>治</a:t>
            </a:r>
            <a:r>
              <a:rPr kumimoji="1" lang="en-US" altLang="zh-CN" b="1">
                <a:latin typeface="+mn-ea"/>
              </a:rPr>
              <a:t>(conquer)</a:t>
            </a:r>
            <a:r>
              <a:rPr kumimoji="1" lang="zh-CN" altLang="en-US" b="1">
                <a:latin typeface="+mn-ea"/>
              </a:rPr>
              <a:t>的阶段则将分的阶段得到的各答案</a:t>
            </a:r>
            <a:r>
              <a:rPr kumimoji="1" lang="en-US" altLang="zh-CN" b="1">
                <a:latin typeface="+mn-ea"/>
              </a:rPr>
              <a:t>"</a:t>
            </a:r>
            <a:r>
              <a:rPr kumimoji="1" lang="zh-CN" altLang="en-US" b="1">
                <a:latin typeface="+mn-ea"/>
              </a:rPr>
              <a:t>修补</a:t>
            </a:r>
            <a:r>
              <a:rPr kumimoji="1" lang="en-US" altLang="zh-CN" b="1">
                <a:latin typeface="+mn-ea"/>
              </a:rPr>
              <a:t>"</a:t>
            </a:r>
            <a:r>
              <a:rPr kumimoji="1" lang="zh-CN" altLang="en-US" b="1">
                <a:latin typeface="+mn-ea"/>
              </a:rPr>
              <a:t>在一起，即分而治之</a:t>
            </a:r>
            <a:r>
              <a:rPr kumimoji="1" lang="en-US" altLang="zh-CN" b="1">
                <a:latin typeface="+mn-ea"/>
              </a:rPr>
              <a:t>)</a:t>
            </a:r>
            <a:r>
              <a:rPr kumimoji="1" lang="zh-CN" altLang="en-US" b="1">
                <a:latin typeface="+mn-ea"/>
              </a:rPr>
              <a:t>。</a:t>
            </a:r>
            <a:endParaRPr kumimoji="1" lang="en-US" altLang="zh-CN" sz="2000" b="1">
              <a:solidFill>
                <a:srgbClr val="0070C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18228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9"/>
          <p:cNvSpPr txBox="1">
            <a:spLocks noChangeArrowheads="1"/>
          </p:cNvSpPr>
          <p:nvPr/>
        </p:nvSpPr>
        <p:spPr bwMode="auto">
          <a:xfrm>
            <a:off x="487837" y="755071"/>
            <a:ext cx="7587978" cy="3970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2B2B2">
                    <a:alpha val="50195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Char char="l"/>
            </a:pPr>
            <a:r>
              <a:rPr lang="zh-CN" altLang="en-US" sz="2200" b="1"/>
              <a:t>排序</a:t>
            </a:r>
            <a:endParaRPr lang="en-US" altLang="zh-CN" sz="2200" b="1"/>
          </a:p>
        </p:txBody>
      </p:sp>
      <p:sp>
        <p:nvSpPr>
          <p:cNvPr id="2" name="TextBox 1"/>
          <p:cNvSpPr txBox="1"/>
          <p:nvPr/>
        </p:nvSpPr>
        <p:spPr>
          <a:xfrm>
            <a:off x="665981" y="1224111"/>
            <a:ext cx="81369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0"/>
              </a:spcBef>
            </a:pPr>
            <a:r>
              <a:rPr kumimoji="1" lang="zh-CN" altLang="en-US" sz="2000" b="1" smtClean="0">
                <a:solidFill>
                  <a:srgbClr val="0070C0"/>
                </a:solidFill>
                <a:latin typeface="+mn-ea"/>
              </a:rPr>
              <a:t>归并排序思想示意图</a:t>
            </a:r>
            <a:r>
              <a:rPr kumimoji="1" lang="en-US" altLang="zh-CN" sz="2000" b="1" smtClean="0">
                <a:solidFill>
                  <a:srgbClr val="0070C0"/>
                </a:solidFill>
                <a:latin typeface="+mn-ea"/>
              </a:rPr>
              <a:t>1-</a:t>
            </a:r>
            <a:r>
              <a:rPr kumimoji="1" lang="zh-CN" altLang="en-US" sz="2000" b="1" smtClean="0">
                <a:solidFill>
                  <a:srgbClr val="0070C0"/>
                </a:solidFill>
                <a:latin typeface="+mn-ea"/>
              </a:rPr>
              <a:t>基本思想</a:t>
            </a:r>
            <a:r>
              <a:rPr kumimoji="1" lang="en-US" altLang="zh-CN" sz="2000" b="1" smtClean="0">
                <a:solidFill>
                  <a:srgbClr val="0070C0"/>
                </a:solidFill>
                <a:latin typeface="+mn-ea"/>
              </a:rPr>
              <a:t>:</a:t>
            </a:r>
            <a:endParaRPr kumimoji="1" lang="en-US" altLang="zh-CN" sz="2000" b="1">
              <a:solidFill>
                <a:srgbClr val="0070C0"/>
              </a:solidFill>
              <a:latin typeface="+mn-ea"/>
            </a:endParaRPr>
          </a:p>
        </p:txBody>
      </p:sp>
      <p:pic>
        <p:nvPicPr>
          <p:cNvPr id="20482" name="Picture 2" descr="C:\Users\Administrator\Desktop\1024555-20161218163120151-452283750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997" y="1624221"/>
            <a:ext cx="5146230" cy="3941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282605" y="2160215"/>
            <a:ext cx="2952327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mtClean="0"/>
          </a:p>
          <a:p>
            <a:endParaRPr lang="en-US" altLang="zh-CN"/>
          </a:p>
          <a:p>
            <a:endParaRPr lang="en-US" altLang="zh-CN" smtClean="0"/>
          </a:p>
          <a:p>
            <a:endParaRPr lang="en-US" altLang="zh-CN"/>
          </a:p>
          <a:p>
            <a:r>
              <a:rPr lang="zh-CN" altLang="en-US" sz="2000" b="1" smtClean="0"/>
              <a:t>说明</a:t>
            </a:r>
            <a:r>
              <a:rPr lang="en-US" altLang="zh-CN" sz="2000" b="1" smtClean="0"/>
              <a:t>:</a:t>
            </a:r>
          </a:p>
          <a:p>
            <a:r>
              <a:rPr lang="zh-CN" altLang="en-US" smtClean="0"/>
              <a:t>可</a:t>
            </a:r>
            <a:r>
              <a:rPr lang="zh-CN" altLang="en-US"/>
              <a:t>以看到这种结构很像一棵完全二叉树，本文的归并排序我们采用递归去实现（也可采用迭代的方式去实现）。</a:t>
            </a:r>
            <a:r>
              <a:rPr lang="zh-CN" altLang="en-US" b="1"/>
              <a:t>分</a:t>
            </a:r>
            <a:r>
              <a:rPr lang="zh-CN" altLang="en-US"/>
              <a:t>阶段可以理解为就是递归拆分子序列的过</a:t>
            </a:r>
            <a:r>
              <a:rPr lang="zh-CN" altLang="en-US" smtClean="0"/>
              <a:t>程</a:t>
            </a:r>
            <a:r>
              <a:rPr lang="zh-CN" altLang="en-US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544370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9"/>
          <p:cNvSpPr txBox="1">
            <a:spLocks noChangeArrowheads="1"/>
          </p:cNvSpPr>
          <p:nvPr/>
        </p:nvSpPr>
        <p:spPr bwMode="auto">
          <a:xfrm>
            <a:off x="487837" y="755071"/>
            <a:ext cx="7587978" cy="3970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2B2B2">
                    <a:alpha val="50195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Char char="l"/>
            </a:pPr>
            <a:r>
              <a:rPr lang="zh-CN" altLang="en-US" sz="2200" b="1"/>
              <a:t>排序</a:t>
            </a:r>
            <a:endParaRPr lang="en-US" altLang="zh-CN" sz="2200" b="1"/>
          </a:p>
        </p:txBody>
      </p:sp>
      <p:sp>
        <p:nvSpPr>
          <p:cNvPr id="2" name="TextBox 1"/>
          <p:cNvSpPr txBox="1"/>
          <p:nvPr/>
        </p:nvSpPr>
        <p:spPr>
          <a:xfrm>
            <a:off x="665981" y="1224111"/>
            <a:ext cx="8136904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0"/>
              </a:spcBef>
            </a:pPr>
            <a:r>
              <a:rPr kumimoji="1" lang="zh-CN" altLang="en-US" sz="2000" b="1" smtClean="0">
                <a:solidFill>
                  <a:srgbClr val="0070C0"/>
                </a:solidFill>
                <a:latin typeface="+mn-ea"/>
              </a:rPr>
              <a:t>归并排序思想示意图</a:t>
            </a:r>
            <a:r>
              <a:rPr kumimoji="1" lang="en-US" altLang="zh-CN" sz="2000" b="1" smtClean="0">
                <a:solidFill>
                  <a:srgbClr val="0070C0"/>
                </a:solidFill>
                <a:latin typeface="+mn-ea"/>
              </a:rPr>
              <a:t>2-</a:t>
            </a:r>
            <a:r>
              <a:rPr kumimoji="1" lang="zh-CN" altLang="en-US" sz="2000" b="1" smtClean="0">
                <a:solidFill>
                  <a:srgbClr val="0070C0"/>
                </a:solidFill>
                <a:latin typeface="+mn-ea"/>
              </a:rPr>
              <a:t>合</a:t>
            </a:r>
            <a:r>
              <a:rPr kumimoji="1" lang="zh-CN" altLang="en-US" sz="2000" b="1">
                <a:solidFill>
                  <a:srgbClr val="0070C0"/>
                </a:solidFill>
                <a:latin typeface="+mn-ea"/>
              </a:rPr>
              <a:t>并相邻有序子序列</a:t>
            </a:r>
            <a:r>
              <a:rPr kumimoji="1" lang="en-US" altLang="zh-CN" sz="2000" b="1" smtClean="0">
                <a:solidFill>
                  <a:srgbClr val="0070C0"/>
                </a:solidFill>
                <a:latin typeface="+mn-ea"/>
              </a:rPr>
              <a:t>:</a:t>
            </a:r>
            <a:endParaRPr kumimoji="1" lang="en-US" altLang="zh-CN" sz="2000" b="1">
              <a:solidFill>
                <a:srgbClr val="0070C0"/>
              </a:solidFill>
              <a:latin typeface="+mn-ea"/>
            </a:endParaRPr>
          </a:p>
          <a:p>
            <a:pPr>
              <a:spcBef>
                <a:spcPct val="0"/>
              </a:spcBef>
            </a:pPr>
            <a:r>
              <a:rPr lang="zh-CN" altLang="en-US">
                <a:latin typeface="Arial" pitchFamily="34" charset="0"/>
                <a:cs typeface="Arial" pitchFamily="34" charset="0"/>
              </a:rPr>
              <a:t>再来看看</a:t>
            </a:r>
            <a:r>
              <a:rPr lang="zh-CN" altLang="en-US" b="1">
                <a:latin typeface="Arial" pitchFamily="34" charset="0"/>
                <a:cs typeface="Arial" pitchFamily="34" charset="0"/>
              </a:rPr>
              <a:t>治</a:t>
            </a:r>
            <a:r>
              <a:rPr lang="zh-CN" altLang="en-US">
                <a:latin typeface="Arial" pitchFamily="34" charset="0"/>
                <a:cs typeface="Arial" pitchFamily="34" charset="0"/>
              </a:rPr>
              <a:t>阶段，我们需要将两个已经有序的子序列合并成一个有序序列，比如上图中的最后一次合并，要将</a:t>
            </a:r>
            <a:r>
              <a:rPr lang="en-US" altLang="zh-CN">
                <a:latin typeface="Arial" pitchFamily="34" charset="0"/>
                <a:cs typeface="Arial" pitchFamily="34" charset="0"/>
              </a:rPr>
              <a:t>[4,5,7,8]</a:t>
            </a:r>
            <a:r>
              <a:rPr lang="zh-CN" altLang="en-US">
                <a:latin typeface="Arial" pitchFamily="34" charset="0"/>
                <a:cs typeface="Arial" pitchFamily="34" charset="0"/>
              </a:rPr>
              <a:t>和</a:t>
            </a:r>
            <a:r>
              <a:rPr lang="en-US" altLang="zh-CN">
                <a:latin typeface="Arial" pitchFamily="34" charset="0"/>
                <a:cs typeface="Arial" pitchFamily="34" charset="0"/>
              </a:rPr>
              <a:t>[1,2,3,6]</a:t>
            </a:r>
            <a:r>
              <a:rPr lang="zh-CN" altLang="en-US">
                <a:latin typeface="Arial" pitchFamily="34" charset="0"/>
                <a:cs typeface="Arial" pitchFamily="34" charset="0"/>
              </a:rPr>
              <a:t>两个已经有序的子序列，合并为最终序列</a:t>
            </a:r>
            <a:r>
              <a:rPr lang="en-US" altLang="zh-CN">
                <a:latin typeface="Arial" pitchFamily="34" charset="0"/>
                <a:cs typeface="Arial" pitchFamily="34" charset="0"/>
              </a:rPr>
              <a:t>[1,2,3,4,5,6,7,8]</a:t>
            </a:r>
            <a:r>
              <a:rPr lang="zh-CN" altLang="en-US">
                <a:latin typeface="Arial" pitchFamily="34" charset="0"/>
                <a:cs typeface="Arial" pitchFamily="34" charset="0"/>
              </a:rPr>
              <a:t>，来看下实现步骤</a:t>
            </a:r>
            <a:endParaRPr kumimoji="1" lang="en-US" altLang="zh-CN" b="1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49" y="2476803"/>
            <a:ext cx="4080122" cy="27804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4453" y="2448247"/>
            <a:ext cx="4320480" cy="31113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322165" y="5257252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smtClean="0"/>
              <a:t>图</a:t>
            </a:r>
            <a:r>
              <a:rPr lang="en-US" altLang="zh-CN" sz="1200" smtClean="0"/>
              <a:t>1</a:t>
            </a:r>
            <a:endParaRPr lang="zh-CN" altLang="en-US" sz="1200"/>
          </a:p>
        </p:txBody>
      </p:sp>
      <p:sp>
        <p:nvSpPr>
          <p:cNvPr id="9" name="TextBox 8"/>
          <p:cNvSpPr txBox="1"/>
          <p:nvPr/>
        </p:nvSpPr>
        <p:spPr>
          <a:xfrm>
            <a:off x="7867264" y="5319129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smtClean="0"/>
              <a:t>图</a:t>
            </a:r>
            <a:r>
              <a:rPr lang="en-US" altLang="zh-CN" sz="1200"/>
              <a:t>2</a:t>
            </a:r>
            <a:endParaRPr lang="zh-CN" altLang="en-US" sz="1200"/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21376624"/>
              </p:ext>
            </p:extLst>
          </p:nvPr>
        </p:nvGraphicFramePr>
        <p:xfrm>
          <a:off x="3848595" y="5122615"/>
          <a:ext cx="489794" cy="4219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18" name="包装程序外壳对象" showAsIcon="1" r:id="rId6" imgW="826200" imgH="711360" progId="Package">
                  <p:embed/>
                </p:oleObj>
              </mc:Choice>
              <mc:Fallback>
                <p:oleObj name="包装程序外壳对象" showAsIcon="1" r:id="rId6" imgW="826200" imgH="71136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848595" y="5122615"/>
                        <a:ext cx="489794" cy="42197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19146849"/>
              </p:ext>
            </p:extLst>
          </p:nvPr>
        </p:nvGraphicFramePr>
        <p:xfrm>
          <a:off x="8548130" y="5157166"/>
          <a:ext cx="509510" cy="438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19" name="包装程序外壳对象" showAsIcon="1" r:id="rId8" imgW="826200" imgH="711360" progId="Package">
                  <p:embed/>
                </p:oleObj>
              </mc:Choice>
              <mc:Fallback>
                <p:oleObj name="包装程序外壳对象" showAsIcon="1" r:id="rId8" imgW="826200" imgH="71136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8548130" y="5157166"/>
                        <a:ext cx="509510" cy="4389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09117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9"/>
          <p:cNvSpPr txBox="1">
            <a:spLocks noChangeArrowheads="1"/>
          </p:cNvSpPr>
          <p:nvPr/>
        </p:nvSpPr>
        <p:spPr bwMode="auto">
          <a:xfrm>
            <a:off x="487837" y="755071"/>
            <a:ext cx="7587978" cy="3970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2B2B2">
                    <a:alpha val="50195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Char char="l"/>
            </a:pPr>
            <a:r>
              <a:rPr lang="zh-CN" altLang="en-US" sz="2200" b="1"/>
              <a:t>排序</a:t>
            </a:r>
            <a:endParaRPr lang="en-US" altLang="zh-CN" sz="2200" b="1"/>
          </a:p>
        </p:txBody>
      </p:sp>
      <p:sp>
        <p:nvSpPr>
          <p:cNvPr id="2" name="TextBox 1"/>
          <p:cNvSpPr txBox="1"/>
          <p:nvPr/>
        </p:nvSpPr>
        <p:spPr>
          <a:xfrm>
            <a:off x="665981" y="1224111"/>
            <a:ext cx="8136904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0"/>
              </a:spcBef>
            </a:pPr>
            <a:r>
              <a:rPr kumimoji="1" lang="zh-CN" altLang="en-US" sz="2000" b="1" smtClean="0">
                <a:solidFill>
                  <a:srgbClr val="0070C0"/>
                </a:solidFill>
                <a:latin typeface="+mn-ea"/>
              </a:rPr>
              <a:t>归并排序的应用实例</a:t>
            </a:r>
            <a:r>
              <a:rPr kumimoji="1" lang="en-US" altLang="zh-CN" sz="2000" b="1" smtClean="0">
                <a:solidFill>
                  <a:srgbClr val="0070C0"/>
                </a:solidFill>
                <a:latin typeface="+mn-ea"/>
              </a:rPr>
              <a:t>:</a:t>
            </a:r>
            <a:endParaRPr kumimoji="1" lang="en-US" altLang="zh-CN" sz="2000" b="1">
              <a:solidFill>
                <a:srgbClr val="0070C0"/>
              </a:solidFill>
              <a:latin typeface="+mn-ea"/>
            </a:endParaRPr>
          </a:p>
          <a:p>
            <a:pPr>
              <a:spcBef>
                <a:spcPct val="0"/>
              </a:spcBef>
            </a:pPr>
            <a:r>
              <a:rPr lang="zh-CN" altLang="en-US" smtClean="0">
                <a:latin typeface="Arial" pitchFamily="34" charset="0"/>
                <a:cs typeface="Arial" pitchFamily="34" charset="0"/>
              </a:rPr>
              <a:t>给你一个数组</a:t>
            </a:r>
            <a:r>
              <a:rPr lang="en-US" altLang="zh-CN">
                <a:latin typeface="Arial" pitchFamily="34" charset="0"/>
                <a:cs typeface="Arial" pitchFamily="34" charset="0"/>
              </a:rPr>
              <a:t>, </a:t>
            </a:r>
            <a:r>
              <a:rPr lang="en-US" altLang="zh-CN" smtClean="0">
                <a:latin typeface="Arial" pitchFamily="34" charset="0"/>
                <a:cs typeface="Arial" pitchFamily="34" charset="0"/>
              </a:rPr>
              <a:t/>
            </a:r>
            <a:br>
              <a:rPr lang="en-US" altLang="zh-CN" smtClean="0">
                <a:latin typeface="Arial" pitchFamily="34" charset="0"/>
                <a:cs typeface="Arial" pitchFamily="34" charset="0"/>
              </a:rPr>
            </a:br>
            <a:r>
              <a:rPr lang="en-US" altLang="zh-CN" smtClean="0">
                <a:latin typeface="Arial" pitchFamily="34" charset="0"/>
                <a:cs typeface="Arial" pitchFamily="34" charset="0"/>
              </a:rPr>
              <a:t>val </a:t>
            </a:r>
            <a:r>
              <a:rPr lang="en-US" altLang="zh-CN">
                <a:latin typeface="Arial" pitchFamily="34" charset="0"/>
                <a:cs typeface="Arial" pitchFamily="34" charset="0"/>
              </a:rPr>
              <a:t>arr = Array(9,8,7,6,5,4,3,2,1</a:t>
            </a:r>
            <a:r>
              <a:rPr lang="en-US" altLang="zh-CN" smtClean="0">
                <a:latin typeface="Arial" pitchFamily="34" charset="0"/>
                <a:cs typeface="Arial" pitchFamily="34" charset="0"/>
              </a:rPr>
              <a:t>), </a:t>
            </a:r>
            <a:br>
              <a:rPr lang="en-US" altLang="zh-CN" smtClean="0">
                <a:latin typeface="Arial" pitchFamily="34" charset="0"/>
                <a:cs typeface="Arial" pitchFamily="34" charset="0"/>
              </a:rPr>
            </a:br>
            <a:r>
              <a:rPr lang="zh-CN" altLang="en-US" smtClean="0">
                <a:latin typeface="Arial" pitchFamily="34" charset="0"/>
                <a:cs typeface="Arial" pitchFamily="34" charset="0"/>
              </a:rPr>
              <a:t>请使用归并排序完成排序。</a:t>
            </a:r>
            <a:endParaRPr kumimoji="1" lang="en-US" altLang="zh-CN" b="1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77949" y="2579483"/>
            <a:ext cx="36004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>
                <a:latin typeface="Arial" pitchFamily="34" charset="0"/>
                <a:cs typeface="Arial" pitchFamily="34" charset="0"/>
              </a:rPr>
              <a:t>def mergeSort(arr: Array[Int],left:Int,right :Int,temp:Array[Int]): Unit = {</a:t>
            </a:r>
          </a:p>
          <a:p>
            <a:r>
              <a:rPr lang="en-US" altLang="zh-CN" sz="1400">
                <a:latin typeface="Arial" pitchFamily="34" charset="0"/>
                <a:cs typeface="Arial" pitchFamily="34" charset="0"/>
              </a:rPr>
              <a:t>    if(left&lt;right){</a:t>
            </a:r>
          </a:p>
          <a:p>
            <a:r>
              <a:rPr lang="en-US" altLang="zh-CN" sz="1400">
                <a:latin typeface="Arial" pitchFamily="34" charset="0"/>
                <a:cs typeface="Arial" pitchFamily="34" charset="0"/>
              </a:rPr>
              <a:t>      val mid = (left+right)/2</a:t>
            </a:r>
          </a:p>
          <a:p>
            <a:r>
              <a:rPr lang="en-US" altLang="zh-CN" sz="1400">
                <a:latin typeface="Arial" pitchFamily="34" charset="0"/>
                <a:cs typeface="Arial" pitchFamily="34" charset="0"/>
              </a:rPr>
              <a:t>      mergeSort(arr,left,mid,temp</a:t>
            </a:r>
            <a:r>
              <a:rPr lang="en-US" altLang="zh-CN" sz="1400" smtClean="0">
                <a:latin typeface="Arial" pitchFamily="34" charset="0"/>
                <a:cs typeface="Arial" pitchFamily="34" charset="0"/>
              </a:rPr>
              <a:t>)</a:t>
            </a:r>
            <a:endParaRPr lang="zh-CN" altLang="en-US" sz="1400">
              <a:latin typeface="Arial" pitchFamily="34" charset="0"/>
              <a:cs typeface="Arial" pitchFamily="34" charset="0"/>
            </a:endParaRPr>
          </a:p>
          <a:p>
            <a:r>
              <a:rPr lang="zh-CN" altLang="en-US" sz="1400">
                <a:latin typeface="Arial" pitchFamily="34" charset="0"/>
                <a:cs typeface="Arial" pitchFamily="34" charset="0"/>
              </a:rPr>
              <a:t>      </a:t>
            </a:r>
            <a:r>
              <a:rPr lang="en-US" altLang="zh-CN" sz="1400">
                <a:latin typeface="Arial" pitchFamily="34" charset="0"/>
                <a:cs typeface="Arial" pitchFamily="34" charset="0"/>
              </a:rPr>
              <a:t>mergeSort(arr,mid+1,right,temp</a:t>
            </a:r>
            <a:r>
              <a:rPr lang="en-US" altLang="zh-CN" sz="1400" smtClean="0">
                <a:latin typeface="Arial" pitchFamily="34" charset="0"/>
                <a:cs typeface="Arial" pitchFamily="34" charset="0"/>
              </a:rPr>
              <a:t>)</a:t>
            </a:r>
            <a:endParaRPr lang="zh-CN" altLang="en-US" sz="1400">
              <a:latin typeface="Arial" pitchFamily="34" charset="0"/>
              <a:cs typeface="Arial" pitchFamily="34" charset="0"/>
            </a:endParaRPr>
          </a:p>
          <a:p>
            <a:r>
              <a:rPr lang="zh-CN" altLang="en-US" sz="1400">
                <a:latin typeface="Arial" pitchFamily="34" charset="0"/>
                <a:cs typeface="Arial" pitchFamily="34" charset="0"/>
              </a:rPr>
              <a:t>      </a:t>
            </a:r>
            <a:r>
              <a:rPr lang="en-US" altLang="zh-CN" sz="1400">
                <a:latin typeface="Arial" pitchFamily="34" charset="0"/>
                <a:cs typeface="Arial" pitchFamily="34" charset="0"/>
              </a:rPr>
              <a:t>merge(arr,left,mid,right,temp</a:t>
            </a:r>
            <a:r>
              <a:rPr lang="en-US" altLang="zh-CN" sz="1400" smtClean="0">
                <a:latin typeface="Arial" pitchFamily="34" charset="0"/>
                <a:cs typeface="Arial" pitchFamily="34" charset="0"/>
              </a:rPr>
              <a:t>)</a:t>
            </a:r>
            <a:endParaRPr lang="zh-CN" altLang="en-US" sz="1400">
              <a:latin typeface="Arial" pitchFamily="34" charset="0"/>
              <a:cs typeface="Arial" pitchFamily="34" charset="0"/>
            </a:endParaRPr>
          </a:p>
          <a:p>
            <a:r>
              <a:rPr lang="zh-CN" altLang="en-US" sz="1400">
                <a:latin typeface="Arial" pitchFamily="34" charset="0"/>
                <a:cs typeface="Arial" pitchFamily="34" charset="0"/>
              </a:rPr>
              <a:t>    </a:t>
            </a:r>
            <a:r>
              <a:rPr lang="en-US" altLang="zh-CN" sz="1400">
                <a:latin typeface="Arial" pitchFamily="34" charset="0"/>
                <a:cs typeface="Arial" pitchFamily="34" charset="0"/>
              </a:rPr>
              <a:t>}</a:t>
            </a:r>
          </a:p>
          <a:p>
            <a:r>
              <a:rPr lang="en-US" altLang="zh-CN" sz="1400">
                <a:latin typeface="Arial" pitchFamily="34" charset="0"/>
                <a:cs typeface="Arial" pitchFamily="34" charset="0"/>
              </a:rPr>
              <a:t>  }</a:t>
            </a:r>
            <a:endParaRPr lang="zh-CN" altLang="en-US" sz="1400"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266381" y="-25"/>
            <a:ext cx="5267789" cy="61247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CN" sz="1400">
                <a:latin typeface="Arial" pitchFamily="34" charset="0"/>
                <a:cs typeface="Arial" pitchFamily="34" charset="0"/>
              </a:rPr>
              <a:t>def merge(arr: Array[Int],left:Int,mid:Int,right :Int,temp:Array[Int]){</a:t>
            </a:r>
          </a:p>
          <a:p>
            <a:r>
              <a:rPr lang="en-US" altLang="zh-CN" sz="1400">
                <a:latin typeface="Arial" pitchFamily="34" charset="0"/>
                <a:cs typeface="Arial" pitchFamily="34" charset="0"/>
              </a:rPr>
              <a:t>    var i = left </a:t>
            </a:r>
            <a:endParaRPr lang="zh-CN" altLang="en-US" sz="1400">
              <a:latin typeface="Arial" pitchFamily="34" charset="0"/>
              <a:cs typeface="Arial" pitchFamily="34" charset="0"/>
            </a:endParaRPr>
          </a:p>
          <a:p>
            <a:r>
              <a:rPr lang="zh-CN" altLang="en-US" sz="1400">
                <a:latin typeface="Arial" pitchFamily="34" charset="0"/>
                <a:cs typeface="Arial" pitchFamily="34" charset="0"/>
              </a:rPr>
              <a:t>    </a:t>
            </a:r>
            <a:r>
              <a:rPr lang="en-US" altLang="zh-CN" sz="1400">
                <a:latin typeface="Arial" pitchFamily="34" charset="0"/>
                <a:cs typeface="Arial" pitchFamily="34" charset="0"/>
              </a:rPr>
              <a:t>var j = </a:t>
            </a:r>
            <a:r>
              <a:rPr lang="en-US" altLang="zh-CN" sz="1400" smtClean="0">
                <a:latin typeface="Arial" pitchFamily="34" charset="0"/>
                <a:cs typeface="Arial" pitchFamily="34" charset="0"/>
              </a:rPr>
              <a:t>mid+1</a:t>
            </a:r>
            <a:endParaRPr lang="zh-CN" altLang="en-US" sz="1400">
              <a:latin typeface="Arial" pitchFamily="34" charset="0"/>
              <a:cs typeface="Arial" pitchFamily="34" charset="0"/>
            </a:endParaRPr>
          </a:p>
          <a:p>
            <a:r>
              <a:rPr lang="zh-CN" altLang="en-US" sz="1400">
                <a:latin typeface="Arial" pitchFamily="34" charset="0"/>
                <a:cs typeface="Arial" pitchFamily="34" charset="0"/>
              </a:rPr>
              <a:t>    </a:t>
            </a:r>
            <a:r>
              <a:rPr lang="en-US" altLang="zh-CN" sz="1400">
                <a:latin typeface="Arial" pitchFamily="34" charset="0"/>
                <a:cs typeface="Arial" pitchFamily="34" charset="0"/>
              </a:rPr>
              <a:t>var t = 0 </a:t>
            </a:r>
            <a:endParaRPr lang="zh-CN" altLang="en-US" sz="1400">
              <a:latin typeface="Arial" pitchFamily="34" charset="0"/>
              <a:cs typeface="Arial" pitchFamily="34" charset="0"/>
            </a:endParaRPr>
          </a:p>
          <a:p>
            <a:r>
              <a:rPr lang="zh-CN" altLang="en-US" sz="1400">
                <a:latin typeface="Arial" pitchFamily="34" charset="0"/>
                <a:cs typeface="Arial" pitchFamily="34" charset="0"/>
              </a:rPr>
              <a:t>    </a:t>
            </a:r>
            <a:r>
              <a:rPr lang="en-US" altLang="zh-CN" sz="1400">
                <a:latin typeface="Arial" pitchFamily="34" charset="0"/>
                <a:cs typeface="Arial" pitchFamily="34" charset="0"/>
              </a:rPr>
              <a:t>while (i&lt;=mid &amp;&amp; j&lt;=right){</a:t>
            </a:r>
          </a:p>
          <a:p>
            <a:r>
              <a:rPr lang="en-US" altLang="zh-CN" sz="1400">
                <a:latin typeface="Arial" pitchFamily="34" charset="0"/>
                <a:cs typeface="Arial" pitchFamily="34" charset="0"/>
              </a:rPr>
              <a:t>      if(arr(i)&lt;=arr(j)){</a:t>
            </a:r>
          </a:p>
          <a:p>
            <a:r>
              <a:rPr lang="en-US" altLang="zh-CN" sz="1400">
                <a:latin typeface="Arial" pitchFamily="34" charset="0"/>
                <a:cs typeface="Arial" pitchFamily="34" charset="0"/>
              </a:rPr>
              <a:t>        temp(t) = arr(i)</a:t>
            </a:r>
          </a:p>
          <a:p>
            <a:r>
              <a:rPr lang="en-US" altLang="zh-CN" sz="1400">
                <a:latin typeface="Arial" pitchFamily="34" charset="0"/>
                <a:cs typeface="Arial" pitchFamily="34" charset="0"/>
              </a:rPr>
              <a:t>        t += 1</a:t>
            </a:r>
          </a:p>
          <a:p>
            <a:r>
              <a:rPr lang="en-US" altLang="zh-CN" sz="1400">
                <a:latin typeface="Arial" pitchFamily="34" charset="0"/>
                <a:cs typeface="Arial" pitchFamily="34" charset="0"/>
              </a:rPr>
              <a:t>        i += 1</a:t>
            </a:r>
          </a:p>
          <a:p>
            <a:r>
              <a:rPr lang="en-US" altLang="zh-CN" sz="1400">
                <a:latin typeface="Arial" pitchFamily="34" charset="0"/>
                <a:cs typeface="Arial" pitchFamily="34" charset="0"/>
              </a:rPr>
              <a:t>      }else </a:t>
            </a:r>
            <a:r>
              <a:rPr lang="en-US" altLang="zh-CN" sz="1400" smtClean="0">
                <a:latin typeface="Arial" pitchFamily="34" charset="0"/>
                <a:cs typeface="Arial" pitchFamily="34" charset="0"/>
              </a:rPr>
              <a:t>{</a:t>
            </a:r>
            <a:endParaRPr lang="en-US" altLang="zh-CN" sz="1400">
              <a:latin typeface="Arial" pitchFamily="34" charset="0"/>
              <a:cs typeface="Arial" pitchFamily="34" charset="0"/>
            </a:endParaRPr>
          </a:p>
          <a:p>
            <a:r>
              <a:rPr lang="en-US" altLang="zh-CN" sz="1400">
                <a:latin typeface="Arial" pitchFamily="34" charset="0"/>
                <a:cs typeface="Arial" pitchFamily="34" charset="0"/>
              </a:rPr>
              <a:t>        temp(t) = arr(j)</a:t>
            </a:r>
          </a:p>
          <a:p>
            <a:r>
              <a:rPr lang="en-US" altLang="zh-CN" sz="1400">
                <a:latin typeface="Arial" pitchFamily="34" charset="0"/>
                <a:cs typeface="Arial" pitchFamily="34" charset="0"/>
              </a:rPr>
              <a:t>        t += 1</a:t>
            </a:r>
          </a:p>
          <a:p>
            <a:r>
              <a:rPr lang="en-US" altLang="zh-CN" sz="1400">
                <a:latin typeface="Arial" pitchFamily="34" charset="0"/>
                <a:cs typeface="Arial" pitchFamily="34" charset="0"/>
              </a:rPr>
              <a:t>        j += </a:t>
            </a:r>
            <a:r>
              <a:rPr lang="en-US" altLang="zh-CN" sz="1400" smtClean="0">
                <a:latin typeface="Arial" pitchFamily="34" charset="0"/>
                <a:cs typeface="Arial" pitchFamily="34" charset="0"/>
              </a:rPr>
              <a:t>1 } }</a:t>
            </a:r>
            <a:endParaRPr lang="en-US" altLang="zh-CN" sz="1400">
              <a:latin typeface="Arial" pitchFamily="34" charset="0"/>
              <a:cs typeface="Arial" pitchFamily="34" charset="0"/>
            </a:endParaRPr>
          </a:p>
          <a:p>
            <a:r>
              <a:rPr lang="en-US" altLang="zh-CN" sz="1400">
                <a:latin typeface="Arial" pitchFamily="34" charset="0"/>
                <a:cs typeface="Arial" pitchFamily="34" charset="0"/>
              </a:rPr>
              <a:t>    while(i&lt;=mid</a:t>
            </a:r>
            <a:r>
              <a:rPr lang="en-US" altLang="zh-CN" sz="1400" smtClean="0">
                <a:latin typeface="Arial" pitchFamily="34" charset="0"/>
                <a:cs typeface="Arial" pitchFamily="34" charset="0"/>
              </a:rPr>
              <a:t>){</a:t>
            </a:r>
            <a:endParaRPr lang="zh-CN" altLang="en-US" sz="1400">
              <a:latin typeface="Arial" pitchFamily="34" charset="0"/>
              <a:cs typeface="Arial" pitchFamily="34" charset="0"/>
            </a:endParaRPr>
          </a:p>
          <a:p>
            <a:r>
              <a:rPr lang="zh-CN" altLang="en-US" sz="1400">
                <a:latin typeface="Arial" pitchFamily="34" charset="0"/>
                <a:cs typeface="Arial" pitchFamily="34" charset="0"/>
              </a:rPr>
              <a:t>      </a:t>
            </a:r>
            <a:r>
              <a:rPr lang="en-US" altLang="zh-CN" sz="1400">
                <a:latin typeface="Arial" pitchFamily="34" charset="0"/>
                <a:cs typeface="Arial" pitchFamily="34" charset="0"/>
              </a:rPr>
              <a:t>temp(t) = arr(i)</a:t>
            </a:r>
          </a:p>
          <a:p>
            <a:r>
              <a:rPr lang="en-US" altLang="zh-CN" sz="1400">
                <a:latin typeface="Arial" pitchFamily="34" charset="0"/>
                <a:cs typeface="Arial" pitchFamily="34" charset="0"/>
              </a:rPr>
              <a:t>      t += 1</a:t>
            </a:r>
          </a:p>
          <a:p>
            <a:r>
              <a:rPr lang="en-US" altLang="zh-CN" sz="1400">
                <a:latin typeface="Arial" pitchFamily="34" charset="0"/>
                <a:cs typeface="Arial" pitchFamily="34" charset="0"/>
              </a:rPr>
              <a:t>      i += </a:t>
            </a:r>
            <a:r>
              <a:rPr lang="en-US" altLang="zh-CN" sz="1400" smtClean="0">
                <a:latin typeface="Arial" pitchFamily="34" charset="0"/>
                <a:cs typeface="Arial" pitchFamily="34" charset="0"/>
              </a:rPr>
              <a:t>1 }</a:t>
            </a:r>
            <a:endParaRPr lang="en-US" altLang="zh-CN" sz="1400">
              <a:latin typeface="Arial" pitchFamily="34" charset="0"/>
              <a:cs typeface="Arial" pitchFamily="34" charset="0"/>
            </a:endParaRPr>
          </a:p>
          <a:p>
            <a:r>
              <a:rPr lang="en-US" altLang="zh-CN" sz="1400">
                <a:latin typeface="Arial" pitchFamily="34" charset="0"/>
                <a:cs typeface="Arial" pitchFamily="34" charset="0"/>
              </a:rPr>
              <a:t>    while(j&lt;=right</a:t>
            </a:r>
            <a:r>
              <a:rPr lang="en-US" altLang="zh-CN" sz="1400" smtClean="0">
                <a:latin typeface="Arial" pitchFamily="34" charset="0"/>
                <a:cs typeface="Arial" pitchFamily="34" charset="0"/>
              </a:rPr>
              <a:t>){</a:t>
            </a:r>
            <a:endParaRPr lang="zh-CN" altLang="en-US" sz="1400">
              <a:latin typeface="Arial" pitchFamily="34" charset="0"/>
              <a:cs typeface="Arial" pitchFamily="34" charset="0"/>
            </a:endParaRPr>
          </a:p>
          <a:p>
            <a:r>
              <a:rPr lang="zh-CN" altLang="en-US" sz="1400">
                <a:latin typeface="Arial" pitchFamily="34" charset="0"/>
                <a:cs typeface="Arial" pitchFamily="34" charset="0"/>
              </a:rPr>
              <a:t>      </a:t>
            </a:r>
            <a:r>
              <a:rPr lang="en-US" altLang="zh-CN" sz="1400">
                <a:latin typeface="Arial" pitchFamily="34" charset="0"/>
                <a:cs typeface="Arial" pitchFamily="34" charset="0"/>
              </a:rPr>
              <a:t>temp(t) = arr(j)</a:t>
            </a:r>
          </a:p>
          <a:p>
            <a:r>
              <a:rPr lang="en-US" altLang="zh-CN" sz="1400">
                <a:latin typeface="Arial" pitchFamily="34" charset="0"/>
                <a:cs typeface="Arial" pitchFamily="34" charset="0"/>
              </a:rPr>
              <a:t>      t += 1</a:t>
            </a:r>
          </a:p>
          <a:p>
            <a:r>
              <a:rPr lang="en-US" altLang="zh-CN" sz="1400">
                <a:latin typeface="Arial" pitchFamily="34" charset="0"/>
                <a:cs typeface="Arial" pitchFamily="34" charset="0"/>
              </a:rPr>
              <a:t>      j += </a:t>
            </a:r>
            <a:r>
              <a:rPr lang="en-US" altLang="zh-CN" sz="1400" smtClean="0">
                <a:latin typeface="Arial" pitchFamily="34" charset="0"/>
                <a:cs typeface="Arial" pitchFamily="34" charset="0"/>
              </a:rPr>
              <a:t>1 }</a:t>
            </a:r>
            <a:endParaRPr lang="en-US" altLang="zh-CN" sz="1400">
              <a:latin typeface="Arial" pitchFamily="34" charset="0"/>
              <a:cs typeface="Arial" pitchFamily="34" charset="0"/>
            </a:endParaRPr>
          </a:p>
          <a:p>
            <a:r>
              <a:rPr lang="en-US" altLang="zh-CN" sz="1400">
                <a:latin typeface="Arial" pitchFamily="34" charset="0"/>
                <a:cs typeface="Arial" pitchFamily="34" charset="0"/>
              </a:rPr>
              <a:t>    t = </a:t>
            </a:r>
            <a:r>
              <a:rPr lang="en-US" altLang="zh-CN" sz="1400" smtClean="0">
                <a:latin typeface="Arial" pitchFamily="34" charset="0"/>
                <a:cs typeface="Arial" pitchFamily="34" charset="0"/>
              </a:rPr>
              <a:t>0</a:t>
            </a:r>
            <a:endParaRPr lang="zh-CN" altLang="en-US" sz="1400">
              <a:latin typeface="Arial" pitchFamily="34" charset="0"/>
              <a:cs typeface="Arial" pitchFamily="34" charset="0"/>
            </a:endParaRPr>
          </a:p>
          <a:p>
            <a:r>
              <a:rPr lang="zh-CN" altLang="en-US" sz="1400">
                <a:latin typeface="Arial" pitchFamily="34" charset="0"/>
                <a:cs typeface="Arial" pitchFamily="34" charset="0"/>
              </a:rPr>
              <a:t>    </a:t>
            </a:r>
            <a:r>
              <a:rPr lang="en-US" altLang="zh-CN" sz="1400">
                <a:latin typeface="Arial" pitchFamily="34" charset="0"/>
                <a:cs typeface="Arial" pitchFamily="34" charset="0"/>
              </a:rPr>
              <a:t>var tempLeft = left</a:t>
            </a:r>
          </a:p>
          <a:p>
            <a:r>
              <a:rPr lang="en-US" altLang="zh-CN" sz="1400">
                <a:latin typeface="Arial" pitchFamily="34" charset="0"/>
                <a:cs typeface="Arial" pitchFamily="34" charset="0"/>
              </a:rPr>
              <a:t>    while(tempLeft &lt;= right){</a:t>
            </a:r>
          </a:p>
          <a:p>
            <a:r>
              <a:rPr lang="en-US" altLang="zh-CN" sz="1400">
                <a:latin typeface="Arial" pitchFamily="34" charset="0"/>
                <a:cs typeface="Arial" pitchFamily="34" charset="0"/>
              </a:rPr>
              <a:t>      arr(tempLeft) = temp(t)</a:t>
            </a:r>
          </a:p>
          <a:p>
            <a:r>
              <a:rPr lang="en-US" altLang="zh-CN" sz="1400">
                <a:latin typeface="Arial" pitchFamily="34" charset="0"/>
                <a:cs typeface="Arial" pitchFamily="34" charset="0"/>
              </a:rPr>
              <a:t>      t += 1</a:t>
            </a:r>
          </a:p>
          <a:p>
            <a:r>
              <a:rPr lang="en-US" altLang="zh-CN" sz="1400">
                <a:latin typeface="Arial" pitchFamily="34" charset="0"/>
                <a:cs typeface="Arial" pitchFamily="34" charset="0"/>
              </a:rPr>
              <a:t>      tempLeft += </a:t>
            </a:r>
            <a:r>
              <a:rPr lang="en-US" altLang="zh-CN" sz="1400" smtClean="0">
                <a:latin typeface="Arial" pitchFamily="34" charset="0"/>
                <a:cs typeface="Arial" pitchFamily="34" charset="0"/>
              </a:rPr>
              <a:t>1}}</a:t>
            </a:r>
            <a:endParaRPr lang="zh-CN" altLang="en-US" sz="140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2772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9"/>
          <p:cNvSpPr txBox="1">
            <a:spLocks noChangeArrowheads="1"/>
          </p:cNvSpPr>
          <p:nvPr/>
        </p:nvSpPr>
        <p:spPr bwMode="auto">
          <a:xfrm>
            <a:off x="467544" y="755071"/>
            <a:ext cx="4374901" cy="42750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2B2B2">
                    <a:alpha val="50195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Char char="l"/>
            </a:pPr>
            <a:r>
              <a:rPr kumimoji="1" lang="zh-CN" altLang="en-US" sz="2200" b="1">
                <a:ea typeface="楷体_GB2312" pitchFamily="49" charset="-122"/>
              </a:rPr>
              <a:t>查找</a:t>
            </a:r>
            <a:endParaRPr lang="en-US" altLang="zh-CN" sz="2200" b="1" smtClean="0"/>
          </a:p>
          <a:p>
            <a:endParaRPr kumimoji="1" lang="en-US" altLang="zh-CN" sz="1800" b="1" smtClean="0">
              <a:latin typeface="楷体_GB2312" pitchFamily="49" charset="-122"/>
              <a:ea typeface="楷体_GB2312" pitchFamily="49" charset="-122"/>
            </a:endParaRPr>
          </a:p>
          <a:p>
            <a:r>
              <a:rPr kumimoji="1" lang="en-US" altLang="zh-CN" sz="1800" b="1" smtClean="0">
                <a:latin typeface="楷体_GB2312" pitchFamily="49" charset="-122"/>
                <a:ea typeface="楷体_GB2312" pitchFamily="49" charset="-122"/>
              </a:rPr>
              <a:t>	</a:t>
            </a:r>
            <a:r>
              <a:rPr kumimoji="1" lang="zh-CN" altLang="en-US" sz="1800" b="1">
                <a:solidFill>
                  <a:srgbClr val="0070C0"/>
                </a:solidFill>
                <a:latin typeface="楷体_GB2312" pitchFamily="49" charset="-122"/>
                <a:ea typeface="楷体_GB2312" pitchFamily="49" charset="-122"/>
              </a:rPr>
              <a:t>介绍</a:t>
            </a:r>
            <a:r>
              <a:rPr kumimoji="1" lang="zh-CN" altLang="en-US" sz="1800" b="1" smtClean="0">
                <a:solidFill>
                  <a:srgbClr val="0070C0"/>
                </a:solidFill>
                <a:latin typeface="楷体_GB2312" pitchFamily="49" charset="-122"/>
                <a:ea typeface="楷体_GB2312" pitchFamily="49" charset="-122"/>
              </a:rPr>
              <a:t>：</a:t>
            </a:r>
            <a:endParaRPr kumimoji="1" lang="en-US" altLang="zh-CN" sz="1800" b="1" smtClean="0">
              <a:solidFill>
                <a:srgbClr val="0070C0"/>
              </a:solidFill>
              <a:latin typeface="楷体_GB2312" pitchFamily="49" charset="-122"/>
              <a:ea typeface="楷体_GB2312" pitchFamily="49" charset="-122"/>
            </a:endParaRPr>
          </a:p>
          <a:p>
            <a:r>
              <a:rPr kumimoji="1" lang="en-US" altLang="zh-CN" sz="1800" b="1" smtClean="0">
                <a:latin typeface="楷体_GB2312" pitchFamily="49" charset="-122"/>
                <a:ea typeface="楷体_GB2312" pitchFamily="49" charset="-122"/>
              </a:rPr>
              <a:t>	</a:t>
            </a:r>
            <a:r>
              <a:rPr kumimoji="1" lang="zh-CN" altLang="en-US" sz="1800" b="1" smtClean="0">
                <a:latin typeface="楷体_GB2312" pitchFamily="49" charset="-122"/>
                <a:ea typeface="楷体_GB2312" pitchFamily="49" charset="-122"/>
              </a:rPr>
              <a:t>在</a:t>
            </a:r>
            <a:r>
              <a:rPr kumimoji="1" lang="en-US" altLang="zh-CN" sz="1800" b="1">
                <a:latin typeface="楷体_GB2312" pitchFamily="49" charset="-122"/>
                <a:ea typeface="楷体_GB2312" pitchFamily="49" charset="-122"/>
              </a:rPr>
              <a:t>java</a:t>
            </a:r>
            <a:r>
              <a:rPr kumimoji="1" lang="zh-CN" altLang="en-US" sz="1800" b="1">
                <a:latin typeface="楷体_GB2312" pitchFamily="49" charset="-122"/>
                <a:ea typeface="楷体_GB2312" pitchFamily="49" charset="-122"/>
              </a:rPr>
              <a:t>中，我们常用的查找有两种</a:t>
            </a:r>
            <a:r>
              <a:rPr kumimoji="1" lang="en-US" altLang="zh-CN" sz="1800" b="1">
                <a:latin typeface="楷体_GB2312" pitchFamily="49" charset="-122"/>
                <a:ea typeface="楷体_GB2312" pitchFamily="49" charset="-122"/>
              </a:rPr>
              <a:t>:</a:t>
            </a:r>
          </a:p>
          <a:p>
            <a:r>
              <a:rPr kumimoji="1" lang="en-US" altLang="zh-CN" sz="1800" b="1">
                <a:latin typeface="楷体_GB2312" pitchFamily="49" charset="-122"/>
                <a:ea typeface="楷体_GB2312" pitchFamily="49" charset="-122"/>
              </a:rPr>
              <a:t>	</a:t>
            </a:r>
            <a:r>
              <a:rPr kumimoji="1" lang="en-US" altLang="zh-CN" sz="1800" b="1" smtClean="0">
                <a:latin typeface="楷体_GB2312" pitchFamily="49" charset="-122"/>
                <a:ea typeface="楷体_GB2312" pitchFamily="49" charset="-122"/>
              </a:rPr>
              <a:t>1) </a:t>
            </a:r>
            <a:r>
              <a:rPr kumimoji="1" lang="zh-CN" altLang="en-US" sz="1800" b="1">
                <a:latin typeface="楷体_GB2312" pitchFamily="49" charset="-122"/>
                <a:ea typeface="楷体_GB2312" pitchFamily="49" charset="-122"/>
              </a:rPr>
              <a:t>顺</a:t>
            </a:r>
            <a:r>
              <a:rPr kumimoji="1" lang="zh-CN" altLang="en-US" sz="1800" b="1" smtClean="0">
                <a:latin typeface="楷体_GB2312" pitchFamily="49" charset="-122"/>
                <a:ea typeface="楷体_GB2312" pitchFamily="49" charset="-122"/>
              </a:rPr>
              <a:t>序</a:t>
            </a:r>
            <a:r>
              <a:rPr kumimoji="1" lang="en-US" altLang="zh-CN" sz="1800" b="1" smtClean="0">
                <a:latin typeface="楷体_GB2312" pitchFamily="49" charset="-122"/>
                <a:ea typeface="楷体_GB2312" pitchFamily="49" charset="-122"/>
              </a:rPr>
              <a:t>(</a:t>
            </a:r>
            <a:r>
              <a:rPr kumimoji="1" lang="zh-CN" altLang="en-US" sz="1800" b="1" smtClean="0">
                <a:latin typeface="楷体_GB2312" pitchFamily="49" charset="-122"/>
                <a:ea typeface="楷体_GB2312" pitchFamily="49" charset="-122"/>
              </a:rPr>
              <a:t>线性</a:t>
            </a:r>
            <a:r>
              <a:rPr kumimoji="1" lang="en-US" altLang="zh-CN" sz="1800" b="1" smtClean="0">
                <a:latin typeface="楷体_GB2312" pitchFamily="49" charset="-122"/>
                <a:ea typeface="楷体_GB2312" pitchFamily="49" charset="-122"/>
              </a:rPr>
              <a:t>)</a:t>
            </a:r>
            <a:r>
              <a:rPr kumimoji="1" lang="zh-CN" altLang="en-US" sz="1800" b="1" smtClean="0">
                <a:latin typeface="楷体_GB2312" pitchFamily="49" charset="-122"/>
                <a:ea typeface="楷体_GB2312" pitchFamily="49" charset="-122"/>
              </a:rPr>
              <a:t>查找</a:t>
            </a:r>
            <a:endParaRPr kumimoji="1" lang="zh-CN" altLang="en-US" sz="1800" b="1">
              <a:latin typeface="楷体_GB2312" pitchFamily="49" charset="-122"/>
              <a:ea typeface="楷体_GB2312" pitchFamily="49" charset="-122"/>
            </a:endParaRPr>
          </a:p>
          <a:p>
            <a:r>
              <a:rPr kumimoji="1" lang="zh-CN" altLang="en-US" sz="1800" b="1">
                <a:latin typeface="楷体_GB2312" pitchFamily="49" charset="-122"/>
                <a:ea typeface="楷体_GB2312" pitchFamily="49" charset="-122"/>
              </a:rPr>
              <a:t>	</a:t>
            </a:r>
            <a:r>
              <a:rPr kumimoji="1" lang="en-US" altLang="zh-CN" sz="1800" b="1" smtClean="0">
                <a:latin typeface="楷体_GB2312" pitchFamily="49" charset="-122"/>
                <a:ea typeface="楷体_GB2312" pitchFamily="49" charset="-122"/>
              </a:rPr>
              <a:t>2) </a:t>
            </a:r>
            <a:r>
              <a:rPr kumimoji="1" lang="zh-CN" altLang="en-US" sz="1800" b="1" smtClean="0">
                <a:latin typeface="楷体_GB2312" pitchFamily="49" charset="-122"/>
                <a:ea typeface="楷体_GB2312" pitchFamily="49" charset="-122"/>
              </a:rPr>
              <a:t>二</a:t>
            </a:r>
            <a:r>
              <a:rPr kumimoji="1" lang="zh-CN" altLang="en-US" sz="1800" b="1">
                <a:latin typeface="楷体_GB2312" pitchFamily="49" charset="-122"/>
                <a:ea typeface="楷体_GB2312" pitchFamily="49" charset="-122"/>
              </a:rPr>
              <a:t>分查</a:t>
            </a:r>
            <a:r>
              <a:rPr kumimoji="1" lang="zh-CN" altLang="en-US" sz="1800" b="1" smtClean="0">
                <a:latin typeface="楷体_GB2312" pitchFamily="49" charset="-122"/>
                <a:ea typeface="楷体_GB2312" pitchFamily="49" charset="-122"/>
              </a:rPr>
              <a:t>找</a:t>
            </a:r>
            <a:endParaRPr kumimoji="1" lang="zh-CN" altLang="en-US" sz="1800" b="1">
              <a:latin typeface="楷体_GB2312" pitchFamily="49" charset="-122"/>
              <a:ea typeface="楷体_GB2312" pitchFamily="49" charset="-122"/>
            </a:endParaRPr>
          </a:p>
          <a:p>
            <a:endParaRPr kumimoji="1" lang="en-US" altLang="zh-CN" sz="1800" b="1" smtClean="0">
              <a:latin typeface="楷体_GB2312" pitchFamily="49" charset="-122"/>
              <a:ea typeface="楷体_GB2312" pitchFamily="49" charset="-122"/>
            </a:endParaRPr>
          </a:p>
          <a:p>
            <a:r>
              <a:rPr kumimoji="1" lang="en-US" altLang="zh-CN" sz="1800" b="1">
                <a:latin typeface="楷体_GB2312" pitchFamily="49" charset="-122"/>
                <a:ea typeface="楷体_GB2312" pitchFamily="49" charset="-122"/>
              </a:rPr>
              <a:t> </a:t>
            </a:r>
            <a:r>
              <a:rPr kumimoji="1" lang="en-US" altLang="zh-CN" sz="1800" b="1" smtClean="0">
                <a:latin typeface="楷体_GB2312" pitchFamily="49" charset="-122"/>
                <a:ea typeface="楷体_GB2312" pitchFamily="49" charset="-122"/>
              </a:rPr>
              <a:t>  </a:t>
            </a:r>
            <a:r>
              <a:rPr kumimoji="1" lang="zh-CN" altLang="en-US" sz="1800" b="1" smtClean="0">
                <a:solidFill>
                  <a:srgbClr val="0070C0"/>
                </a:solidFill>
                <a:latin typeface="楷体_GB2312" pitchFamily="49" charset="-122"/>
                <a:ea typeface="楷体_GB2312" pitchFamily="49" charset="-122"/>
              </a:rPr>
              <a:t>线性查找</a:t>
            </a:r>
            <a:endParaRPr kumimoji="1" lang="en-US" altLang="zh-CN" sz="1800" b="1">
              <a:solidFill>
                <a:srgbClr val="0070C0"/>
              </a:solidFill>
              <a:latin typeface="楷体_GB2312" pitchFamily="49" charset="-122"/>
              <a:ea typeface="楷体_GB2312" pitchFamily="49" charset="-122"/>
            </a:endParaRPr>
          </a:p>
          <a:p>
            <a:r>
              <a:rPr kumimoji="1" lang="en-US" altLang="zh-CN" sz="1800" b="1" smtClean="0">
                <a:latin typeface="楷体_GB2312" pitchFamily="49" charset="-122"/>
                <a:ea typeface="楷体_GB2312" pitchFamily="49" charset="-122"/>
              </a:rPr>
              <a:t>   </a:t>
            </a:r>
            <a:r>
              <a:rPr kumimoji="1" lang="zh-CN" altLang="en-US" sz="1800" b="1" smtClean="0">
                <a:latin typeface="楷体_GB2312" pitchFamily="49" charset="-122"/>
                <a:ea typeface="楷体_GB2312" pitchFamily="49" charset="-122"/>
              </a:rPr>
              <a:t>有</a:t>
            </a:r>
            <a:r>
              <a:rPr kumimoji="1" lang="zh-CN" altLang="en-US" sz="1800" b="1">
                <a:latin typeface="楷体_GB2312" pitchFamily="49" charset="-122"/>
                <a:ea typeface="楷体_GB2312" pitchFamily="49" charset="-122"/>
              </a:rPr>
              <a:t>一个数列</a:t>
            </a:r>
            <a:r>
              <a:rPr kumimoji="1" lang="zh-CN" altLang="en-US" sz="1800" b="1" smtClean="0">
                <a:latin typeface="楷体_GB2312" pitchFamily="49" charset="-122"/>
                <a:ea typeface="楷体_GB2312" pitchFamily="49" charset="-122"/>
              </a:rPr>
              <a:t>：</a:t>
            </a:r>
            <a:r>
              <a:rPr kumimoji="1" lang="en-US" altLang="zh-CN" sz="1800" b="1">
                <a:latin typeface="楷体_GB2312" pitchFamily="49" charset="-122"/>
                <a:ea typeface="楷体_GB2312" pitchFamily="49" charset="-122"/>
              </a:rPr>
              <a:t> {1,8, 10, 89, 1000, 1234} </a:t>
            </a:r>
            <a:r>
              <a:rPr kumimoji="1" lang="zh-CN" altLang="en-US" sz="1800" b="1" smtClean="0">
                <a:latin typeface="楷体_GB2312" pitchFamily="49" charset="-122"/>
                <a:ea typeface="楷体_GB2312" pitchFamily="49" charset="-122"/>
              </a:rPr>
              <a:t>，</a:t>
            </a:r>
            <a:r>
              <a:rPr kumimoji="1" lang="zh-CN" altLang="en-US" sz="1800" b="1">
                <a:latin typeface="楷体_GB2312" pitchFamily="49" charset="-122"/>
                <a:ea typeface="楷体_GB2312" pitchFamily="49" charset="-122"/>
              </a:rPr>
              <a:t>判断数列中是否包含此名</a:t>
            </a:r>
            <a:r>
              <a:rPr kumimoji="1" lang="zh-CN" altLang="en-US" sz="1800" b="1" smtClean="0">
                <a:latin typeface="楷体_GB2312" pitchFamily="49" charset="-122"/>
                <a:ea typeface="楷体_GB2312" pitchFamily="49" charset="-122"/>
              </a:rPr>
              <a:t>称</a:t>
            </a:r>
            <a:r>
              <a:rPr kumimoji="1" lang="en-US" altLang="zh-CN" sz="1800" b="1" smtClean="0">
                <a:latin typeface="楷体_GB2312" pitchFamily="49" charset="-122"/>
                <a:ea typeface="楷体_GB2312" pitchFamily="49" charset="-122"/>
              </a:rPr>
              <a:t>【</a:t>
            </a:r>
            <a:r>
              <a:rPr kumimoji="1" lang="zh-CN" altLang="en-US" sz="1800" b="1" smtClean="0">
                <a:latin typeface="楷体_GB2312" pitchFamily="49" charset="-122"/>
                <a:ea typeface="楷体_GB2312" pitchFamily="49" charset="-122"/>
              </a:rPr>
              <a:t>顺序查找</a:t>
            </a:r>
            <a:r>
              <a:rPr kumimoji="1" lang="en-US" altLang="zh-CN" sz="1800" b="1" smtClean="0">
                <a:latin typeface="楷体_GB2312" pitchFamily="49" charset="-122"/>
                <a:ea typeface="楷体_GB2312" pitchFamily="49" charset="-122"/>
              </a:rPr>
              <a:t>】</a:t>
            </a:r>
            <a:r>
              <a:rPr kumimoji="1" lang="zh-CN" altLang="en-US" sz="1800" b="1" smtClean="0">
                <a:latin typeface="楷体_GB2312" pitchFamily="49" charset="-122"/>
                <a:ea typeface="楷体_GB2312" pitchFamily="49" charset="-122"/>
              </a:rPr>
              <a:t> </a:t>
            </a:r>
            <a:r>
              <a:rPr kumimoji="1" lang="zh-CN" altLang="en-US" sz="1800" b="1">
                <a:latin typeface="楷体_GB2312" pitchFamily="49" charset="-122"/>
                <a:ea typeface="楷体_GB2312" pitchFamily="49" charset="-122"/>
              </a:rPr>
              <a:t>要</a:t>
            </a:r>
            <a:r>
              <a:rPr kumimoji="1" lang="zh-CN" altLang="en-US" sz="1800" b="1" smtClean="0">
                <a:latin typeface="楷体_GB2312" pitchFamily="49" charset="-122"/>
                <a:ea typeface="楷体_GB2312" pitchFamily="49" charset="-122"/>
              </a:rPr>
              <a:t>求</a:t>
            </a:r>
            <a:r>
              <a:rPr kumimoji="1" lang="en-US" altLang="zh-CN" sz="1800" b="1" smtClean="0">
                <a:latin typeface="楷体_GB2312" pitchFamily="49" charset="-122"/>
                <a:ea typeface="楷体_GB2312" pitchFamily="49" charset="-122"/>
              </a:rPr>
              <a:t>: </a:t>
            </a:r>
            <a:r>
              <a:rPr kumimoji="1" lang="zh-CN" altLang="en-US" sz="1800" b="1" smtClean="0">
                <a:latin typeface="楷体_GB2312" pitchFamily="49" charset="-122"/>
                <a:ea typeface="楷体_GB2312" pitchFamily="49" charset="-122"/>
              </a:rPr>
              <a:t>如果找到了，就提示找到，并给出下标值。</a:t>
            </a:r>
            <a:endParaRPr kumimoji="1" lang="en-US" altLang="zh-CN" sz="1800" b="1" smtClean="0">
              <a:latin typeface="楷体_GB2312" pitchFamily="49" charset="-122"/>
              <a:ea typeface="楷体_GB2312" pitchFamily="49" charset="-122"/>
            </a:endParaRPr>
          </a:p>
          <a:p>
            <a:r>
              <a:rPr kumimoji="1" lang="en-US" altLang="zh-CN" sz="1800" b="1" smtClean="0">
                <a:latin typeface="楷体_GB2312" pitchFamily="49" charset="-122"/>
                <a:ea typeface="楷体_GB2312" pitchFamily="49" charset="-122"/>
              </a:rPr>
              <a:t>   </a:t>
            </a:r>
            <a:endParaRPr kumimoji="1" lang="en-US" altLang="zh-CN" sz="1800" b="1">
              <a:solidFill>
                <a:srgbClr val="000000"/>
              </a:solidFill>
              <a:latin typeface="楷体_GB2312" pitchFamily="49" charset="-122"/>
              <a:ea typeface="楷体_GB2312" pitchFamily="49" charset="-122"/>
            </a:endParaRPr>
          </a:p>
          <a:p>
            <a:endParaRPr kumimoji="1" lang="en-US" altLang="zh-CN" sz="1800" b="1" smtClean="0">
              <a:solidFill>
                <a:srgbClr val="000000"/>
              </a:solidFill>
              <a:latin typeface="楷体_GB2312" pitchFamily="49" charset="-122"/>
              <a:ea typeface="楷体_GB2312" pitchFamily="49" charset="-122"/>
            </a:endParaRPr>
          </a:p>
          <a:p>
            <a:endParaRPr kumimoji="1" lang="en-US" altLang="zh-CN" sz="1800" b="1">
              <a:solidFill>
                <a:srgbClr val="000000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842445" y="792063"/>
            <a:ext cx="4248472" cy="418576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sz="1400">
                <a:latin typeface="Arial" pitchFamily="34" charset="0"/>
                <a:cs typeface="Arial" pitchFamily="34" charset="0"/>
              </a:rPr>
              <a:t>object </a:t>
            </a:r>
            <a:r>
              <a:rPr lang="en-US" altLang="zh-CN" sz="1400" smtClean="0">
                <a:latin typeface="Arial" pitchFamily="34" charset="0"/>
                <a:cs typeface="Arial" pitchFamily="34" charset="0"/>
              </a:rPr>
              <a:t>OrderSearch </a:t>
            </a:r>
            <a:r>
              <a:rPr lang="en-US" altLang="zh-CN" sz="1400">
                <a:latin typeface="Arial" pitchFamily="34" charset="0"/>
                <a:cs typeface="Arial" pitchFamily="34" charset="0"/>
              </a:rPr>
              <a:t>{</a:t>
            </a:r>
          </a:p>
          <a:p>
            <a:r>
              <a:rPr lang="en-US" altLang="zh-CN" sz="1400">
                <a:latin typeface="Arial" pitchFamily="34" charset="0"/>
                <a:cs typeface="Arial" pitchFamily="34" charset="0"/>
              </a:rPr>
              <a:t>  def main(args: Array[String]): Unit = {</a:t>
            </a:r>
          </a:p>
          <a:p>
            <a:r>
              <a:rPr lang="en-US" altLang="zh-CN" sz="1400">
                <a:latin typeface="Arial" pitchFamily="34" charset="0"/>
                <a:cs typeface="Arial" pitchFamily="34" charset="0"/>
              </a:rPr>
              <a:t>    val arr = Array(1,8, 10, 89, </a:t>
            </a:r>
            <a:r>
              <a:rPr lang="en-US" altLang="zh-CN" sz="1400" smtClean="0">
                <a:latin typeface="Arial" pitchFamily="34" charset="0"/>
                <a:cs typeface="Arial" pitchFamily="34" charset="0"/>
              </a:rPr>
              <a:t>89,1000</a:t>
            </a:r>
            <a:r>
              <a:rPr lang="en-US" altLang="zh-CN" sz="1400">
                <a:latin typeface="Arial" pitchFamily="34" charset="0"/>
                <a:cs typeface="Arial" pitchFamily="34" charset="0"/>
              </a:rPr>
              <a:t>, 1234)</a:t>
            </a:r>
          </a:p>
          <a:p>
            <a:r>
              <a:rPr lang="en-US" altLang="zh-CN" sz="1400">
                <a:latin typeface="Arial" pitchFamily="34" charset="0"/>
                <a:cs typeface="Arial" pitchFamily="34" charset="0"/>
              </a:rPr>
              <a:t>    val index = orderFind(arr, 89)</a:t>
            </a:r>
          </a:p>
          <a:p>
            <a:r>
              <a:rPr lang="en-US" altLang="zh-CN" sz="1400">
                <a:latin typeface="Arial" pitchFamily="34" charset="0"/>
                <a:cs typeface="Arial" pitchFamily="34" charset="0"/>
              </a:rPr>
              <a:t>    if (index == -1) {</a:t>
            </a:r>
          </a:p>
          <a:p>
            <a:r>
              <a:rPr lang="en-US" altLang="zh-CN" sz="1400">
                <a:latin typeface="Arial" pitchFamily="34" charset="0"/>
                <a:cs typeface="Arial" pitchFamily="34" charset="0"/>
              </a:rPr>
              <a:t>      println("</a:t>
            </a:r>
            <a:r>
              <a:rPr lang="zh-CN" altLang="en-US" sz="1400">
                <a:latin typeface="Arial" pitchFamily="34" charset="0"/>
                <a:cs typeface="Arial" pitchFamily="34" charset="0"/>
              </a:rPr>
              <a:t>没有查找到</a:t>
            </a:r>
            <a:r>
              <a:rPr lang="en-US" altLang="zh-CN" sz="1400">
                <a:latin typeface="Arial" pitchFamily="34" charset="0"/>
                <a:cs typeface="Arial" pitchFamily="34" charset="0"/>
              </a:rPr>
              <a:t>~")</a:t>
            </a:r>
          </a:p>
          <a:p>
            <a:r>
              <a:rPr lang="en-US" altLang="zh-CN" sz="1400">
                <a:latin typeface="Arial" pitchFamily="34" charset="0"/>
                <a:cs typeface="Arial" pitchFamily="34" charset="0"/>
              </a:rPr>
              <a:t>    } else {</a:t>
            </a:r>
          </a:p>
          <a:p>
            <a:r>
              <a:rPr lang="en-US" altLang="zh-CN" sz="1400">
                <a:latin typeface="Arial" pitchFamily="34" charset="0"/>
                <a:cs typeface="Arial" pitchFamily="34" charset="0"/>
              </a:rPr>
              <a:t>      println("</a:t>
            </a:r>
            <a:r>
              <a:rPr lang="zh-CN" altLang="en-US" sz="1400">
                <a:latin typeface="Arial" pitchFamily="34" charset="0"/>
                <a:cs typeface="Arial" pitchFamily="34" charset="0"/>
              </a:rPr>
              <a:t>找到，下标为</a:t>
            </a:r>
            <a:r>
              <a:rPr lang="en-US" altLang="zh-CN" sz="1400">
                <a:latin typeface="Arial" pitchFamily="34" charset="0"/>
                <a:cs typeface="Arial" pitchFamily="34" charset="0"/>
              </a:rPr>
              <a:t>=" + index)</a:t>
            </a:r>
          </a:p>
          <a:p>
            <a:r>
              <a:rPr lang="en-US" altLang="zh-CN" sz="1400">
                <a:latin typeface="Arial" pitchFamily="34" charset="0"/>
                <a:cs typeface="Arial" pitchFamily="34" charset="0"/>
              </a:rPr>
              <a:t>    }</a:t>
            </a:r>
          </a:p>
          <a:p>
            <a:r>
              <a:rPr lang="en-US" altLang="zh-CN" sz="1400">
                <a:latin typeface="Arial" pitchFamily="34" charset="0"/>
                <a:cs typeface="Arial" pitchFamily="34" charset="0"/>
              </a:rPr>
              <a:t>  }</a:t>
            </a:r>
          </a:p>
          <a:p>
            <a:r>
              <a:rPr lang="en-US" altLang="zh-CN" sz="1400">
                <a:latin typeface="Arial" pitchFamily="34" charset="0"/>
                <a:cs typeface="Arial" pitchFamily="34" charset="0"/>
              </a:rPr>
              <a:t>  def orderFind(arr: Array[Int], value: Int): Int = {</a:t>
            </a:r>
          </a:p>
          <a:p>
            <a:r>
              <a:rPr lang="en-US" altLang="zh-CN" sz="1400">
                <a:latin typeface="Arial" pitchFamily="34" charset="0"/>
                <a:cs typeface="Arial" pitchFamily="34" charset="0"/>
              </a:rPr>
              <a:t>    for (i &lt;- 0 until arr.length) {</a:t>
            </a:r>
          </a:p>
          <a:p>
            <a:r>
              <a:rPr lang="en-US" altLang="zh-CN" sz="1400">
                <a:latin typeface="Arial" pitchFamily="34" charset="0"/>
                <a:cs typeface="Arial" pitchFamily="34" charset="0"/>
              </a:rPr>
              <a:t>      if (arr(i) == value) {</a:t>
            </a:r>
          </a:p>
          <a:p>
            <a:r>
              <a:rPr lang="en-US" altLang="zh-CN" sz="1400">
                <a:latin typeface="Arial" pitchFamily="34" charset="0"/>
                <a:cs typeface="Arial" pitchFamily="34" charset="0"/>
              </a:rPr>
              <a:t>        return i</a:t>
            </a:r>
          </a:p>
          <a:p>
            <a:r>
              <a:rPr lang="en-US" altLang="zh-CN" sz="1400">
                <a:latin typeface="Arial" pitchFamily="34" charset="0"/>
                <a:cs typeface="Arial" pitchFamily="34" charset="0"/>
              </a:rPr>
              <a:t>      }</a:t>
            </a:r>
          </a:p>
          <a:p>
            <a:r>
              <a:rPr lang="en-US" altLang="zh-CN" sz="1400">
                <a:latin typeface="Arial" pitchFamily="34" charset="0"/>
                <a:cs typeface="Arial" pitchFamily="34" charset="0"/>
              </a:rPr>
              <a:t>    }</a:t>
            </a:r>
          </a:p>
          <a:p>
            <a:r>
              <a:rPr lang="en-US" altLang="zh-CN" sz="1400">
                <a:latin typeface="Arial" pitchFamily="34" charset="0"/>
                <a:cs typeface="Arial" pitchFamily="34" charset="0"/>
              </a:rPr>
              <a:t>    -1</a:t>
            </a:r>
          </a:p>
          <a:p>
            <a:r>
              <a:rPr lang="en-US" altLang="zh-CN" sz="1400">
                <a:latin typeface="Arial" pitchFamily="34" charset="0"/>
                <a:cs typeface="Arial" pitchFamily="34" charset="0"/>
              </a:rPr>
              <a:t>  }</a:t>
            </a:r>
          </a:p>
          <a:p>
            <a:r>
              <a:rPr lang="en-US" altLang="zh-CN" sz="1400">
                <a:latin typeface="Arial" pitchFamily="34" charset="0"/>
                <a:cs typeface="Arial" pitchFamily="34" charset="0"/>
              </a:rPr>
              <a:t>}</a:t>
            </a:r>
            <a:endParaRPr lang="zh-CN" altLang="en-US" sz="140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0647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9"/>
          <p:cNvSpPr txBox="1">
            <a:spLocks noChangeArrowheads="1"/>
          </p:cNvSpPr>
          <p:nvPr/>
        </p:nvSpPr>
        <p:spPr bwMode="auto">
          <a:xfrm>
            <a:off x="467544" y="755071"/>
            <a:ext cx="8280920" cy="34747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2B2B2">
                    <a:alpha val="50195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Char char="l"/>
            </a:pPr>
            <a:r>
              <a:rPr kumimoji="1" lang="zh-CN" altLang="en-US" sz="2200" b="1">
                <a:ea typeface="楷体_GB2312" pitchFamily="49" charset="-122"/>
              </a:rPr>
              <a:t>查找</a:t>
            </a:r>
            <a:endParaRPr lang="en-US" altLang="zh-CN" sz="2200" b="1" smtClean="0"/>
          </a:p>
          <a:p>
            <a:endParaRPr kumimoji="1" lang="en-US" altLang="zh-CN" sz="1800" b="1" smtClean="0">
              <a:latin typeface="楷体_GB2312" pitchFamily="49" charset="-122"/>
              <a:ea typeface="楷体_GB2312" pitchFamily="49" charset="-122"/>
            </a:endParaRPr>
          </a:p>
          <a:p>
            <a:r>
              <a:rPr kumimoji="1" lang="en-US" altLang="zh-CN" sz="1800" b="1" smtClean="0">
                <a:latin typeface="楷体_GB2312" pitchFamily="49" charset="-122"/>
                <a:ea typeface="楷体_GB2312" pitchFamily="49" charset="-122"/>
              </a:rPr>
              <a:t>	</a:t>
            </a:r>
            <a:endParaRPr kumimoji="1" lang="en-US" altLang="zh-CN" sz="1800" b="1">
              <a:latin typeface="楷体_GB2312" pitchFamily="49" charset="-122"/>
              <a:ea typeface="楷体_GB2312" pitchFamily="49" charset="-122"/>
            </a:endParaRPr>
          </a:p>
          <a:p>
            <a:r>
              <a:rPr kumimoji="1" lang="en-US" altLang="zh-CN" sz="1800" b="1" smtClean="0">
                <a:latin typeface="楷体_GB2312" pitchFamily="49" charset="-122"/>
                <a:ea typeface="楷体_GB2312" pitchFamily="49" charset="-122"/>
              </a:rPr>
              <a:t>   </a:t>
            </a:r>
            <a:r>
              <a:rPr kumimoji="1" lang="zh-CN" altLang="en-US" sz="1800" b="1" smtClean="0">
                <a:solidFill>
                  <a:srgbClr val="0070C0"/>
                </a:solidFill>
                <a:latin typeface="楷体_GB2312" pitchFamily="49" charset="-122"/>
                <a:ea typeface="楷体_GB2312" pitchFamily="49" charset="-122"/>
              </a:rPr>
              <a:t>二分查找</a:t>
            </a:r>
            <a:r>
              <a:rPr kumimoji="1" lang="zh-CN" altLang="en-US" sz="1800" b="1" smtClean="0">
                <a:latin typeface="楷体_GB2312" pitchFamily="49" charset="-122"/>
                <a:ea typeface="楷体_GB2312" pitchFamily="49" charset="-122"/>
              </a:rPr>
              <a:t>：</a:t>
            </a:r>
            <a:endParaRPr kumimoji="1" lang="en-US" altLang="zh-CN" sz="1800" b="1">
              <a:latin typeface="楷体_GB2312" pitchFamily="49" charset="-122"/>
              <a:ea typeface="楷体_GB2312" pitchFamily="49" charset="-122"/>
            </a:endParaRPr>
          </a:p>
          <a:p>
            <a:r>
              <a:rPr kumimoji="1" lang="en-US" altLang="zh-CN" sz="1800" b="1" smtClean="0">
                <a:latin typeface="楷体_GB2312" pitchFamily="49" charset="-122"/>
                <a:ea typeface="楷体_GB2312" pitchFamily="49" charset="-122"/>
              </a:rPr>
              <a:t>   </a:t>
            </a:r>
            <a:r>
              <a:rPr kumimoji="1" lang="zh-CN" altLang="en-US" sz="1800" b="1" smtClean="0">
                <a:latin typeface="楷体_GB2312" pitchFamily="49" charset="-122"/>
                <a:ea typeface="楷体_GB2312" pitchFamily="49" charset="-122"/>
              </a:rPr>
              <a:t>请对一个有序数组进行二分查找 </a:t>
            </a:r>
            <a:r>
              <a:rPr kumimoji="1" lang="en-US" altLang="zh-CN" sz="1800" b="1" smtClean="0">
                <a:latin typeface="楷体_GB2312" pitchFamily="49" charset="-122"/>
                <a:ea typeface="楷体_GB2312" pitchFamily="49" charset="-122"/>
              </a:rPr>
              <a:t>{1,8, 10, 89, 1000, 1234} </a:t>
            </a:r>
            <a:r>
              <a:rPr kumimoji="1" lang="zh-CN" altLang="en-US" sz="1800" b="1" smtClean="0">
                <a:latin typeface="楷体_GB2312" pitchFamily="49" charset="-122"/>
                <a:ea typeface="楷体_GB2312" pitchFamily="49" charset="-122"/>
              </a:rPr>
              <a:t>，输入一个数看看该数组是否存在此数，并且求出下标，如果没有就提示</a:t>
            </a:r>
            <a:r>
              <a:rPr kumimoji="1" lang="en-US" altLang="zh-CN" sz="1800" b="1" smtClean="0">
                <a:latin typeface="楷体_GB2312" pitchFamily="49" charset="-122"/>
                <a:ea typeface="楷体_GB2312" pitchFamily="49" charset="-122"/>
              </a:rPr>
              <a:t>"</a:t>
            </a:r>
            <a:r>
              <a:rPr kumimoji="1" lang="zh-CN" altLang="en-US" sz="1800" b="1">
                <a:latin typeface="楷体_GB2312" pitchFamily="49" charset="-122"/>
                <a:ea typeface="楷体_GB2312" pitchFamily="49" charset="-122"/>
              </a:rPr>
              <a:t>没</a:t>
            </a:r>
            <a:r>
              <a:rPr kumimoji="1" lang="zh-CN" altLang="en-US" sz="1800" b="1" smtClean="0">
                <a:latin typeface="楷体_GB2312" pitchFamily="49" charset="-122"/>
                <a:ea typeface="楷体_GB2312" pitchFamily="49" charset="-122"/>
              </a:rPr>
              <a:t>有这个数</a:t>
            </a:r>
            <a:r>
              <a:rPr kumimoji="1" lang="en-US" altLang="zh-CN" sz="1800" b="1" smtClean="0">
                <a:latin typeface="楷体_GB2312" pitchFamily="49" charset="-122"/>
                <a:ea typeface="楷体_GB2312" pitchFamily="49" charset="-122"/>
              </a:rPr>
              <a:t>"</a:t>
            </a:r>
            <a:r>
              <a:rPr kumimoji="1" lang="zh-CN" altLang="en-US" sz="1800" b="1" smtClean="0">
                <a:latin typeface="楷体_GB2312" pitchFamily="49" charset="-122"/>
                <a:ea typeface="楷体_GB2312" pitchFamily="49" charset="-122"/>
              </a:rPr>
              <a:t>。</a:t>
            </a:r>
            <a:r>
              <a:rPr kumimoji="1" lang="en-US" altLang="zh-CN" sz="1800" b="1" smtClean="0">
                <a:latin typeface="楷体_GB2312" pitchFamily="49" charset="-122"/>
                <a:ea typeface="楷体_GB2312" pitchFamily="49" charset="-122"/>
              </a:rPr>
              <a:t/>
            </a:r>
            <a:br>
              <a:rPr kumimoji="1" lang="en-US" altLang="zh-CN" sz="1800" b="1" smtClean="0">
                <a:latin typeface="楷体_GB2312" pitchFamily="49" charset="-122"/>
                <a:ea typeface="楷体_GB2312" pitchFamily="49" charset="-122"/>
              </a:rPr>
            </a:br>
            <a:endParaRPr kumimoji="1" lang="en-US" altLang="zh-CN" sz="1800" b="1" smtClean="0">
              <a:latin typeface="楷体_GB2312" pitchFamily="49" charset="-122"/>
              <a:ea typeface="楷体_GB2312" pitchFamily="49" charset="-122"/>
            </a:endParaRPr>
          </a:p>
          <a:p>
            <a:r>
              <a:rPr kumimoji="1" lang="en-US" altLang="zh-CN" sz="1800" b="1" smtClean="0">
                <a:latin typeface="楷体_GB2312" pitchFamily="49" charset="-122"/>
                <a:ea typeface="楷体_GB2312" pitchFamily="49" charset="-122"/>
              </a:rPr>
              <a:t/>
            </a:r>
            <a:br>
              <a:rPr kumimoji="1" lang="en-US" altLang="zh-CN" sz="1800" b="1" smtClean="0">
                <a:latin typeface="楷体_GB2312" pitchFamily="49" charset="-122"/>
                <a:ea typeface="楷体_GB2312" pitchFamily="49" charset="-122"/>
              </a:rPr>
            </a:br>
            <a:r>
              <a:rPr kumimoji="1" lang="zh-CN" altLang="en-US" b="1" smtClean="0">
                <a:solidFill>
                  <a:srgbClr val="0070C0"/>
                </a:solidFill>
                <a:latin typeface="楷体_GB2312" pitchFamily="49" charset="-122"/>
                <a:ea typeface="楷体_GB2312" pitchFamily="49" charset="-122"/>
              </a:rPr>
              <a:t>课后思考题</a:t>
            </a:r>
            <a:r>
              <a:rPr kumimoji="1" lang="zh-CN" altLang="en-US" sz="1800" b="1" smtClean="0">
                <a:latin typeface="楷体_GB2312" pitchFamily="49" charset="-122"/>
                <a:ea typeface="楷体_GB2312" pitchFamily="49" charset="-122"/>
              </a:rPr>
              <a:t>：</a:t>
            </a:r>
            <a:r>
              <a:rPr kumimoji="1" lang="en-US" altLang="zh-CN" sz="1800" b="1">
                <a:latin typeface="楷体_GB2312" pitchFamily="49" charset="-122"/>
                <a:ea typeface="楷体_GB2312" pitchFamily="49" charset="-122"/>
              </a:rPr>
              <a:t> {1,8, 10, 89, 1000, </a:t>
            </a:r>
            <a:r>
              <a:rPr kumimoji="1" lang="en-US" altLang="zh-CN" sz="1800" b="1" smtClean="0">
                <a:latin typeface="楷体_GB2312" pitchFamily="49" charset="-122"/>
                <a:ea typeface="楷体_GB2312" pitchFamily="49" charset="-122"/>
              </a:rPr>
              <a:t>1000</a:t>
            </a:r>
            <a:r>
              <a:rPr kumimoji="1" lang="zh-CN" altLang="en-US" sz="1800" b="1" smtClean="0">
                <a:latin typeface="楷体_GB2312" pitchFamily="49" charset="-122"/>
                <a:ea typeface="楷体_GB2312" pitchFamily="49" charset="-122"/>
              </a:rPr>
              <a:t>，</a:t>
            </a:r>
            <a:r>
              <a:rPr kumimoji="1" lang="en-US" altLang="zh-CN" sz="1800" b="1" smtClean="0">
                <a:latin typeface="楷体_GB2312" pitchFamily="49" charset="-122"/>
                <a:ea typeface="楷体_GB2312" pitchFamily="49" charset="-122"/>
              </a:rPr>
              <a:t>1234} </a:t>
            </a:r>
            <a:r>
              <a:rPr kumimoji="1" lang="zh-CN" altLang="en-US" sz="1800" b="1" smtClean="0">
                <a:latin typeface="楷体_GB2312" pitchFamily="49" charset="-122"/>
                <a:ea typeface="楷体_GB2312" pitchFamily="49" charset="-122"/>
              </a:rPr>
              <a:t>当一个有序数组中，有多个相同的数值时，如何将所有的数值都查找到，比如这里的 </a:t>
            </a:r>
            <a:r>
              <a:rPr kumimoji="1" lang="en-US" altLang="zh-CN" sz="1800" b="1" smtClean="0">
                <a:latin typeface="楷体_GB2312" pitchFamily="49" charset="-122"/>
                <a:ea typeface="楷体_GB2312" pitchFamily="49" charset="-122"/>
              </a:rPr>
              <a:t>1000.</a:t>
            </a:r>
            <a:endParaRPr kumimoji="1" lang="en-US" altLang="zh-CN" sz="1800" b="1">
              <a:solidFill>
                <a:srgbClr val="000000"/>
              </a:solidFill>
              <a:latin typeface="楷体_GB2312" pitchFamily="49" charset="-122"/>
              <a:ea typeface="楷体_GB2312" pitchFamily="49" charset="-122"/>
            </a:endParaRPr>
          </a:p>
          <a:p>
            <a:endParaRPr kumimoji="1" lang="en-US" altLang="zh-CN" sz="1800" b="1" smtClean="0">
              <a:solidFill>
                <a:srgbClr val="000000"/>
              </a:solidFill>
              <a:latin typeface="楷体_GB2312" pitchFamily="49" charset="-122"/>
              <a:ea typeface="楷体_GB2312" pitchFamily="49" charset="-122"/>
            </a:endParaRPr>
          </a:p>
          <a:p>
            <a:endParaRPr kumimoji="1" lang="en-US" altLang="zh-CN" sz="1800" b="1">
              <a:solidFill>
                <a:srgbClr val="000000"/>
              </a:solidFill>
              <a:latin typeface="楷体_GB2312" pitchFamily="49" charset="-122"/>
              <a:ea typeface="楷体_GB2312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2965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9"/>
          <p:cNvSpPr txBox="1">
            <a:spLocks noChangeArrowheads="1"/>
          </p:cNvSpPr>
          <p:nvPr/>
        </p:nvSpPr>
        <p:spPr bwMode="auto">
          <a:xfrm>
            <a:off x="487837" y="755071"/>
            <a:ext cx="7587978" cy="3970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2B2B2">
                    <a:alpha val="50195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Char char="l"/>
            </a:pPr>
            <a:r>
              <a:rPr lang="zh-CN" altLang="en-US" sz="2200" b="1" smtClean="0"/>
              <a:t>看</a:t>
            </a:r>
            <a:r>
              <a:rPr lang="zh-CN" altLang="en-US" sz="2200" b="1"/>
              <a:t>几个实际编程中遇到的问题</a:t>
            </a:r>
            <a:endParaRPr lang="en-US" altLang="zh-CN" sz="2200" b="1"/>
          </a:p>
        </p:txBody>
      </p:sp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449957" y="1296119"/>
            <a:ext cx="8256587" cy="21852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81000" indent="-3810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l" eaLnBrk="1" hangingPunct="1">
              <a:buFont typeface="Wingdings" pitchFamily="2" charset="2"/>
              <a:buNone/>
            </a:pPr>
            <a:r>
              <a:rPr lang="en-US" altLang="zh-CN" sz="2200">
                <a:ea typeface="华文新魏" pitchFamily="2" charset="-122"/>
              </a:rPr>
              <a:t>	</a:t>
            </a:r>
            <a:r>
              <a:rPr lang="zh-CN" altLang="en-US" sz="2400">
                <a:ea typeface="华文新魏" pitchFamily="2" charset="-122"/>
              </a:rPr>
              <a:t>约瑟夫问题</a:t>
            </a:r>
            <a:r>
              <a:rPr lang="en-US" altLang="zh-CN" sz="2400">
                <a:ea typeface="华文新魏" pitchFamily="2" charset="-122"/>
              </a:rPr>
              <a:t>(</a:t>
            </a:r>
            <a:r>
              <a:rPr lang="zh-CN" altLang="en-US" sz="2400">
                <a:ea typeface="华文新魏" pitchFamily="2" charset="-122"/>
              </a:rPr>
              <a:t>丢手帕问题</a:t>
            </a:r>
            <a:r>
              <a:rPr lang="en-US" altLang="zh-CN" sz="2400">
                <a:ea typeface="华文新魏" pitchFamily="2" charset="-122"/>
              </a:rPr>
              <a:t>)</a:t>
            </a:r>
          </a:p>
          <a:p>
            <a:pPr algn="just" eaLnBrk="1" hangingPunct="1">
              <a:buFont typeface="Wingdings" pitchFamily="2" charset="2"/>
              <a:buAutoNum type="arabicPeriod"/>
            </a:pPr>
            <a:r>
              <a:rPr lang="en-US" altLang="zh-CN" sz="1600" b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Josephu  </a:t>
            </a:r>
            <a:r>
              <a:rPr lang="zh-CN" altLang="en-US" sz="1600" b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问题</a:t>
            </a:r>
            <a:endParaRPr lang="zh-CN" altLang="en-US" sz="160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algn="just" eaLnBrk="1" hangingPunct="1">
              <a:buFont typeface="Wingdings" pitchFamily="2" charset="2"/>
              <a:buNone/>
            </a:pPr>
            <a:r>
              <a:rPr lang="en-US" altLang="zh-CN" sz="16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Josephu  </a:t>
            </a:r>
            <a:r>
              <a:rPr lang="zh-CN" altLang="en-US" sz="16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问题为：设编号为</a:t>
            </a:r>
            <a:r>
              <a:rPr lang="en-US" altLang="zh-CN" sz="16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zh-CN" altLang="en-US" sz="16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，</a:t>
            </a:r>
            <a:r>
              <a:rPr lang="en-US" altLang="zh-CN" sz="16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zh-CN" altLang="en-US" sz="16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，</a:t>
            </a:r>
            <a:r>
              <a:rPr lang="en-US" altLang="zh-CN" sz="1600">
                <a:solidFill>
                  <a:srgbClr val="000000"/>
                </a:solidFill>
                <a:latin typeface="宋体" charset="-122"/>
                <a:cs typeface="Times New Roman" pitchFamily="18" charset="0"/>
              </a:rPr>
              <a:t>…</a:t>
            </a:r>
            <a:r>
              <a:rPr lang="en-US" altLang="zh-CN" sz="16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n</a:t>
            </a:r>
            <a:r>
              <a:rPr lang="zh-CN" altLang="en-US" sz="16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的</a:t>
            </a:r>
            <a:r>
              <a:rPr lang="en-US" altLang="zh-CN" sz="16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zh-CN" altLang="en-US" sz="16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个人围坐一圈，约定编号为</a:t>
            </a:r>
            <a:r>
              <a:rPr lang="en-US" altLang="zh-CN" sz="16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k</a:t>
            </a:r>
            <a:r>
              <a:rPr lang="zh-CN" altLang="en-US" sz="16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（</a:t>
            </a:r>
            <a:r>
              <a:rPr lang="en-US" altLang="zh-CN" sz="16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1&lt;=k&lt;=n</a:t>
            </a:r>
            <a:r>
              <a:rPr lang="zh-CN" altLang="en-US" sz="16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）的人从</a:t>
            </a:r>
            <a:r>
              <a:rPr lang="en-US" altLang="zh-CN" sz="16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zh-CN" altLang="en-US" sz="16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开始报数，数到</a:t>
            </a:r>
            <a:r>
              <a:rPr lang="en-US" altLang="zh-CN" sz="16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 </a:t>
            </a:r>
            <a:r>
              <a:rPr lang="zh-CN" altLang="en-US" sz="16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的那个人出列，它的下一位又从</a:t>
            </a:r>
            <a:r>
              <a:rPr lang="en-US" altLang="zh-CN" sz="16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zh-CN" altLang="en-US" sz="16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开始报数，数到</a:t>
            </a:r>
            <a:r>
              <a:rPr lang="en-US" altLang="zh-CN" sz="16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</a:t>
            </a:r>
            <a:r>
              <a:rPr lang="zh-CN" altLang="en-US" sz="16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的那个人又出列，依次类推，直到所有人出列为止，由此产生一个出队编号的序列。</a:t>
            </a:r>
          </a:p>
          <a:p>
            <a:pPr algn="just" eaLnBrk="1" hangingPunct="1">
              <a:buFont typeface="Wingdings" pitchFamily="2" charset="2"/>
              <a:buNone/>
            </a:pPr>
            <a:r>
              <a:rPr lang="zh-CN" altLang="en-US" sz="16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zh-CN" altLang="en-US" sz="1600" b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提示：</a:t>
            </a:r>
            <a:r>
              <a:rPr lang="zh-CN" altLang="en-US" sz="16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用一个不带头结点的循环链表来处理</a:t>
            </a:r>
            <a:r>
              <a:rPr lang="en-US" altLang="zh-CN" sz="16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Josephu </a:t>
            </a:r>
            <a:r>
              <a:rPr lang="zh-CN" altLang="en-US" sz="16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问题：先构成一个有</a:t>
            </a:r>
            <a:r>
              <a:rPr lang="en-US" altLang="zh-CN" sz="16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zh-CN" altLang="en-US" sz="16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个结点的单循环链表，然后由</a:t>
            </a:r>
            <a:r>
              <a:rPr lang="en-US" altLang="zh-CN" sz="16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k</a:t>
            </a:r>
            <a:r>
              <a:rPr lang="zh-CN" altLang="en-US" sz="16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结点起从</a:t>
            </a:r>
            <a:r>
              <a:rPr lang="en-US" altLang="zh-CN" sz="16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zh-CN" altLang="en-US" sz="16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开始计数，计到</a:t>
            </a:r>
            <a:r>
              <a:rPr lang="en-US" altLang="zh-CN" sz="16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</a:t>
            </a:r>
            <a:r>
              <a:rPr lang="zh-CN" altLang="en-US" sz="16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时，对应结点从链表中删除，然后再从被删除结点的下一个结点又从</a:t>
            </a:r>
            <a:r>
              <a:rPr lang="en-US" altLang="zh-CN" sz="16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zh-CN" altLang="en-US" sz="16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开始计数，直到最后一个结点从链表中删除算法结束</a:t>
            </a:r>
            <a:r>
              <a:rPr lang="zh-CN" altLang="en-US" sz="16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。</a:t>
            </a:r>
            <a:endParaRPr lang="zh-CN" altLang="en-US" sz="160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8328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9"/>
          <p:cNvSpPr txBox="1">
            <a:spLocks noChangeArrowheads="1"/>
          </p:cNvSpPr>
          <p:nvPr/>
        </p:nvSpPr>
        <p:spPr bwMode="auto">
          <a:xfrm>
            <a:off x="487837" y="755071"/>
            <a:ext cx="7587978" cy="3970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2B2B2">
                    <a:alpha val="50195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Char char="l"/>
            </a:pPr>
            <a:r>
              <a:rPr lang="zh-CN" altLang="en-US" sz="2200" b="1" smtClean="0"/>
              <a:t>哈希表</a:t>
            </a:r>
            <a:r>
              <a:rPr lang="en-US" altLang="zh-CN" sz="2200" b="1" smtClean="0"/>
              <a:t>(</a:t>
            </a:r>
            <a:r>
              <a:rPr lang="zh-CN" altLang="en-US" sz="2200" b="1" smtClean="0"/>
              <a:t>散列</a:t>
            </a:r>
            <a:r>
              <a:rPr lang="en-US" altLang="zh-CN" sz="2200" b="1" smtClean="0"/>
              <a:t>)</a:t>
            </a:r>
            <a:endParaRPr lang="en-US" altLang="zh-CN" sz="2200" b="1"/>
          </a:p>
        </p:txBody>
      </p:sp>
      <p:sp>
        <p:nvSpPr>
          <p:cNvPr id="2" name="TextBox 1"/>
          <p:cNvSpPr txBox="1"/>
          <p:nvPr/>
        </p:nvSpPr>
        <p:spPr>
          <a:xfrm>
            <a:off x="665981" y="1224111"/>
            <a:ext cx="8136904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smtClean="0">
                <a:solidFill>
                  <a:srgbClr val="0070C0"/>
                </a:solidFill>
              </a:rPr>
              <a:t>看一个实际需求</a:t>
            </a:r>
            <a:endParaRPr lang="en-US" altLang="zh-CN" sz="2000" b="1" smtClean="0">
              <a:solidFill>
                <a:srgbClr val="0070C0"/>
              </a:solidFill>
            </a:endParaRPr>
          </a:p>
          <a:p>
            <a:r>
              <a:rPr lang="en-US" altLang="zh-CN" sz="2000" b="1" smtClean="0"/>
              <a:t>google</a:t>
            </a:r>
            <a:r>
              <a:rPr lang="zh-CN" altLang="en-US" sz="2000" b="1" smtClean="0"/>
              <a:t>公司的一个上机题</a:t>
            </a:r>
            <a:r>
              <a:rPr lang="en-US" altLang="zh-CN" sz="2000" b="1" smtClean="0"/>
              <a:t>: </a:t>
            </a:r>
          </a:p>
          <a:p>
            <a:endParaRPr lang="en-US" altLang="zh-CN" sz="2000" b="1" smtClean="0"/>
          </a:p>
          <a:p>
            <a:r>
              <a:rPr lang="zh-CN" altLang="en-US" sz="2000" b="1" smtClean="0"/>
              <a:t>有一个公司</a:t>
            </a:r>
            <a:r>
              <a:rPr lang="en-US" altLang="zh-CN" sz="2000" b="1" smtClean="0"/>
              <a:t>,</a:t>
            </a:r>
            <a:r>
              <a:rPr lang="zh-CN" altLang="en-US" sz="2000" b="1" smtClean="0"/>
              <a:t>当有新的员工来报道时</a:t>
            </a:r>
            <a:r>
              <a:rPr lang="en-US" altLang="zh-CN" sz="2000" b="1" smtClean="0"/>
              <a:t>,</a:t>
            </a:r>
            <a:r>
              <a:rPr lang="zh-CN" altLang="en-US" sz="2000" b="1" smtClean="0"/>
              <a:t>要求将该员工的信息加入</a:t>
            </a:r>
            <a:r>
              <a:rPr lang="en-US" altLang="zh-CN" sz="2000" b="1" smtClean="0"/>
              <a:t>(id,</a:t>
            </a:r>
            <a:r>
              <a:rPr lang="zh-CN" altLang="en-US" sz="2000" b="1" smtClean="0"/>
              <a:t>性别</a:t>
            </a:r>
            <a:r>
              <a:rPr lang="en-US" altLang="zh-CN" sz="2000" b="1" smtClean="0"/>
              <a:t>,</a:t>
            </a:r>
            <a:r>
              <a:rPr lang="zh-CN" altLang="en-US" sz="2000" b="1" smtClean="0"/>
              <a:t>年龄</a:t>
            </a:r>
            <a:r>
              <a:rPr lang="en-US" altLang="zh-CN" sz="2000" b="1" smtClean="0"/>
              <a:t>,</a:t>
            </a:r>
            <a:r>
              <a:rPr lang="zh-CN" altLang="en-US" sz="2000" b="1" smtClean="0"/>
              <a:t>住址</a:t>
            </a:r>
            <a:r>
              <a:rPr lang="en-US" altLang="zh-CN" sz="2000" b="1" smtClean="0"/>
              <a:t>..),</a:t>
            </a:r>
            <a:r>
              <a:rPr lang="zh-CN" altLang="en-US" sz="2000" b="1" smtClean="0"/>
              <a:t>当输入该员工的</a:t>
            </a:r>
            <a:r>
              <a:rPr lang="en-US" altLang="zh-CN" sz="2000" b="1" smtClean="0"/>
              <a:t>id</a:t>
            </a:r>
            <a:r>
              <a:rPr lang="zh-CN" altLang="en-US" sz="2000" b="1" smtClean="0"/>
              <a:t>时</a:t>
            </a:r>
            <a:r>
              <a:rPr lang="en-US" altLang="zh-CN" sz="2000" b="1" smtClean="0"/>
              <a:t>,</a:t>
            </a:r>
            <a:r>
              <a:rPr lang="zh-CN" altLang="en-US" sz="2000" b="1" smtClean="0"/>
              <a:t>要求查找到该员工的 所有信息</a:t>
            </a:r>
            <a:r>
              <a:rPr lang="en-US" altLang="zh-CN" sz="2000" b="1" smtClean="0"/>
              <a:t>.</a:t>
            </a:r>
          </a:p>
          <a:p>
            <a:endParaRPr lang="en-US" altLang="zh-CN" sz="2000" b="1"/>
          </a:p>
          <a:p>
            <a:r>
              <a:rPr lang="zh-CN" altLang="en-US" sz="2000" b="1" smtClean="0"/>
              <a:t>要求</a:t>
            </a:r>
            <a:r>
              <a:rPr lang="en-US" altLang="zh-CN" sz="2000" b="1" smtClean="0"/>
              <a:t>: </a:t>
            </a:r>
            <a:r>
              <a:rPr lang="zh-CN" altLang="en-US" sz="2000" b="1" smtClean="0"/>
              <a:t>不使用数据库</a:t>
            </a:r>
            <a:r>
              <a:rPr lang="en-US" altLang="zh-CN" sz="2000" b="1" smtClean="0"/>
              <a:t>,</a:t>
            </a:r>
            <a:r>
              <a:rPr lang="zh-CN" altLang="en-US" sz="2000" b="1" smtClean="0"/>
              <a:t>尽量节省内存</a:t>
            </a:r>
            <a:r>
              <a:rPr lang="en-US" altLang="zh-CN" sz="2000" b="1" smtClean="0"/>
              <a:t>,</a:t>
            </a:r>
            <a:r>
              <a:rPr lang="zh-CN" altLang="en-US" sz="2000" b="1" smtClean="0"/>
              <a:t>速度越快越好</a:t>
            </a:r>
            <a:r>
              <a:rPr lang="en-US" altLang="zh-CN" sz="2000" b="1" smtClean="0"/>
              <a:t>=&gt;</a:t>
            </a:r>
            <a:r>
              <a:rPr lang="zh-CN" altLang="en-US" sz="2000" b="1" smtClean="0"/>
              <a:t>哈希表</a:t>
            </a:r>
            <a:r>
              <a:rPr lang="en-US" altLang="zh-CN" sz="2000" b="1" smtClean="0"/>
              <a:t>(</a:t>
            </a:r>
            <a:r>
              <a:rPr lang="zh-CN" altLang="en-US" sz="2000" b="1" smtClean="0"/>
              <a:t>散列</a:t>
            </a:r>
            <a:r>
              <a:rPr lang="en-US" altLang="zh-CN" sz="2000" b="1" smtClean="0"/>
              <a:t>)</a:t>
            </a:r>
          </a:p>
          <a:p>
            <a:endParaRPr lang="en-US" altLang="zh-CN" smtClean="0"/>
          </a:p>
          <a:p>
            <a:pPr>
              <a:defRPr/>
            </a:pPr>
            <a:endParaRPr lang="en-US" altLang="zh-CN" smtClean="0">
              <a:ea typeface="宋体" pitchFamily="2" charset="-122"/>
            </a:endParaRPr>
          </a:p>
          <a:p>
            <a:endParaRPr lang="en-US" altLang="zh-CN"/>
          </a:p>
          <a:p>
            <a:pPr marL="342900" indent="-342900">
              <a:buAutoNum type="arabicParenR"/>
            </a:pPr>
            <a:endParaRPr lang="en-US" altLang="zh-CN" smtClean="0"/>
          </a:p>
          <a:p>
            <a:endParaRPr lang="en-US" altLang="zh-CN"/>
          </a:p>
          <a:p>
            <a:endParaRPr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1614736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9"/>
          <p:cNvSpPr txBox="1">
            <a:spLocks noChangeArrowheads="1"/>
          </p:cNvSpPr>
          <p:nvPr/>
        </p:nvSpPr>
        <p:spPr bwMode="auto">
          <a:xfrm>
            <a:off x="487837" y="755071"/>
            <a:ext cx="7587978" cy="3970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2B2B2">
                    <a:alpha val="50195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Char char="l"/>
            </a:pPr>
            <a:r>
              <a:rPr lang="zh-CN" altLang="en-US" sz="2200" b="1" smtClean="0"/>
              <a:t>哈希表</a:t>
            </a:r>
            <a:r>
              <a:rPr lang="en-US" altLang="zh-CN" sz="2200" b="1" smtClean="0"/>
              <a:t>(</a:t>
            </a:r>
            <a:r>
              <a:rPr lang="zh-CN" altLang="en-US" sz="2200" b="1" smtClean="0"/>
              <a:t>散列</a:t>
            </a:r>
            <a:r>
              <a:rPr lang="en-US" altLang="zh-CN" sz="2200" b="1" smtClean="0"/>
              <a:t>)</a:t>
            </a:r>
            <a:endParaRPr lang="en-US" altLang="zh-CN" sz="2200" b="1"/>
          </a:p>
        </p:txBody>
      </p:sp>
      <p:sp>
        <p:nvSpPr>
          <p:cNvPr id="2" name="TextBox 1"/>
          <p:cNvSpPr txBox="1"/>
          <p:nvPr/>
        </p:nvSpPr>
        <p:spPr>
          <a:xfrm>
            <a:off x="665981" y="1224111"/>
            <a:ext cx="3888432" cy="4001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smtClean="0">
                <a:solidFill>
                  <a:srgbClr val="0070C0"/>
                </a:solidFill>
              </a:rPr>
              <a:t>哈希表的基本介绍</a:t>
            </a:r>
            <a:endParaRPr lang="en-US" altLang="zh-CN" sz="2000" b="1" smtClean="0">
              <a:solidFill>
                <a:srgbClr val="0070C0"/>
              </a:solidFill>
            </a:endParaRPr>
          </a:p>
          <a:p>
            <a:pPr>
              <a:defRPr/>
            </a:pPr>
            <a:endParaRPr lang="en-US" altLang="zh-CN" smtClean="0">
              <a:ea typeface="宋体" pitchFamily="2" charset="-122"/>
            </a:endParaRPr>
          </a:p>
          <a:p>
            <a:pPr>
              <a:defRPr/>
            </a:pPr>
            <a:r>
              <a:rPr lang="zh-CN" altLang="en-US">
                <a:hlinkClick r:id="rId3"/>
              </a:rPr>
              <a:t>散列表</a:t>
            </a:r>
            <a:r>
              <a:rPr lang="zh-CN" altLang="en-US"/>
              <a:t>（</a:t>
            </a:r>
            <a:r>
              <a:rPr lang="en-US" altLang="zh-CN"/>
              <a:t>Hash table</a:t>
            </a:r>
            <a:r>
              <a:rPr lang="zh-CN" altLang="en-US"/>
              <a:t>，也叫哈希表），是根据关键码值</a:t>
            </a:r>
            <a:r>
              <a:rPr lang="en-US" altLang="zh-CN"/>
              <a:t>(Key value)</a:t>
            </a:r>
            <a:r>
              <a:rPr lang="zh-CN" altLang="en-US"/>
              <a:t>而直接进行访问的</a:t>
            </a:r>
            <a:r>
              <a:rPr lang="zh-CN" altLang="en-US">
                <a:hlinkClick r:id="rId4"/>
              </a:rPr>
              <a:t>数据结构</a:t>
            </a:r>
            <a:r>
              <a:rPr lang="zh-CN" altLang="en-US"/>
              <a:t>。也就是说，它通过把关键码值映射到表中一个位置来访问记录，以加快查找的速度。这个映射函数叫做</a:t>
            </a:r>
            <a:r>
              <a:rPr lang="zh-CN" altLang="en-US">
                <a:hlinkClick r:id="rId5"/>
              </a:rPr>
              <a:t>散列函数</a:t>
            </a:r>
            <a:r>
              <a:rPr lang="zh-CN" altLang="en-US"/>
              <a:t>，存放记录的</a:t>
            </a:r>
            <a:r>
              <a:rPr lang="zh-CN" altLang="en-US">
                <a:hlinkClick r:id="rId6"/>
              </a:rPr>
              <a:t>数组</a:t>
            </a:r>
            <a:r>
              <a:rPr lang="zh-CN" altLang="en-US"/>
              <a:t>叫做</a:t>
            </a:r>
            <a:r>
              <a:rPr lang="zh-CN" altLang="en-US">
                <a:hlinkClick r:id="rId3"/>
              </a:rPr>
              <a:t>散列</a:t>
            </a:r>
            <a:r>
              <a:rPr lang="zh-CN" altLang="en-US" smtClean="0">
                <a:hlinkClick r:id="rId3"/>
              </a:rPr>
              <a:t>表</a:t>
            </a:r>
            <a:r>
              <a:rPr lang="zh-CN" altLang="en-US" smtClean="0"/>
              <a:t>。</a:t>
            </a:r>
            <a:endParaRPr lang="en-US" altLang="zh-CN" smtClean="0"/>
          </a:p>
          <a:p>
            <a:pPr>
              <a:defRPr/>
            </a:pPr>
            <a:endParaRPr lang="en-US" altLang="zh-CN">
              <a:ea typeface="宋体" pitchFamily="2" charset="-122"/>
            </a:endParaRPr>
          </a:p>
          <a:p>
            <a:pPr>
              <a:defRPr/>
            </a:pPr>
            <a:endParaRPr lang="en-US" altLang="zh-CN" smtClean="0">
              <a:ea typeface="宋体" pitchFamily="2" charset="-122"/>
            </a:endParaRPr>
          </a:p>
          <a:p>
            <a:endParaRPr lang="en-US" altLang="zh-CN"/>
          </a:p>
          <a:p>
            <a:pPr marL="342900" indent="-342900">
              <a:buAutoNum type="arabicParenR"/>
            </a:pPr>
            <a:endParaRPr lang="en-US" altLang="zh-CN" smtClean="0"/>
          </a:p>
          <a:p>
            <a:endParaRPr lang="en-US" altLang="zh-CN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2445" y="1584150"/>
            <a:ext cx="4094148" cy="35690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17505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9"/>
          <p:cNvSpPr txBox="1">
            <a:spLocks noChangeArrowheads="1"/>
          </p:cNvSpPr>
          <p:nvPr/>
        </p:nvSpPr>
        <p:spPr bwMode="auto">
          <a:xfrm>
            <a:off x="487837" y="755071"/>
            <a:ext cx="7587978" cy="3970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2B2B2">
                    <a:alpha val="50195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Char char="l"/>
            </a:pPr>
            <a:r>
              <a:rPr lang="zh-CN" altLang="en-US" sz="2200" b="1" smtClean="0"/>
              <a:t>哈希表</a:t>
            </a:r>
            <a:r>
              <a:rPr lang="en-US" altLang="zh-CN" sz="2200" b="1" smtClean="0"/>
              <a:t>(</a:t>
            </a:r>
            <a:r>
              <a:rPr lang="zh-CN" altLang="en-US" sz="2200" b="1" smtClean="0"/>
              <a:t>散列</a:t>
            </a:r>
            <a:r>
              <a:rPr lang="en-US" altLang="zh-CN" sz="2200" b="1" smtClean="0"/>
              <a:t>)</a:t>
            </a:r>
            <a:endParaRPr lang="en-US" altLang="zh-CN" sz="2200" b="1"/>
          </a:p>
        </p:txBody>
      </p:sp>
      <p:sp>
        <p:nvSpPr>
          <p:cNvPr id="2" name="TextBox 1"/>
          <p:cNvSpPr txBox="1"/>
          <p:nvPr/>
        </p:nvSpPr>
        <p:spPr>
          <a:xfrm>
            <a:off x="665981" y="1224111"/>
            <a:ext cx="8136904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smtClean="0">
                <a:solidFill>
                  <a:srgbClr val="0070C0"/>
                </a:solidFill>
              </a:rPr>
              <a:t>应用实例</a:t>
            </a:r>
            <a:endParaRPr lang="en-US" altLang="zh-CN" sz="2000" b="1" smtClean="0">
              <a:solidFill>
                <a:srgbClr val="0070C0"/>
              </a:solidFill>
            </a:endParaRPr>
          </a:p>
          <a:p>
            <a:r>
              <a:rPr lang="en-US" altLang="zh-CN" sz="2000" b="1" smtClean="0"/>
              <a:t>google</a:t>
            </a:r>
            <a:r>
              <a:rPr lang="zh-CN" altLang="en-US" sz="2000" b="1" smtClean="0"/>
              <a:t>公司的一个上机题</a:t>
            </a:r>
            <a:r>
              <a:rPr lang="en-US" altLang="zh-CN" sz="2000" b="1" smtClean="0"/>
              <a:t>: </a:t>
            </a:r>
          </a:p>
          <a:p>
            <a:endParaRPr lang="en-US" altLang="zh-CN" sz="2000" b="1" smtClean="0"/>
          </a:p>
          <a:p>
            <a:r>
              <a:rPr lang="zh-CN" altLang="en-US" sz="1600" b="1" smtClean="0"/>
              <a:t>有一个公司</a:t>
            </a:r>
            <a:r>
              <a:rPr lang="en-US" altLang="zh-CN" sz="1600" b="1" smtClean="0"/>
              <a:t>,</a:t>
            </a:r>
            <a:r>
              <a:rPr lang="zh-CN" altLang="en-US" sz="1600" b="1" smtClean="0"/>
              <a:t>当有新的员工来报道时</a:t>
            </a:r>
            <a:r>
              <a:rPr lang="en-US" altLang="zh-CN" sz="1600" b="1" smtClean="0"/>
              <a:t>,</a:t>
            </a:r>
            <a:r>
              <a:rPr lang="zh-CN" altLang="en-US" sz="1600" b="1" smtClean="0"/>
              <a:t>要求将该员工的信息加入</a:t>
            </a:r>
            <a:r>
              <a:rPr lang="en-US" altLang="zh-CN" sz="1600" b="1" smtClean="0"/>
              <a:t/>
            </a:r>
            <a:br>
              <a:rPr lang="en-US" altLang="zh-CN" sz="1600" b="1" smtClean="0"/>
            </a:br>
            <a:r>
              <a:rPr lang="en-US" altLang="zh-CN" sz="1600" b="1" smtClean="0"/>
              <a:t>(id,</a:t>
            </a:r>
            <a:r>
              <a:rPr lang="zh-CN" altLang="en-US" sz="1600" b="1" smtClean="0"/>
              <a:t>性别</a:t>
            </a:r>
            <a:r>
              <a:rPr lang="en-US" altLang="zh-CN" sz="1600" b="1" smtClean="0"/>
              <a:t>,</a:t>
            </a:r>
            <a:r>
              <a:rPr lang="zh-CN" altLang="en-US" sz="1600" b="1" smtClean="0"/>
              <a:t>年龄</a:t>
            </a:r>
            <a:r>
              <a:rPr lang="en-US" altLang="zh-CN" sz="1600" b="1" smtClean="0"/>
              <a:t>,</a:t>
            </a:r>
            <a:r>
              <a:rPr lang="zh-CN" altLang="en-US" sz="1600" b="1" smtClean="0"/>
              <a:t>住址</a:t>
            </a:r>
            <a:r>
              <a:rPr lang="en-US" altLang="zh-CN" sz="1600" b="1" smtClean="0"/>
              <a:t>..),</a:t>
            </a:r>
            <a:r>
              <a:rPr lang="zh-CN" altLang="en-US" sz="1600" b="1" smtClean="0"/>
              <a:t>当输入该员工的</a:t>
            </a:r>
            <a:r>
              <a:rPr lang="en-US" altLang="zh-CN" sz="1600" b="1" smtClean="0"/>
              <a:t>id</a:t>
            </a:r>
            <a:r>
              <a:rPr lang="zh-CN" altLang="en-US" sz="1600" b="1" smtClean="0"/>
              <a:t>时</a:t>
            </a:r>
            <a:r>
              <a:rPr lang="en-US" altLang="zh-CN" sz="1600" b="1" smtClean="0"/>
              <a:t>,</a:t>
            </a:r>
            <a:r>
              <a:rPr lang="zh-CN" altLang="en-US" sz="1600" b="1" smtClean="0"/>
              <a:t>要求查找到该员工的 </a:t>
            </a:r>
            <a:r>
              <a:rPr lang="en-US" altLang="zh-CN" sz="1600" b="1" smtClean="0"/>
              <a:t/>
            </a:r>
            <a:br>
              <a:rPr lang="en-US" altLang="zh-CN" sz="1600" b="1" smtClean="0"/>
            </a:br>
            <a:r>
              <a:rPr lang="zh-CN" altLang="en-US" sz="1600" b="1" smtClean="0"/>
              <a:t>所有信息</a:t>
            </a:r>
            <a:r>
              <a:rPr lang="en-US" altLang="zh-CN" sz="1600" b="1" smtClean="0"/>
              <a:t>.</a:t>
            </a:r>
          </a:p>
          <a:p>
            <a:endParaRPr lang="en-US" altLang="zh-CN" sz="2000" b="1"/>
          </a:p>
          <a:p>
            <a:r>
              <a:rPr lang="zh-CN" altLang="en-US" sz="1600" b="1" smtClean="0"/>
              <a:t>要求</a:t>
            </a:r>
            <a:r>
              <a:rPr lang="en-US" altLang="zh-CN" sz="1600" b="1" smtClean="0"/>
              <a:t>: </a:t>
            </a:r>
          </a:p>
          <a:p>
            <a:r>
              <a:rPr lang="zh-CN" altLang="en-US" sz="1600" b="1" smtClean="0"/>
              <a:t>不使用数据库</a:t>
            </a:r>
            <a:r>
              <a:rPr lang="en-US" altLang="zh-CN" sz="1600" b="1" smtClean="0"/>
              <a:t>,,</a:t>
            </a:r>
            <a:r>
              <a:rPr lang="zh-CN" altLang="en-US" sz="1600" b="1" smtClean="0"/>
              <a:t>速度越快越好</a:t>
            </a:r>
            <a:r>
              <a:rPr lang="en-US" altLang="zh-CN" sz="1600" b="1" smtClean="0"/>
              <a:t>=&gt;</a:t>
            </a:r>
            <a:r>
              <a:rPr lang="zh-CN" altLang="en-US" sz="1600" b="1" smtClean="0"/>
              <a:t>哈希表</a:t>
            </a:r>
            <a:r>
              <a:rPr lang="en-US" altLang="zh-CN" sz="1600" b="1" smtClean="0"/>
              <a:t>(</a:t>
            </a:r>
            <a:r>
              <a:rPr lang="zh-CN" altLang="en-US" sz="1600" b="1" smtClean="0"/>
              <a:t>散列</a:t>
            </a:r>
            <a:r>
              <a:rPr lang="en-US" altLang="zh-CN" sz="1600" b="1" smtClean="0"/>
              <a:t>)</a:t>
            </a:r>
          </a:p>
          <a:p>
            <a:r>
              <a:rPr lang="zh-CN" altLang="en-US" sz="1600" b="1">
                <a:solidFill>
                  <a:srgbClr val="FF0000"/>
                </a:solidFill>
              </a:rPr>
              <a:t>添</a:t>
            </a:r>
            <a:r>
              <a:rPr lang="zh-CN" altLang="en-US" sz="1600" b="1" smtClean="0">
                <a:solidFill>
                  <a:srgbClr val="FF0000"/>
                </a:solidFill>
              </a:rPr>
              <a:t>加时</a:t>
            </a:r>
            <a:r>
              <a:rPr lang="zh-CN" altLang="en-US" sz="1600" b="1" smtClean="0"/>
              <a:t>，保证按照</a:t>
            </a:r>
            <a:r>
              <a:rPr lang="en-US" altLang="zh-CN" sz="1600" b="1" smtClean="0"/>
              <a:t>id</a:t>
            </a:r>
            <a:r>
              <a:rPr lang="zh-CN" altLang="en-US" sz="1600" b="1" smtClean="0"/>
              <a:t>从低到高插入</a:t>
            </a:r>
            <a:r>
              <a:rPr lang="en-US" altLang="zh-CN" sz="1600" b="1"/>
              <a:t> </a:t>
            </a:r>
            <a:r>
              <a:rPr lang="en-US" altLang="zh-CN" sz="1600" b="1" smtClean="0"/>
              <a:t> [</a:t>
            </a:r>
            <a:r>
              <a:rPr lang="zh-CN" altLang="en-US" sz="1600" b="1" smtClean="0"/>
              <a:t>课后思考：如果</a:t>
            </a:r>
            <a:r>
              <a:rPr lang="en-US" altLang="zh-CN" sz="1600" b="1" smtClean="0"/>
              <a:t>id</a:t>
            </a:r>
            <a:r>
              <a:rPr lang="zh-CN" altLang="en-US" sz="1600" b="1" smtClean="0"/>
              <a:t>不是从低到高插入，但</a:t>
            </a:r>
            <a:r>
              <a:rPr lang="en-US" altLang="zh-CN" sz="1600" b="1" smtClean="0"/>
              <a:t/>
            </a:r>
            <a:br>
              <a:rPr lang="en-US" altLang="zh-CN" sz="1600" b="1" smtClean="0"/>
            </a:br>
            <a:r>
              <a:rPr lang="zh-CN" altLang="en-US" sz="1600" b="1" smtClean="0"/>
              <a:t>要求各条链表仍是从低到高，怎么解决</a:t>
            </a:r>
            <a:r>
              <a:rPr lang="en-US" altLang="zh-CN" sz="1600" b="1" smtClean="0"/>
              <a:t>?]</a:t>
            </a:r>
            <a:endParaRPr lang="en-US" altLang="zh-CN" smtClean="0"/>
          </a:p>
          <a:p>
            <a:pPr marL="342900" indent="-342900">
              <a:buAutoNum type="arabicParenR"/>
            </a:pPr>
            <a:r>
              <a:rPr lang="zh-CN" altLang="en-US"/>
              <a:t>使</a:t>
            </a:r>
            <a:r>
              <a:rPr lang="zh-CN" altLang="en-US" smtClean="0"/>
              <a:t>用</a:t>
            </a:r>
            <a:r>
              <a:rPr lang="zh-CN" altLang="en-US" b="1" smtClean="0"/>
              <a:t>链表</a:t>
            </a:r>
            <a:r>
              <a:rPr lang="zh-CN" altLang="en-US" smtClean="0"/>
              <a:t>来实现哈希表</a:t>
            </a:r>
            <a:r>
              <a:rPr lang="en-US" altLang="zh-CN" smtClean="0"/>
              <a:t>, </a:t>
            </a:r>
            <a:r>
              <a:rPr lang="zh-CN" altLang="en-US" smtClean="0"/>
              <a:t>该链表不带表头</a:t>
            </a:r>
            <a:r>
              <a:rPr lang="en-US" altLang="zh-CN" smtClean="0"/>
              <a:t/>
            </a:r>
            <a:br>
              <a:rPr lang="en-US" altLang="zh-CN" smtClean="0"/>
            </a:br>
            <a:r>
              <a:rPr lang="en-US" altLang="zh-CN" smtClean="0"/>
              <a:t>[</a:t>
            </a:r>
            <a:r>
              <a:rPr lang="zh-CN" altLang="en-US" smtClean="0"/>
              <a:t>即</a:t>
            </a:r>
            <a:r>
              <a:rPr lang="en-US" altLang="zh-CN" smtClean="0"/>
              <a:t>: </a:t>
            </a:r>
            <a:r>
              <a:rPr lang="zh-CN" altLang="en-US" b="1" smtClean="0">
                <a:solidFill>
                  <a:srgbClr val="EA0000"/>
                </a:solidFill>
              </a:rPr>
              <a:t>链表的第一个结点就存放雇员信息</a:t>
            </a:r>
            <a:r>
              <a:rPr lang="en-US" altLang="zh-CN" smtClean="0"/>
              <a:t>] </a:t>
            </a:r>
          </a:p>
          <a:p>
            <a:pPr marL="342900" indent="-342900">
              <a:buAutoNum type="arabicParenR"/>
              <a:defRPr/>
            </a:pPr>
            <a:r>
              <a:rPr lang="zh-CN" altLang="en-US" smtClean="0">
                <a:ea typeface="宋体" pitchFamily="2" charset="-122"/>
              </a:rPr>
              <a:t>思路分析并画出示意图</a:t>
            </a:r>
            <a:endParaRPr lang="en-US" altLang="zh-CN" smtClean="0">
              <a:ea typeface="宋体" pitchFamily="2" charset="-122"/>
            </a:endParaRPr>
          </a:p>
          <a:p>
            <a:pPr marL="342900" indent="-342900">
              <a:buAutoNum type="arabicParenR"/>
              <a:defRPr/>
            </a:pPr>
            <a:r>
              <a:rPr lang="zh-CN" altLang="en-US">
                <a:ea typeface="宋体" pitchFamily="2" charset="-122"/>
              </a:rPr>
              <a:t>代</a:t>
            </a:r>
            <a:r>
              <a:rPr lang="zh-CN" altLang="en-US" smtClean="0">
                <a:ea typeface="宋体" pitchFamily="2" charset="-122"/>
              </a:rPr>
              <a:t>码实现</a:t>
            </a:r>
            <a:r>
              <a:rPr lang="en-US" altLang="zh-CN" smtClean="0">
                <a:ea typeface="宋体" pitchFamily="2" charset="-122"/>
              </a:rPr>
              <a:t>[</a:t>
            </a:r>
            <a:r>
              <a:rPr lang="zh-CN" altLang="en-US">
                <a:solidFill>
                  <a:srgbClr val="FF0000"/>
                </a:solidFill>
                <a:ea typeface="宋体" pitchFamily="2" charset="-122"/>
              </a:rPr>
              <a:t>增</a:t>
            </a:r>
            <a:r>
              <a:rPr lang="zh-CN" altLang="en-US" smtClean="0">
                <a:ea typeface="宋体" pitchFamily="2" charset="-122"/>
              </a:rPr>
              <a:t>删改</a:t>
            </a:r>
            <a:r>
              <a:rPr lang="zh-CN" altLang="en-US" b="1" smtClean="0">
                <a:solidFill>
                  <a:srgbClr val="FF0000"/>
                </a:solidFill>
                <a:ea typeface="宋体" pitchFamily="2" charset="-122"/>
              </a:rPr>
              <a:t>查</a:t>
            </a:r>
            <a:r>
              <a:rPr lang="en-US" altLang="zh-CN" b="1" smtClean="0">
                <a:solidFill>
                  <a:srgbClr val="FF0000"/>
                </a:solidFill>
                <a:ea typeface="宋体" pitchFamily="2" charset="-122"/>
              </a:rPr>
              <a:t>(</a:t>
            </a:r>
            <a:r>
              <a:rPr lang="zh-CN" altLang="en-US" sz="1400" smtClean="0">
                <a:solidFill>
                  <a:srgbClr val="0070C0"/>
                </a:solidFill>
                <a:ea typeface="宋体" pitchFamily="2" charset="-122"/>
              </a:rPr>
              <a:t>显示所有员工，</a:t>
            </a:r>
            <a:r>
              <a:rPr lang="zh-CN" altLang="en-US">
                <a:solidFill>
                  <a:srgbClr val="0070C0"/>
                </a:solidFill>
                <a:ea typeface="宋体" pitchFamily="2" charset="-122"/>
              </a:rPr>
              <a:t>按</a:t>
            </a:r>
            <a:r>
              <a:rPr lang="en-US" altLang="zh-CN">
                <a:solidFill>
                  <a:srgbClr val="0070C0"/>
                </a:solidFill>
                <a:ea typeface="宋体" pitchFamily="2" charset="-122"/>
              </a:rPr>
              <a:t>id</a:t>
            </a:r>
            <a:r>
              <a:rPr lang="zh-CN" altLang="en-US">
                <a:solidFill>
                  <a:srgbClr val="0070C0"/>
                </a:solidFill>
                <a:ea typeface="宋体" pitchFamily="2" charset="-122"/>
              </a:rPr>
              <a:t>查询</a:t>
            </a:r>
            <a:r>
              <a:rPr lang="en-US" altLang="zh-CN" b="1" smtClean="0">
                <a:solidFill>
                  <a:srgbClr val="FF0000"/>
                </a:solidFill>
                <a:ea typeface="宋体" pitchFamily="2" charset="-122"/>
              </a:rPr>
              <a:t>)</a:t>
            </a:r>
            <a:r>
              <a:rPr lang="en-US" altLang="zh-CN" smtClean="0">
                <a:ea typeface="宋体" pitchFamily="2" charset="-122"/>
              </a:rPr>
              <a:t>]</a:t>
            </a:r>
          </a:p>
          <a:p>
            <a:endParaRPr lang="en-US" altLang="zh-CN"/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24589700"/>
              </p:ext>
            </p:extLst>
          </p:nvPr>
        </p:nvGraphicFramePr>
        <p:xfrm>
          <a:off x="1890117" y="2880295"/>
          <a:ext cx="1174427" cy="5133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21" name="包装程序外壳对象" showAsIcon="1" r:id="rId4" imgW="1627200" imgH="711360" progId="Package">
                  <p:embed/>
                </p:oleObj>
              </mc:Choice>
              <mc:Fallback>
                <p:oleObj name="包装程序外壳对象" showAsIcon="1" r:id="rId4" imgW="1627200" imgH="71136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890117" y="2880295"/>
                        <a:ext cx="1174427" cy="5133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256" name="Picture 40"/>
          <p:cNvPicPr>
            <a:picLocks noChangeAspect="1" noChangeArrowheads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1883" y="-222081"/>
            <a:ext cx="2158795" cy="23513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57" name="Picture 4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056" y="-177972"/>
            <a:ext cx="2969889" cy="2433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58" name="Picture 42"/>
          <p:cNvPicPr>
            <a:picLocks noChangeAspect="1" noChangeArrowheads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8398" y="2330456"/>
            <a:ext cx="3459036" cy="33031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61" name="Picture 45"/>
          <p:cNvPicPr>
            <a:picLocks noChangeAspect="1" noChangeArrowheads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4169" y="4104431"/>
            <a:ext cx="2376509" cy="12628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57873150"/>
              </p:ext>
            </p:extLst>
          </p:nvPr>
        </p:nvGraphicFramePr>
        <p:xfrm>
          <a:off x="4586737" y="1681611"/>
          <a:ext cx="494489" cy="4260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22" name="包装程序外壳对象" showAsIcon="1" r:id="rId7" imgW="826200" imgH="711360" progId="Package">
                  <p:embed/>
                </p:oleObj>
              </mc:Choice>
              <mc:Fallback>
                <p:oleObj name="包装程序外壳对象" showAsIcon="1" r:id="rId7" imgW="826200" imgH="71136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586737" y="1681611"/>
                        <a:ext cx="494489" cy="42602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3040478"/>
              </p:ext>
            </p:extLst>
          </p:nvPr>
        </p:nvGraphicFramePr>
        <p:xfrm>
          <a:off x="6808740" y="1440134"/>
          <a:ext cx="568480" cy="4897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23" name="包装程序外壳对象" showAsIcon="1" r:id="rId9" imgW="826200" imgH="711360" progId="Package">
                  <p:embed/>
                </p:oleObj>
              </mc:Choice>
              <mc:Fallback>
                <p:oleObj name="包装程序外壳对象" showAsIcon="1" r:id="rId9" imgW="826200" imgH="71136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808740" y="1440134"/>
                        <a:ext cx="568480" cy="48976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20376294"/>
              </p:ext>
            </p:extLst>
          </p:nvPr>
        </p:nvGraphicFramePr>
        <p:xfrm>
          <a:off x="9883005" y="1603573"/>
          <a:ext cx="576064" cy="4963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24" name="包装程序外壳对象" showAsIcon="1" r:id="rId11" imgW="826200" imgH="711360" progId="Package">
                  <p:embed/>
                </p:oleObj>
              </mc:Choice>
              <mc:Fallback>
                <p:oleObj name="包装程序外壳对象" showAsIcon="1" r:id="rId11" imgW="826200" imgH="71136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9883005" y="1603573"/>
                        <a:ext cx="576064" cy="49630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45120955"/>
              </p:ext>
            </p:extLst>
          </p:nvPr>
        </p:nvGraphicFramePr>
        <p:xfrm>
          <a:off x="10134513" y="5142640"/>
          <a:ext cx="521432" cy="4492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25" name="包装程序外壳对象" showAsIcon="1" r:id="rId13" imgW="826200" imgH="711360" progId="Package">
                  <p:embed/>
                </p:oleObj>
              </mc:Choice>
              <mc:Fallback>
                <p:oleObj name="包装程序外壳对象" showAsIcon="1" r:id="rId13" imgW="826200" imgH="71136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0134513" y="5142640"/>
                        <a:ext cx="521432" cy="44923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06492843"/>
              </p:ext>
            </p:extLst>
          </p:nvPr>
        </p:nvGraphicFramePr>
        <p:xfrm>
          <a:off x="6858669" y="5040535"/>
          <a:ext cx="542110" cy="4670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26" name="包装程序外壳对象" showAsIcon="1" r:id="rId15" imgW="826200" imgH="711360" progId="Package">
                  <p:embed/>
                </p:oleObj>
              </mc:Choice>
              <mc:Fallback>
                <p:oleObj name="包装程序外壳对象" showAsIcon="1" r:id="rId15" imgW="826200" imgH="71136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6858669" y="5040535"/>
                        <a:ext cx="542110" cy="46704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1851" y="-78541"/>
            <a:ext cx="1774489" cy="22077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11182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9"/>
          <p:cNvSpPr txBox="1">
            <a:spLocks noChangeArrowheads="1"/>
          </p:cNvSpPr>
          <p:nvPr/>
        </p:nvSpPr>
        <p:spPr bwMode="auto">
          <a:xfrm>
            <a:off x="487837" y="755071"/>
            <a:ext cx="7587978" cy="3970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2B2B2">
                    <a:alpha val="50195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Char char="l"/>
            </a:pPr>
            <a:r>
              <a:rPr lang="zh-CN" altLang="en-US" sz="2200" b="1"/>
              <a:t>二叉树</a:t>
            </a:r>
            <a:endParaRPr lang="en-US" altLang="zh-CN" sz="2200" b="1"/>
          </a:p>
        </p:txBody>
      </p:sp>
      <p:sp>
        <p:nvSpPr>
          <p:cNvPr id="2" name="TextBox 1"/>
          <p:cNvSpPr txBox="1"/>
          <p:nvPr/>
        </p:nvSpPr>
        <p:spPr>
          <a:xfrm>
            <a:off x="665981" y="1224111"/>
            <a:ext cx="8568952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>
                <a:solidFill>
                  <a:srgbClr val="0070C0"/>
                </a:solidFill>
              </a:rPr>
              <a:t>为什</a:t>
            </a:r>
            <a:r>
              <a:rPr lang="zh-CN" altLang="en-US" sz="2000" b="1" smtClean="0">
                <a:solidFill>
                  <a:srgbClr val="0070C0"/>
                </a:solidFill>
              </a:rPr>
              <a:t>么需要树这种数据结构</a:t>
            </a:r>
            <a:endParaRPr lang="en-US" altLang="zh-CN"/>
          </a:p>
          <a:p>
            <a:endParaRPr lang="en-US" altLang="zh-CN" smtClean="0"/>
          </a:p>
          <a:p>
            <a:pPr marL="342900" indent="-342900">
              <a:buAutoNum type="arabicParenR"/>
            </a:pPr>
            <a:r>
              <a:rPr lang="zh-CN" altLang="en-US" smtClean="0"/>
              <a:t>数组</a:t>
            </a:r>
            <a:r>
              <a:rPr lang="zh-CN" altLang="en-US"/>
              <a:t>存</a:t>
            </a:r>
            <a:r>
              <a:rPr lang="zh-CN" altLang="en-US" smtClean="0"/>
              <a:t>储方式的</a:t>
            </a:r>
            <a:r>
              <a:rPr lang="zh-CN" altLang="en-US"/>
              <a:t>分</a:t>
            </a:r>
            <a:r>
              <a:rPr lang="zh-CN" altLang="en-US" smtClean="0"/>
              <a:t>析</a:t>
            </a:r>
            <a:r>
              <a:rPr lang="en-US" altLang="zh-CN" smtClean="0"/>
              <a:t/>
            </a:r>
            <a:br>
              <a:rPr lang="en-US" altLang="zh-CN" smtClean="0"/>
            </a:br>
            <a:r>
              <a:rPr lang="zh-CN" altLang="en-US" sz="1700" smtClean="0"/>
              <a:t>优点：通过下标方式访问元素，速度快。</a:t>
            </a:r>
            <a:r>
              <a:rPr lang="zh-CN" altLang="en-US" sz="1700" b="1" smtClean="0">
                <a:solidFill>
                  <a:srgbClr val="DA0000"/>
                </a:solidFill>
              </a:rPr>
              <a:t>对于有序数组</a:t>
            </a:r>
            <a:r>
              <a:rPr lang="zh-CN" altLang="en-US" sz="1700" smtClean="0"/>
              <a:t>，还可使用二分查找提高检索速度。</a:t>
            </a:r>
            <a:r>
              <a:rPr lang="en-US" altLang="zh-CN" sz="1700" smtClean="0"/>
              <a:t/>
            </a:r>
            <a:br>
              <a:rPr lang="en-US" altLang="zh-CN" sz="1700" smtClean="0"/>
            </a:br>
            <a:r>
              <a:rPr lang="zh-CN" altLang="en-US" sz="1700"/>
              <a:t>缺点</a:t>
            </a:r>
            <a:r>
              <a:rPr lang="zh-CN" altLang="en-US" sz="1700" smtClean="0"/>
              <a:t>：</a:t>
            </a:r>
            <a:r>
              <a:rPr lang="zh-CN" altLang="en-US" sz="1700"/>
              <a:t>如</a:t>
            </a:r>
            <a:r>
              <a:rPr lang="zh-CN" altLang="en-US" sz="1700" smtClean="0"/>
              <a:t>果要检索具体某个值，或者插入值</a:t>
            </a:r>
            <a:r>
              <a:rPr lang="en-US" altLang="zh-CN" sz="1700" smtClean="0"/>
              <a:t>(</a:t>
            </a:r>
            <a:r>
              <a:rPr lang="zh-CN" altLang="en-US" sz="1700" smtClean="0"/>
              <a:t>按一定顺序</a:t>
            </a:r>
            <a:r>
              <a:rPr lang="en-US" altLang="zh-CN" sz="1700" smtClean="0"/>
              <a:t>)</a:t>
            </a:r>
            <a:r>
              <a:rPr lang="zh-CN" altLang="en-US" sz="1700" b="1" smtClean="0"/>
              <a:t>会整体移动</a:t>
            </a:r>
            <a:r>
              <a:rPr lang="zh-CN" altLang="en-US" sz="1700" smtClean="0"/>
              <a:t>，效率较低 </a:t>
            </a:r>
            <a:r>
              <a:rPr lang="en-US" altLang="zh-CN"/>
              <a:t>[</a:t>
            </a:r>
            <a:r>
              <a:rPr lang="zh-CN" altLang="en-US" sz="1100" smtClean="0"/>
              <a:t>示意图</a:t>
            </a:r>
            <a:r>
              <a:rPr lang="en-US" altLang="zh-CN"/>
              <a:t>]</a:t>
            </a:r>
            <a:endParaRPr lang="en-US" altLang="zh-CN" smtClean="0"/>
          </a:p>
          <a:p>
            <a:pPr marL="342900" indent="-342900">
              <a:buAutoNum type="arabicParenR"/>
            </a:pPr>
            <a:r>
              <a:rPr lang="zh-CN" altLang="en-US"/>
              <a:t>链</a:t>
            </a:r>
            <a:r>
              <a:rPr lang="zh-CN" altLang="en-US" smtClean="0"/>
              <a:t>式存储方式的分析</a:t>
            </a:r>
            <a:r>
              <a:rPr lang="en-US" altLang="zh-CN" smtClean="0"/>
              <a:t/>
            </a:r>
            <a:br>
              <a:rPr lang="en-US" altLang="zh-CN" smtClean="0"/>
            </a:br>
            <a:r>
              <a:rPr lang="zh-CN" altLang="en-US" sz="1700" smtClean="0"/>
              <a:t>优点：在一定程度上对数组存储方式有优化</a:t>
            </a:r>
            <a:r>
              <a:rPr lang="en-US" altLang="zh-CN" sz="1700" smtClean="0"/>
              <a:t>(</a:t>
            </a:r>
            <a:r>
              <a:rPr lang="zh-CN" altLang="en-US" sz="1700" smtClean="0"/>
              <a:t>比如：插入一个数</a:t>
            </a:r>
            <a:r>
              <a:rPr lang="zh-CN" altLang="en-US" sz="1700"/>
              <a:t>值</a:t>
            </a:r>
            <a:r>
              <a:rPr lang="zh-CN" altLang="en-US" sz="1700" smtClean="0"/>
              <a:t>节点，只需要将</a:t>
            </a:r>
            <a:r>
              <a:rPr lang="zh-CN" altLang="en-US" sz="1700"/>
              <a:t>插</a:t>
            </a:r>
            <a:r>
              <a:rPr lang="zh-CN" altLang="en-US" sz="1700" smtClean="0"/>
              <a:t>入节点，链接到链表中即可</a:t>
            </a:r>
            <a:r>
              <a:rPr lang="en-US" altLang="zh-CN" sz="1700" smtClean="0"/>
              <a:t>)</a:t>
            </a:r>
            <a:r>
              <a:rPr lang="zh-CN" altLang="en-US" sz="1700" smtClean="0"/>
              <a:t>。</a:t>
            </a:r>
            <a:r>
              <a:rPr lang="en-US" altLang="zh-CN" sz="1700"/>
              <a:t/>
            </a:r>
            <a:br>
              <a:rPr lang="en-US" altLang="zh-CN" sz="1700"/>
            </a:br>
            <a:r>
              <a:rPr lang="zh-CN" altLang="en-US" sz="1700"/>
              <a:t>缺</a:t>
            </a:r>
            <a:r>
              <a:rPr lang="zh-CN" altLang="en-US" sz="1700" smtClean="0"/>
              <a:t>点：在进行检索时，效率仍然较低，比如</a:t>
            </a:r>
            <a:r>
              <a:rPr lang="en-US" altLang="zh-CN" sz="1700" smtClean="0"/>
              <a:t>(</a:t>
            </a:r>
            <a:r>
              <a:rPr lang="zh-CN" altLang="en-US" sz="1700" smtClean="0"/>
              <a:t>检索某个值，需要从头节点开始</a:t>
            </a:r>
            <a:r>
              <a:rPr lang="zh-CN" altLang="en-US" sz="1700"/>
              <a:t>遍历</a:t>
            </a:r>
            <a:r>
              <a:rPr lang="en-US" altLang="zh-CN" sz="1700" smtClean="0"/>
              <a:t>) </a:t>
            </a:r>
            <a:r>
              <a:rPr lang="en-US" altLang="zh-CN" smtClean="0"/>
              <a:t>【</a:t>
            </a:r>
            <a:r>
              <a:rPr lang="zh-CN" altLang="en-US" sz="1200"/>
              <a:t>示意图</a:t>
            </a:r>
            <a:r>
              <a:rPr lang="en-US" altLang="zh-CN" smtClean="0"/>
              <a:t>】</a:t>
            </a:r>
          </a:p>
          <a:p>
            <a:pPr marL="342900" indent="-342900">
              <a:buAutoNum type="arabicParenR"/>
            </a:pPr>
            <a:endParaRPr lang="en-US" altLang="zh-CN" smtClean="0"/>
          </a:p>
          <a:p>
            <a:pPr marL="342900" indent="-342900">
              <a:buAutoNum type="arabicParenR"/>
            </a:pPr>
            <a:r>
              <a:rPr lang="zh-CN" altLang="en-US" b="1" smtClean="0"/>
              <a:t>树</a:t>
            </a:r>
            <a:r>
              <a:rPr lang="zh-CN" altLang="en-US" smtClean="0"/>
              <a:t>存储方式的分析</a:t>
            </a:r>
            <a:r>
              <a:rPr lang="en-US" altLang="zh-CN" smtClean="0"/>
              <a:t/>
            </a:r>
            <a:br>
              <a:rPr lang="en-US" altLang="zh-CN" smtClean="0"/>
            </a:br>
            <a:r>
              <a:rPr lang="zh-CN" altLang="en-US" sz="1700" smtClean="0"/>
              <a:t>能提高数据</a:t>
            </a:r>
            <a:r>
              <a:rPr lang="zh-CN" altLang="en-US" sz="1700" b="1" smtClean="0">
                <a:solidFill>
                  <a:srgbClr val="DA0000"/>
                </a:solidFill>
              </a:rPr>
              <a:t>存储，读取</a:t>
            </a:r>
            <a:r>
              <a:rPr lang="zh-CN" altLang="en-US" sz="1700" smtClean="0"/>
              <a:t>的效率</a:t>
            </a:r>
            <a:r>
              <a:rPr lang="en-US" altLang="zh-CN" sz="1700" smtClean="0"/>
              <a:t>,  </a:t>
            </a:r>
            <a:r>
              <a:rPr lang="zh-CN" altLang="en-US" sz="1700"/>
              <a:t>比</a:t>
            </a:r>
            <a:r>
              <a:rPr lang="zh-CN" altLang="en-US" sz="1700" smtClean="0"/>
              <a:t>如利用 </a:t>
            </a:r>
            <a:r>
              <a:rPr lang="zh-CN" altLang="en-US" b="1" smtClean="0"/>
              <a:t>二叉排序树</a:t>
            </a:r>
            <a:r>
              <a:rPr lang="en-US" altLang="zh-CN" sz="1700" smtClean="0"/>
              <a:t>(</a:t>
            </a:r>
            <a:r>
              <a:rPr lang="en-US" altLang="zh-CN" sz="1700" smtClean="0"/>
              <a:t>Binary Sort Tree)</a:t>
            </a:r>
            <a:r>
              <a:rPr lang="zh-CN" altLang="en-US" sz="1700" smtClean="0"/>
              <a:t>，既可以保证数据的检索速度，同时也可以保证数据的插入，删除，修改的速度</a:t>
            </a:r>
            <a:r>
              <a:rPr lang="zh-CN" altLang="en-US" smtClean="0"/>
              <a:t>。</a:t>
            </a:r>
            <a:r>
              <a:rPr lang="en-US" altLang="zh-CN" smtClean="0"/>
              <a:t>【</a:t>
            </a:r>
            <a:r>
              <a:rPr lang="zh-CN" altLang="en-US" sz="1100" smtClean="0"/>
              <a:t>示意图</a:t>
            </a:r>
            <a:r>
              <a:rPr lang="en-US" altLang="zh-CN" sz="1100" smtClean="0"/>
              <a:t>,</a:t>
            </a:r>
            <a:r>
              <a:rPr lang="zh-CN" altLang="en-US" sz="1100" smtClean="0"/>
              <a:t>后面详讲</a:t>
            </a:r>
            <a:r>
              <a:rPr lang="en-US" altLang="zh-CN" smtClean="0"/>
              <a:t>】</a:t>
            </a: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85867146"/>
              </p:ext>
            </p:extLst>
          </p:nvPr>
        </p:nvGraphicFramePr>
        <p:xfrm>
          <a:off x="7866781" y="4176439"/>
          <a:ext cx="1008112" cy="558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41" name="包装程序外壳对象" showAsIcon="1" r:id="rId4" imgW="1284120" imgH="711360" progId="Package">
                  <p:embed/>
                </p:oleObj>
              </mc:Choice>
              <mc:Fallback>
                <p:oleObj name="包装程序外壳对象" showAsIcon="1" r:id="rId4" imgW="1284120" imgH="71136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866781" y="4176439"/>
                        <a:ext cx="1008112" cy="5582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7507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9"/>
          <p:cNvSpPr txBox="1">
            <a:spLocks noChangeArrowheads="1"/>
          </p:cNvSpPr>
          <p:nvPr/>
        </p:nvSpPr>
        <p:spPr bwMode="auto">
          <a:xfrm>
            <a:off x="487837" y="755071"/>
            <a:ext cx="7587978" cy="3970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2B2B2">
                    <a:alpha val="50195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Char char="l"/>
            </a:pPr>
            <a:r>
              <a:rPr lang="zh-CN" altLang="en-US" sz="2200" b="1"/>
              <a:t>二叉树</a:t>
            </a:r>
            <a:endParaRPr lang="en-US" altLang="zh-CN" sz="2200" b="1"/>
          </a:p>
        </p:txBody>
      </p:sp>
      <p:sp>
        <p:nvSpPr>
          <p:cNvPr id="2" name="TextBox 1"/>
          <p:cNvSpPr txBox="1"/>
          <p:nvPr/>
        </p:nvSpPr>
        <p:spPr>
          <a:xfrm>
            <a:off x="665981" y="1224111"/>
            <a:ext cx="8136904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>
                <a:solidFill>
                  <a:srgbClr val="0070C0"/>
                </a:solidFill>
              </a:rPr>
              <a:t>二叉</a:t>
            </a:r>
            <a:r>
              <a:rPr lang="zh-CN" altLang="en-US" sz="2000" b="1" smtClean="0">
                <a:solidFill>
                  <a:srgbClr val="0070C0"/>
                </a:solidFill>
              </a:rPr>
              <a:t>树的示意图</a:t>
            </a:r>
            <a:endParaRPr lang="en-US" altLang="zh-CN"/>
          </a:p>
          <a:p>
            <a:endParaRPr lang="en-US" altLang="zh-CN" smtClean="0"/>
          </a:p>
          <a:p>
            <a:endParaRPr lang="en-US" altLang="zh-CN" smtClean="0"/>
          </a:p>
          <a:p>
            <a:endParaRPr lang="en-US" altLang="zh-CN"/>
          </a:p>
          <a:p>
            <a:endParaRPr lang="en-US" altLang="zh-CN" smtClean="0"/>
          </a:p>
          <a:p>
            <a:endParaRPr lang="en-US" altLang="zh-CN"/>
          </a:p>
          <a:p>
            <a:endParaRPr lang="en-US" altLang="zh-CN" smtClean="0"/>
          </a:p>
          <a:p>
            <a:endParaRPr lang="en-US" altLang="zh-CN"/>
          </a:p>
          <a:p>
            <a:endParaRPr lang="en-US" altLang="zh-CN" smtClean="0"/>
          </a:p>
          <a:p>
            <a:endParaRPr lang="zh-CN" alt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631" y="1800175"/>
            <a:ext cx="5695950" cy="3419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994573" y="1458133"/>
            <a:ext cx="3168352" cy="384720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sz="1600" smtClean="0"/>
              <a:t>树的常用术语</a:t>
            </a:r>
            <a:r>
              <a:rPr lang="en-US" altLang="zh-CN" sz="1600" smtClean="0"/>
              <a:t>(</a:t>
            </a:r>
            <a:r>
              <a:rPr lang="zh-CN" altLang="en-US" sz="1600" smtClean="0"/>
              <a:t>结合示意图理解</a:t>
            </a:r>
            <a:r>
              <a:rPr lang="en-US" altLang="zh-CN" sz="1600" smtClean="0"/>
              <a:t>):</a:t>
            </a:r>
          </a:p>
          <a:p>
            <a:pPr marL="342900" indent="-342900">
              <a:buAutoNum type="arabicParenR"/>
            </a:pPr>
            <a:r>
              <a:rPr lang="zh-CN" altLang="en-US" sz="1600" smtClean="0"/>
              <a:t>节点</a:t>
            </a:r>
            <a:endParaRPr lang="en-US" altLang="zh-CN" sz="1600" smtClean="0"/>
          </a:p>
          <a:p>
            <a:pPr marL="342900" indent="-342900">
              <a:buAutoNum type="arabicParenR"/>
            </a:pPr>
            <a:r>
              <a:rPr lang="zh-CN" altLang="en-US" sz="1600" smtClean="0"/>
              <a:t>根节点</a:t>
            </a:r>
            <a:endParaRPr lang="en-US" altLang="zh-CN" sz="1600" smtClean="0"/>
          </a:p>
          <a:p>
            <a:pPr marL="342900" indent="-342900">
              <a:buAutoNum type="arabicParenR"/>
            </a:pPr>
            <a:r>
              <a:rPr lang="zh-CN" altLang="en-US" sz="1600" smtClean="0"/>
              <a:t>父节点</a:t>
            </a:r>
            <a:endParaRPr lang="en-US" altLang="zh-CN" sz="1600" smtClean="0"/>
          </a:p>
          <a:p>
            <a:pPr marL="342900" indent="-342900">
              <a:buAutoNum type="arabicParenR"/>
            </a:pPr>
            <a:r>
              <a:rPr lang="zh-CN" altLang="en-US" sz="1600"/>
              <a:t>子节</a:t>
            </a:r>
            <a:r>
              <a:rPr lang="zh-CN" altLang="en-US" sz="1600" smtClean="0"/>
              <a:t>点</a:t>
            </a:r>
            <a:endParaRPr lang="en-US" altLang="zh-CN" sz="1600" smtClean="0"/>
          </a:p>
          <a:p>
            <a:pPr marL="342900" indent="-342900">
              <a:buAutoNum type="arabicParenR"/>
            </a:pPr>
            <a:r>
              <a:rPr lang="zh-CN" altLang="en-US" sz="1600"/>
              <a:t>叶</a:t>
            </a:r>
            <a:r>
              <a:rPr lang="zh-CN" altLang="en-US" sz="1600" smtClean="0"/>
              <a:t>子节</a:t>
            </a:r>
            <a:r>
              <a:rPr lang="zh-CN" altLang="en-US" sz="1600" smtClean="0"/>
              <a:t>点 </a:t>
            </a:r>
            <a:r>
              <a:rPr lang="en-US" altLang="zh-CN" sz="1600" smtClean="0"/>
              <a:t>(</a:t>
            </a:r>
            <a:r>
              <a:rPr lang="zh-CN" altLang="en-US" sz="1600" smtClean="0"/>
              <a:t>没有子节点的节点</a:t>
            </a:r>
            <a:r>
              <a:rPr lang="en-US" altLang="zh-CN" sz="1600" smtClean="0"/>
              <a:t>)</a:t>
            </a:r>
            <a:endParaRPr lang="en-US" altLang="zh-CN" sz="1600" smtClean="0"/>
          </a:p>
          <a:p>
            <a:pPr marL="342900" indent="-342900">
              <a:buAutoNum type="arabicParenR"/>
            </a:pPr>
            <a:r>
              <a:rPr lang="zh-CN" altLang="en-US" sz="1600"/>
              <a:t>节</a:t>
            </a:r>
            <a:r>
              <a:rPr lang="zh-CN" altLang="en-US" sz="1600" smtClean="0"/>
              <a:t>点的</a:t>
            </a:r>
            <a:r>
              <a:rPr lang="zh-CN" altLang="en-US" sz="1600" smtClean="0"/>
              <a:t>权</a:t>
            </a:r>
            <a:r>
              <a:rPr lang="en-US" altLang="zh-CN" sz="1600" smtClean="0"/>
              <a:t>(</a:t>
            </a:r>
            <a:r>
              <a:rPr lang="zh-CN" altLang="en-US" sz="1600" smtClean="0"/>
              <a:t>节点值</a:t>
            </a:r>
            <a:r>
              <a:rPr lang="en-US" altLang="zh-CN" sz="1600" smtClean="0"/>
              <a:t>)</a:t>
            </a:r>
            <a:endParaRPr lang="en-US" altLang="zh-CN" sz="1600" smtClean="0"/>
          </a:p>
          <a:p>
            <a:pPr marL="342900" indent="-342900">
              <a:buAutoNum type="arabicParenR"/>
            </a:pPr>
            <a:r>
              <a:rPr lang="zh-CN" altLang="en-US" sz="1600"/>
              <a:t>路</a:t>
            </a:r>
            <a:r>
              <a:rPr lang="zh-CN" altLang="en-US" sz="1600" smtClean="0"/>
              <a:t>径</a:t>
            </a:r>
            <a:r>
              <a:rPr lang="en-US" altLang="zh-CN" sz="1600" smtClean="0"/>
              <a:t>(</a:t>
            </a:r>
            <a:r>
              <a:rPr lang="zh-CN" altLang="en-US" sz="1600" smtClean="0"/>
              <a:t>从</a:t>
            </a:r>
            <a:r>
              <a:rPr lang="en-US" altLang="zh-CN" sz="1600" smtClean="0"/>
              <a:t>root</a:t>
            </a:r>
            <a:r>
              <a:rPr lang="zh-CN" altLang="en-US" sz="1600" smtClean="0"/>
              <a:t>节点找到该节点的路线</a:t>
            </a:r>
            <a:r>
              <a:rPr lang="en-US" altLang="zh-CN" sz="1600" smtClean="0"/>
              <a:t>)</a:t>
            </a:r>
            <a:endParaRPr lang="en-US" altLang="zh-CN" sz="1600" smtClean="0"/>
          </a:p>
          <a:p>
            <a:pPr marL="342900" indent="-342900">
              <a:buAutoNum type="arabicParenR"/>
            </a:pPr>
            <a:r>
              <a:rPr lang="zh-CN" altLang="en-US" sz="1600" smtClean="0"/>
              <a:t>层</a:t>
            </a:r>
            <a:endParaRPr lang="en-US" altLang="zh-CN" sz="1600" smtClean="0"/>
          </a:p>
          <a:p>
            <a:pPr marL="342900" indent="-342900">
              <a:buAutoNum type="arabicParenR"/>
            </a:pPr>
            <a:r>
              <a:rPr lang="zh-CN" altLang="en-US" sz="1600" smtClean="0"/>
              <a:t>子树</a:t>
            </a:r>
            <a:endParaRPr lang="en-US" altLang="zh-CN" sz="1600" smtClean="0"/>
          </a:p>
          <a:p>
            <a:pPr marL="342900" indent="-342900">
              <a:buAutoNum type="arabicParenR"/>
            </a:pPr>
            <a:r>
              <a:rPr lang="zh-CN" altLang="en-US" sz="1600" smtClean="0"/>
              <a:t>树的高</a:t>
            </a:r>
            <a:r>
              <a:rPr lang="zh-CN" altLang="en-US" sz="1600" smtClean="0"/>
              <a:t>度</a:t>
            </a:r>
            <a:r>
              <a:rPr lang="en-US" altLang="zh-CN" sz="1600" smtClean="0"/>
              <a:t>(</a:t>
            </a:r>
            <a:r>
              <a:rPr lang="zh-CN" altLang="en-US" sz="1600" smtClean="0"/>
              <a:t>最大层数</a:t>
            </a:r>
            <a:r>
              <a:rPr lang="en-US" altLang="zh-CN" sz="1600" smtClean="0"/>
              <a:t>)</a:t>
            </a:r>
            <a:endParaRPr lang="en-US" altLang="zh-CN" sz="1600" smtClean="0"/>
          </a:p>
          <a:p>
            <a:pPr marL="342900" indent="-342900">
              <a:buAutoNum type="arabicParenR"/>
            </a:pPr>
            <a:r>
              <a:rPr lang="zh-CN" altLang="en-US" sz="1600"/>
              <a:t>森林</a:t>
            </a:r>
            <a:endParaRPr lang="en-US" altLang="zh-CN" sz="1600" smtClean="0"/>
          </a:p>
          <a:p>
            <a:endParaRPr lang="en-US" altLang="zh-CN"/>
          </a:p>
          <a:p>
            <a:endParaRPr lang="zh-CN" altLang="en-US"/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60753812"/>
              </p:ext>
            </p:extLst>
          </p:nvPr>
        </p:nvGraphicFramePr>
        <p:xfrm>
          <a:off x="6786661" y="4661310"/>
          <a:ext cx="648072" cy="5583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66" name="包装程序外壳对象" showAsIcon="1" r:id="rId5" imgW="826200" imgH="711360" progId="Package">
                  <p:embed/>
                </p:oleObj>
              </mc:Choice>
              <mc:Fallback>
                <p:oleObj name="包装程序外壳对象" showAsIcon="1" r:id="rId5" imgW="826200" imgH="71136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786661" y="4661310"/>
                        <a:ext cx="648072" cy="55833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88019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9"/>
          <p:cNvSpPr txBox="1">
            <a:spLocks noChangeArrowheads="1"/>
          </p:cNvSpPr>
          <p:nvPr/>
        </p:nvSpPr>
        <p:spPr bwMode="auto">
          <a:xfrm>
            <a:off x="487837" y="755071"/>
            <a:ext cx="7587978" cy="3970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2B2B2">
                    <a:alpha val="50195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Char char="l"/>
            </a:pPr>
            <a:r>
              <a:rPr lang="zh-CN" altLang="en-US" sz="2200" b="1"/>
              <a:t>二叉树</a:t>
            </a:r>
            <a:endParaRPr lang="en-US" altLang="zh-CN" sz="2200" b="1"/>
          </a:p>
        </p:txBody>
      </p:sp>
      <p:sp>
        <p:nvSpPr>
          <p:cNvPr id="2" name="TextBox 1"/>
          <p:cNvSpPr txBox="1"/>
          <p:nvPr/>
        </p:nvSpPr>
        <p:spPr>
          <a:xfrm>
            <a:off x="665981" y="1224111"/>
            <a:ext cx="8136904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>
                <a:solidFill>
                  <a:srgbClr val="0070C0"/>
                </a:solidFill>
              </a:rPr>
              <a:t>二叉</a:t>
            </a:r>
            <a:r>
              <a:rPr lang="zh-CN" altLang="en-US" sz="2000" b="1" smtClean="0">
                <a:solidFill>
                  <a:srgbClr val="0070C0"/>
                </a:solidFill>
              </a:rPr>
              <a:t>树的概念</a:t>
            </a:r>
            <a:endParaRPr lang="en-US" altLang="zh-CN"/>
          </a:p>
          <a:p>
            <a:endParaRPr lang="en-US" altLang="zh-CN" smtClean="0"/>
          </a:p>
          <a:p>
            <a:pPr marL="342900" indent="-342900">
              <a:buAutoNum type="arabicParenR"/>
            </a:pPr>
            <a:r>
              <a:rPr lang="zh-CN" altLang="en-US" smtClean="0"/>
              <a:t>树</a:t>
            </a:r>
            <a:r>
              <a:rPr lang="zh-CN" altLang="en-US"/>
              <a:t>有很多种，每个节点</a:t>
            </a:r>
            <a:r>
              <a:rPr lang="zh-CN" altLang="en-US" sz="2000" b="1"/>
              <a:t>最多只能有两个子节点</a:t>
            </a:r>
            <a:r>
              <a:rPr lang="zh-CN" altLang="en-US"/>
              <a:t>的一种形式称为二叉</a:t>
            </a:r>
            <a:r>
              <a:rPr lang="zh-CN" altLang="en-US" smtClean="0"/>
              <a:t>树。</a:t>
            </a:r>
            <a:endParaRPr lang="en-US" altLang="zh-CN" smtClean="0"/>
          </a:p>
          <a:p>
            <a:pPr marL="342900" indent="-342900">
              <a:buAutoNum type="arabicParenR"/>
            </a:pPr>
            <a:r>
              <a:rPr lang="zh-CN" altLang="en-US"/>
              <a:t>二叉</a:t>
            </a:r>
            <a:r>
              <a:rPr lang="zh-CN" altLang="en-US" smtClean="0"/>
              <a:t>树的子节点分为左节点和右节点。</a:t>
            </a:r>
            <a:endParaRPr lang="en-US" altLang="zh-CN" smtClean="0"/>
          </a:p>
          <a:p>
            <a:endParaRPr lang="en-US" altLang="zh-CN" smtClean="0"/>
          </a:p>
          <a:p>
            <a:endParaRPr lang="en-US" altLang="zh-CN"/>
          </a:p>
          <a:p>
            <a:endParaRPr lang="en-US" altLang="zh-CN" smtClean="0"/>
          </a:p>
          <a:p>
            <a:endParaRPr lang="zh-CN" altLang="en-US"/>
          </a:p>
        </p:txBody>
      </p:sp>
      <p:sp>
        <p:nvSpPr>
          <p:cNvPr id="4" name="椭圆 3"/>
          <p:cNvSpPr/>
          <p:nvPr/>
        </p:nvSpPr>
        <p:spPr>
          <a:xfrm>
            <a:off x="1468685" y="2754932"/>
            <a:ext cx="476250" cy="457200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1100" smtClean="0"/>
              <a:t>11</a:t>
            </a:r>
            <a:endParaRPr lang="zh-CN" altLang="en-US" sz="1100"/>
          </a:p>
        </p:txBody>
      </p:sp>
      <p:sp>
        <p:nvSpPr>
          <p:cNvPr id="5" name="椭圆 4"/>
          <p:cNvSpPr/>
          <p:nvPr/>
        </p:nvSpPr>
        <p:spPr>
          <a:xfrm>
            <a:off x="1068635" y="3431207"/>
            <a:ext cx="476250" cy="457200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1100" smtClean="0"/>
              <a:t>21</a:t>
            </a:r>
            <a:endParaRPr lang="zh-CN" altLang="en-US" sz="1100"/>
          </a:p>
        </p:txBody>
      </p:sp>
      <p:sp>
        <p:nvSpPr>
          <p:cNvPr id="6" name="椭圆 5"/>
          <p:cNvSpPr/>
          <p:nvPr/>
        </p:nvSpPr>
        <p:spPr>
          <a:xfrm>
            <a:off x="1792535" y="3431207"/>
            <a:ext cx="476250" cy="457200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1100" smtClean="0"/>
              <a:t>31</a:t>
            </a:r>
            <a:endParaRPr lang="zh-CN" altLang="en-US" sz="1100"/>
          </a:p>
        </p:txBody>
      </p:sp>
      <p:cxnSp>
        <p:nvCxnSpPr>
          <p:cNvPr id="8" name="曲线连接符 7"/>
          <p:cNvCxnSpPr>
            <a:stCxn id="4" idx="3"/>
            <a:endCxn id="5" idx="0"/>
          </p:cNvCxnSpPr>
          <p:nvPr/>
        </p:nvCxnSpPr>
        <p:spPr>
          <a:xfrm rot="5400000">
            <a:off x="1279580" y="3172357"/>
            <a:ext cx="286030" cy="231670"/>
          </a:xfrm>
          <a:prstGeom prst="curved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曲线连接符 8"/>
          <p:cNvCxnSpPr>
            <a:stCxn id="4" idx="5"/>
            <a:endCxn id="6" idx="0"/>
          </p:cNvCxnSpPr>
          <p:nvPr/>
        </p:nvCxnSpPr>
        <p:spPr>
          <a:xfrm rot="16200000" flipH="1">
            <a:off x="1809910" y="3210457"/>
            <a:ext cx="286030" cy="155470"/>
          </a:xfrm>
          <a:prstGeom prst="curved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椭圆 9"/>
          <p:cNvSpPr/>
          <p:nvPr/>
        </p:nvSpPr>
        <p:spPr>
          <a:xfrm>
            <a:off x="3221285" y="2735882"/>
            <a:ext cx="476250" cy="457200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1100"/>
              <a:t>1</a:t>
            </a:r>
            <a:endParaRPr lang="zh-CN" altLang="en-US" sz="1100"/>
          </a:p>
        </p:txBody>
      </p:sp>
      <p:sp>
        <p:nvSpPr>
          <p:cNvPr id="11" name="椭圆 10"/>
          <p:cNvSpPr/>
          <p:nvPr/>
        </p:nvSpPr>
        <p:spPr>
          <a:xfrm>
            <a:off x="2821235" y="3412157"/>
            <a:ext cx="476250" cy="457200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1100"/>
              <a:t>2</a:t>
            </a:r>
            <a:endParaRPr lang="zh-CN" altLang="en-US" sz="1100"/>
          </a:p>
        </p:txBody>
      </p:sp>
      <p:cxnSp>
        <p:nvCxnSpPr>
          <p:cNvPr id="12" name="曲线连接符 11"/>
          <p:cNvCxnSpPr>
            <a:stCxn id="10" idx="3"/>
            <a:endCxn id="11" idx="0"/>
          </p:cNvCxnSpPr>
          <p:nvPr/>
        </p:nvCxnSpPr>
        <p:spPr>
          <a:xfrm rot="5400000">
            <a:off x="3032180" y="3153307"/>
            <a:ext cx="286030" cy="231670"/>
          </a:xfrm>
          <a:prstGeom prst="curved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椭圆 12"/>
          <p:cNvSpPr/>
          <p:nvPr/>
        </p:nvSpPr>
        <p:spPr>
          <a:xfrm>
            <a:off x="4402385" y="2745407"/>
            <a:ext cx="476250" cy="457200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1100"/>
              <a:t>1</a:t>
            </a:r>
            <a:endParaRPr lang="zh-CN" altLang="en-US" sz="1100"/>
          </a:p>
        </p:txBody>
      </p:sp>
      <p:sp>
        <p:nvSpPr>
          <p:cNvPr id="14" name="椭圆 13"/>
          <p:cNvSpPr/>
          <p:nvPr/>
        </p:nvSpPr>
        <p:spPr>
          <a:xfrm>
            <a:off x="4726235" y="3421682"/>
            <a:ext cx="476250" cy="457200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1100"/>
              <a:t>3</a:t>
            </a:r>
            <a:endParaRPr lang="zh-CN" altLang="en-US" sz="1100"/>
          </a:p>
        </p:txBody>
      </p:sp>
      <p:cxnSp>
        <p:nvCxnSpPr>
          <p:cNvPr id="15" name="曲线连接符 14"/>
          <p:cNvCxnSpPr>
            <a:stCxn id="13" idx="5"/>
            <a:endCxn id="14" idx="0"/>
          </p:cNvCxnSpPr>
          <p:nvPr/>
        </p:nvCxnSpPr>
        <p:spPr>
          <a:xfrm rot="16200000" flipH="1">
            <a:off x="4743610" y="3200932"/>
            <a:ext cx="286030" cy="155470"/>
          </a:xfrm>
          <a:prstGeom prst="curved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242045" y="4104431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/>
              <a:t>二叉树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970237" y="4104431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/>
              <a:t>二叉树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479210" y="4104431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/>
              <a:t>二叉树</a:t>
            </a:r>
          </a:p>
        </p:txBody>
      </p:sp>
    </p:spTree>
    <p:extLst>
      <p:ext uri="{BB962C8B-B14F-4D97-AF65-F5344CB8AC3E}">
        <p14:creationId xmlns:p14="http://schemas.microsoft.com/office/powerpoint/2010/main" val="4009354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9"/>
          <p:cNvSpPr txBox="1">
            <a:spLocks noChangeArrowheads="1"/>
          </p:cNvSpPr>
          <p:nvPr/>
        </p:nvSpPr>
        <p:spPr bwMode="auto">
          <a:xfrm>
            <a:off x="487837" y="755071"/>
            <a:ext cx="7587978" cy="3970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2B2B2">
                    <a:alpha val="50195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Char char="l"/>
            </a:pPr>
            <a:r>
              <a:rPr lang="zh-CN" altLang="en-US" sz="2200" b="1"/>
              <a:t>二叉树</a:t>
            </a:r>
            <a:endParaRPr lang="en-US" altLang="zh-CN" sz="2200" b="1"/>
          </a:p>
        </p:txBody>
      </p:sp>
      <p:sp>
        <p:nvSpPr>
          <p:cNvPr id="2" name="TextBox 1"/>
          <p:cNvSpPr txBox="1"/>
          <p:nvPr/>
        </p:nvSpPr>
        <p:spPr>
          <a:xfrm>
            <a:off x="665981" y="1224111"/>
            <a:ext cx="8136904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>
                <a:solidFill>
                  <a:srgbClr val="0070C0"/>
                </a:solidFill>
              </a:rPr>
              <a:t>二叉</a:t>
            </a:r>
            <a:r>
              <a:rPr lang="zh-CN" altLang="en-US" sz="2000" b="1" smtClean="0">
                <a:solidFill>
                  <a:srgbClr val="0070C0"/>
                </a:solidFill>
              </a:rPr>
              <a:t>树的概念</a:t>
            </a:r>
            <a:endParaRPr lang="en-US" altLang="zh-CN" smtClean="0"/>
          </a:p>
          <a:p>
            <a:pPr marL="342900" indent="-342900">
              <a:buAutoNum type="arabicParenR" startAt="3"/>
            </a:pPr>
            <a:r>
              <a:rPr lang="zh-CN" altLang="en-US" smtClean="0"/>
              <a:t>如果该二叉树的</a:t>
            </a:r>
            <a:r>
              <a:rPr lang="zh-CN" altLang="en-US" b="1" smtClean="0"/>
              <a:t>所有</a:t>
            </a:r>
            <a:r>
              <a:rPr lang="zh-CN" altLang="en-US" b="1"/>
              <a:t>叶</a:t>
            </a:r>
            <a:r>
              <a:rPr lang="zh-CN" altLang="en-US" b="1" smtClean="0"/>
              <a:t>子节点都在最后一层</a:t>
            </a:r>
            <a:r>
              <a:rPr lang="zh-CN" altLang="en-US" smtClean="0"/>
              <a:t>，并</a:t>
            </a:r>
            <a:r>
              <a:rPr lang="zh-CN" altLang="en-US" smtClean="0"/>
              <a:t>且</a:t>
            </a:r>
            <a:r>
              <a:rPr lang="zh-CN" altLang="en-US"/>
              <a:t>结</a:t>
            </a:r>
            <a:r>
              <a:rPr lang="zh-CN" altLang="en-US" smtClean="0"/>
              <a:t>点</a:t>
            </a:r>
            <a:r>
              <a:rPr lang="zh-CN" altLang="en-US" smtClean="0"/>
              <a:t>总数</a:t>
            </a:r>
            <a:r>
              <a:rPr lang="en-US" altLang="zh-CN" smtClean="0"/>
              <a:t>= 2^n -1 , n </a:t>
            </a:r>
            <a:r>
              <a:rPr lang="zh-CN" altLang="en-US" smtClean="0"/>
              <a:t>为层数，则我们称为满二叉树。</a:t>
            </a:r>
            <a:endParaRPr lang="en-US" altLang="zh-CN"/>
          </a:p>
          <a:p>
            <a:pPr marL="342900" indent="-342900">
              <a:buAutoNum type="arabicParenR" startAt="3"/>
            </a:pPr>
            <a:r>
              <a:rPr lang="zh-CN" altLang="en-US" smtClean="0"/>
              <a:t>如</a:t>
            </a:r>
            <a:r>
              <a:rPr lang="zh-CN" altLang="en-US"/>
              <a:t>果该二叉树的所有叶子节点都在最后</a:t>
            </a:r>
            <a:r>
              <a:rPr lang="zh-CN" altLang="en-US" smtClean="0"/>
              <a:t>一层或者倒数第二层，而且最后一层的叶子节点在左边连续，倒数第二层的叶子节点在右边连续，我们称为完全二叉树。</a:t>
            </a:r>
            <a:endParaRPr lang="en-US" altLang="zh-CN" smtClean="0"/>
          </a:p>
          <a:p>
            <a:endParaRPr lang="en-US" altLang="zh-CN" smtClean="0"/>
          </a:p>
          <a:p>
            <a:endParaRPr lang="en-US" altLang="zh-CN" smtClean="0"/>
          </a:p>
          <a:p>
            <a:endParaRPr lang="en-US" altLang="zh-CN" smtClean="0"/>
          </a:p>
          <a:p>
            <a:endParaRPr lang="en-US" altLang="zh-CN"/>
          </a:p>
          <a:p>
            <a:endParaRPr lang="en-US" altLang="zh-CN" smtClean="0"/>
          </a:p>
          <a:p>
            <a:endParaRPr lang="en-US" altLang="zh-CN" smtClean="0"/>
          </a:p>
          <a:p>
            <a:endParaRPr lang="en-US" altLang="zh-CN" smtClean="0"/>
          </a:p>
          <a:p>
            <a:endParaRPr lang="en-US" altLang="zh-CN" smtClean="0"/>
          </a:p>
          <a:p>
            <a:r>
              <a:rPr lang="zh-CN" altLang="en-US" smtClean="0"/>
              <a:t>我</a:t>
            </a:r>
            <a:r>
              <a:rPr lang="zh-CN" altLang="en-US"/>
              <a:t>们重点讲解一下二叉树的前序遍历，中序遍历和后序遍历</a:t>
            </a:r>
            <a:r>
              <a:rPr lang="zh-CN" altLang="en-US" smtClean="0"/>
              <a:t>。</a:t>
            </a:r>
            <a:endParaRPr lang="en-US" altLang="zh-CN"/>
          </a:p>
        </p:txBody>
      </p:sp>
      <p:sp>
        <p:nvSpPr>
          <p:cNvPr id="8" name="椭圆 7"/>
          <p:cNvSpPr/>
          <p:nvPr/>
        </p:nvSpPr>
        <p:spPr>
          <a:xfrm>
            <a:off x="2129358" y="2896269"/>
            <a:ext cx="476250" cy="457200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1100" smtClean="0"/>
              <a:t>11</a:t>
            </a:r>
            <a:endParaRPr lang="zh-CN" altLang="en-US" sz="1100"/>
          </a:p>
        </p:txBody>
      </p:sp>
      <p:sp>
        <p:nvSpPr>
          <p:cNvPr id="9" name="椭圆 8"/>
          <p:cNvSpPr/>
          <p:nvPr/>
        </p:nvSpPr>
        <p:spPr>
          <a:xfrm>
            <a:off x="1729308" y="3572544"/>
            <a:ext cx="476250" cy="457200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1100" smtClean="0"/>
              <a:t>21</a:t>
            </a:r>
            <a:endParaRPr lang="zh-CN" altLang="en-US" sz="1100"/>
          </a:p>
        </p:txBody>
      </p:sp>
      <p:sp>
        <p:nvSpPr>
          <p:cNvPr id="10" name="椭圆 9"/>
          <p:cNvSpPr/>
          <p:nvPr/>
        </p:nvSpPr>
        <p:spPr>
          <a:xfrm>
            <a:off x="2453208" y="3572544"/>
            <a:ext cx="476250" cy="457200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1100" smtClean="0"/>
              <a:t>31</a:t>
            </a:r>
            <a:endParaRPr lang="zh-CN" altLang="en-US" sz="1100"/>
          </a:p>
        </p:txBody>
      </p:sp>
      <p:cxnSp>
        <p:nvCxnSpPr>
          <p:cNvPr id="11" name="曲线连接符 10"/>
          <p:cNvCxnSpPr>
            <a:stCxn id="8" idx="3"/>
            <a:endCxn id="9" idx="0"/>
          </p:cNvCxnSpPr>
          <p:nvPr/>
        </p:nvCxnSpPr>
        <p:spPr>
          <a:xfrm rot="5400000">
            <a:off x="1940253" y="3313694"/>
            <a:ext cx="286030" cy="231670"/>
          </a:xfrm>
          <a:prstGeom prst="curved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曲线连接符 11"/>
          <p:cNvCxnSpPr>
            <a:stCxn id="8" idx="5"/>
            <a:endCxn id="10" idx="0"/>
          </p:cNvCxnSpPr>
          <p:nvPr/>
        </p:nvCxnSpPr>
        <p:spPr>
          <a:xfrm rot="16200000" flipH="1">
            <a:off x="2470583" y="3351794"/>
            <a:ext cx="286030" cy="155470"/>
          </a:xfrm>
          <a:prstGeom prst="curved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椭圆 12"/>
          <p:cNvSpPr/>
          <p:nvPr/>
        </p:nvSpPr>
        <p:spPr>
          <a:xfrm>
            <a:off x="1062558" y="4382169"/>
            <a:ext cx="476250" cy="457200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1100" smtClean="0"/>
              <a:t>41</a:t>
            </a:r>
            <a:endParaRPr lang="zh-CN" altLang="en-US" sz="1100"/>
          </a:p>
        </p:txBody>
      </p:sp>
      <p:sp>
        <p:nvSpPr>
          <p:cNvPr id="14" name="椭圆 13"/>
          <p:cNvSpPr/>
          <p:nvPr/>
        </p:nvSpPr>
        <p:spPr>
          <a:xfrm>
            <a:off x="1815033" y="4382169"/>
            <a:ext cx="476250" cy="457200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1100" smtClean="0"/>
              <a:t>51</a:t>
            </a:r>
            <a:endParaRPr lang="zh-CN" altLang="en-US" sz="1100"/>
          </a:p>
        </p:txBody>
      </p:sp>
      <p:sp>
        <p:nvSpPr>
          <p:cNvPr id="15" name="椭圆 14"/>
          <p:cNvSpPr/>
          <p:nvPr/>
        </p:nvSpPr>
        <p:spPr>
          <a:xfrm>
            <a:off x="2605608" y="4439319"/>
            <a:ext cx="476250" cy="457200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1100" smtClean="0"/>
              <a:t>61</a:t>
            </a:r>
            <a:endParaRPr lang="zh-CN" altLang="en-US" sz="1100"/>
          </a:p>
        </p:txBody>
      </p:sp>
      <p:sp>
        <p:nvSpPr>
          <p:cNvPr id="16" name="椭圆 15"/>
          <p:cNvSpPr/>
          <p:nvPr/>
        </p:nvSpPr>
        <p:spPr>
          <a:xfrm>
            <a:off x="3358083" y="4439319"/>
            <a:ext cx="476250" cy="457200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1100" smtClean="0"/>
              <a:t>71</a:t>
            </a:r>
            <a:endParaRPr lang="zh-CN" altLang="en-US" sz="1100"/>
          </a:p>
        </p:txBody>
      </p:sp>
      <p:cxnSp>
        <p:nvCxnSpPr>
          <p:cNvPr id="17" name="曲线连接符 16"/>
          <p:cNvCxnSpPr>
            <a:stCxn id="9" idx="2"/>
            <a:endCxn id="13" idx="0"/>
          </p:cNvCxnSpPr>
          <p:nvPr/>
        </p:nvCxnSpPr>
        <p:spPr>
          <a:xfrm rot="10800000" flipV="1">
            <a:off x="1300684" y="3801143"/>
            <a:ext cx="428625" cy="581025"/>
          </a:xfrm>
          <a:prstGeom prst="curved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曲线连接符 17"/>
          <p:cNvCxnSpPr>
            <a:stCxn id="9" idx="5"/>
            <a:endCxn id="14" idx="0"/>
          </p:cNvCxnSpPr>
          <p:nvPr/>
        </p:nvCxnSpPr>
        <p:spPr>
          <a:xfrm rot="5400000">
            <a:off x="1884796" y="4131152"/>
            <a:ext cx="419380" cy="82655"/>
          </a:xfrm>
          <a:prstGeom prst="curved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曲线连接符 18"/>
          <p:cNvCxnSpPr>
            <a:stCxn id="10" idx="4"/>
            <a:endCxn id="15" idx="1"/>
          </p:cNvCxnSpPr>
          <p:nvPr/>
        </p:nvCxnSpPr>
        <p:spPr>
          <a:xfrm rot="5400000">
            <a:off x="2445078" y="4260019"/>
            <a:ext cx="476530" cy="15980"/>
          </a:xfrm>
          <a:prstGeom prst="curved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曲线连接符 19"/>
          <p:cNvCxnSpPr>
            <a:stCxn id="10" idx="6"/>
            <a:endCxn id="16" idx="0"/>
          </p:cNvCxnSpPr>
          <p:nvPr/>
        </p:nvCxnSpPr>
        <p:spPr>
          <a:xfrm>
            <a:off x="2929458" y="3801144"/>
            <a:ext cx="666750" cy="638175"/>
          </a:xfrm>
          <a:prstGeom prst="curved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940922" y="4839369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/>
              <a:t>满二叉树</a:t>
            </a:r>
          </a:p>
        </p:txBody>
      </p:sp>
      <p:sp>
        <p:nvSpPr>
          <p:cNvPr id="21" name="椭圆 20"/>
          <p:cNvSpPr/>
          <p:nvPr/>
        </p:nvSpPr>
        <p:spPr>
          <a:xfrm>
            <a:off x="5701632" y="2736279"/>
            <a:ext cx="492872" cy="365599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1100" smtClean="0"/>
              <a:t>11</a:t>
            </a:r>
            <a:endParaRPr lang="zh-CN" altLang="en-US" sz="1100"/>
          </a:p>
        </p:txBody>
      </p:sp>
      <p:sp>
        <p:nvSpPr>
          <p:cNvPr id="22" name="椭圆 21"/>
          <p:cNvSpPr/>
          <p:nvPr/>
        </p:nvSpPr>
        <p:spPr>
          <a:xfrm>
            <a:off x="5242751" y="3277061"/>
            <a:ext cx="594845" cy="365599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1100" smtClean="0"/>
              <a:t>21</a:t>
            </a:r>
            <a:endParaRPr lang="zh-CN" altLang="en-US" sz="1100"/>
          </a:p>
        </p:txBody>
      </p:sp>
      <p:sp>
        <p:nvSpPr>
          <p:cNvPr id="23" name="椭圆 22"/>
          <p:cNvSpPr/>
          <p:nvPr/>
        </p:nvSpPr>
        <p:spPr>
          <a:xfrm>
            <a:off x="6058538" y="3277061"/>
            <a:ext cx="560854" cy="365599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1100" smtClean="0"/>
              <a:t>31</a:t>
            </a:r>
            <a:endParaRPr lang="zh-CN" altLang="en-US" sz="1100"/>
          </a:p>
        </p:txBody>
      </p:sp>
      <p:cxnSp>
        <p:nvCxnSpPr>
          <p:cNvPr id="24" name="曲线连接符 23"/>
          <p:cNvCxnSpPr>
            <a:stCxn id="21" idx="3"/>
            <a:endCxn id="22" idx="0"/>
          </p:cNvCxnSpPr>
          <p:nvPr/>
        </p:nvCxnSpPr>
        <p:spPr>
          <a:xfrm rot="5400000">
            <a:off x="5542631" y="3045881"/>
            <a:ext cx="228724" cy="233637"/>
          </a:xfrm>
          <a:prstGeom prst="curved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曲线连接符 24"/>
          <p:cNvCxnSpPr>
            <a:stCxn id="21" idx="5"/>
            <a:endCxn id="23" idx="0"/>
          </p:cNvCxnSpPr>
          <p:nvPr/>
        </p:nvCxnSpPr>
        <p:spPr>
          <a:xfrm rot="16200000" flipH="1">
            <a:off x="6116283" y="3054379"/>
            <a:ext cx="228724" cy="216640"/>
          </a:xfrm>
          <a:prstGeom prst="curved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椭圆 25"/>
          <p:cNvSpPr/>
          <p:nvPr/>
        </p:nvSpPr>
        <p:spPr>
          <a:xfrm>
            <a:off x="4734434" y="3924475"/>
            <a:ext cx="508318" cy="365599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1100" smtClean="0"/>
              <a:t>14</a:t>
            </a:r>
            <a:endParaRPr lang="zh-CN" altLang="en-US" sz="1100"/>
          </a:p>
        </p:txBody>
      </p:sp>
      <p:sp>
        <p:nvSpPr>
          <p:cNvPr id="27" name="椭圆 26"/>
          <p:cNvSpPr/>
          <p:nvPr/>
        </p:nvSpPr>
        <p:spPr>
          <a:xfrm>
            <a:off x="5438201" y="3924475"/>
            <a:ext cx="475876" cy="365599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1100" smtClean="0"/>
              <a:t>15</a:t>
            </a:r>
            <a:endParaRPr lang="zh-CN" altLang="en-US" sz="1100"/>
          </a:p>
        </p:txBody>
      </p:sp>
      <p:sp>
        <p:nvSpPr>
          <p:cNvPr id="28" name="椭圆 27"/>
          <p:cNvSpPr/>
          <p:nvPr/>
        </p:nvSpPr>
        <p:spPr>
          <a:xfrm>
            <a:off x="6122325" y="3970175"/>
            <a:ext cx="497067" cy="365599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1100" smtClean="0"/>
              <a:t>61</a:t>
            </a:r>
            <a:endParaRPr lang="zh-CN" altLang="en-US" sz="1100"/>
          </a:p>
        </p:txBody>
      </p:sp>
      <p:sp>
        <p:nvSpPr>
          <p:cNvPr id="29" name="椭圆 28"/>
          <p:cNvSpPr/>
          <p:nvPr/>
        </p:nvSpPr>
        <p:spPr>
          <a:xfrm>
            <a:off x="6865828" y="3970175"/>
            <a:ext cx="496897" cy="365599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1100" smtClean="0"/>
              <a:t>71</a:t>
            </a:r>
            <a:endParaRPr lang="zh-CN" altLang="en-US" sz="1100"/>
          </a:p>
        </p:txBody>
      </p:sp>
      <p:cxnSp>
        <p:nvCxnSpPr>
          <p:cNvPr id="30" name="曲线连接符 29"/>
          <p:cNvCxnSpPr>
            <a:stCxn id="22" idx="2"/>
            <a:endCxn id="26" idx="0"/>
          </p:cNvCxnSpPr>
          <p:nvPr/>
        </p:nvCxnSpPr>
        <p:spPr>
          <a:xfrm rot="10800000" flipV="1">
            <a:off x="4988593" y="3459861"/>
            <a:ext cx="254158" cy="464614"/>
          </a:xfrm>
          <a:prstGeom prst="curved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曲线连接符 30"/>
          <p:cNvCxnSpPr>
            <a:stCxn id="22" idx="5"/>
            <a:endCxn id="27" idx="0"/>
          </p:cNvCxnSpPr>
          <p:nvPr/>
        </p:nvCxnSpPr>
        <p:spPr>
          <a:xfrm rot="5400000">
            <a:off x="5545633" y="3719625"/>
            <a:ext cx="335356" cy="74344"/>
          </a:xfrm>
          <a:prstGeom prst="curved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曲线连接符 31"/>
          <p:cNvCxnSpPr>
            <a:stCxn id="23" idx="4"/>
            <a:endCxn id="28" idx="1"/>
          </p:cNvCxnSpPr>
          <p:nvPr/>
        </p:nvCxnSpPr>
        <p:spPr>
          <a:xfrm rot="5400000">
            <a:off x="6076514" y="3761265"/>
            <a:ext cx="381056" cy="143846"/>
          </a:xfrm>
          <a:prstGeom prst="curved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曲线连接符 32"/>
          <p:cNvCxnSpPr>
            <a:stCxn id="23" idx="6"/>
            <a:endCxn id="29" idx="0"/>
          </p:cNvCxnSpPr>
          <p:nvPr/>
        </p:nvCxnSpPr>
        <p:spPr>
          <a:xfrm>
            <a:off x="6619392" y="3459861"/>
            <a:ext cx="494885" cy="510314"/>
          </a:xfrm>
          <a:prstGeom prst="curved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椭圆 33"/>
          <p:cNvSpPr/>
          <p:nvPr/>
        </p:nvSpPr>
        <p:spPr>
          <a:xfrm>
            <a:off x="4281826" y="4602356"/>
            <a:ext cx="485049" cy="365599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1100" smtClean="0"/>
              <a:t>81</a:t>
            </a:r>
            <a:endParaRPr lang="zh-CN" altLang="en-US" sz="1100"/>
          </a:p>
        </p:txBody>
      </p:sp>
      <p:sp>
        <p:nvSpPr>
          <p:cNvPr id="35" name="椭圆 34"/>
          <p:cNvSpPr/>
          <p:nvPr/>
        </p:nvSpPr>
        <p:spPr>
          <a:xfrm>
            <a:off x="5013311" y="4602356"/>
            <a:ext cx="526862" cy="365599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1100" smtClean="0"/>
              <a:t>91</a:t>
            </a:r>
            <a:endParaRPr lang="zh-CN" altLang="en-US" sz="1100"/>
          </a:p>
        </p:txBody>
      </p:sp>
      <p:cxnSp>
        <p:nvCxnSpPr>
          <p:cNvPr id="36" name="曲线连接符 35"/>
          <p:cNvCxnSpPr>
            <a:stCxn id="26" idx="3"/>
            <a:endCxn id="34" idx="0"/>
          </p:cNvCxnSpPr>
          <p:nvPr/>
        </p:nvCxnSpPr>
        <p:spPr>
          <a:xfrm rot="5400000">
            <a:off x="4483702" y="4277182"/>
            <a:ext cx="365823" cy="284524"/>
          </a:xfrm>
          <a:prstGeom prst="curved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曲线连接符 36"/>
          <p:cNvCxnSpPr>
            <a:stCxn id="26" idx="5"/>
            <a:endCxn id="35" idx="0"/>
          </p:cNvCxnSpPr>
          <p:nvPr/>
        </p:nvCxnSpPr>
        <p:spPr>
          <a:xfrm rot="16200000" flipH="1">
            <a:off x="5039615" y="4365228"/>
            <a:ext cx="365823" cy="108431"/>
          </a:xfrm>
          <a:prstGeom prst="curved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5850557" y="4536479"/>
            <a:ext cx="36808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smtClean="0"/>
              <a:t>完全二叉树 ， 如果把 </a:t>
            </a:r>
            <a:r>
              <a:rPr lang="en-US" altLang="zh-CN" sz="1400" smtClean="0"/>
              <a:t>(61)</a:t>
            </a:r>
            <a:r>
              <a:rPr lang="zh-CN" altLang="en-US" sz="1400" smtClean="0"/>
              <a:t>节点删除，</a:t>
            </a:r>
            <a:r>
              <a:rPr lang="en-US" altLang="zh-CN" sz="1400" smtClean="0"/>
              <a:t/>
            </a:r>
            <a:br>
              <a:rPr lang="en-US" altLang="zh-CN" sz="1400" smtClean="0"/>
            </a:br>
            <a:r>
              <a:rPr lang="zh-CN" altLang="en-US" sz="1400" smtClean="0"/>
              <a:t>就不是完全</a:t>
            </a:r>
            <a:r>
              <a:rPr lang="zh-CN" altLang="en-US" sz="1400"/>
              <a:t>二叉</a:t>
            </a:r>
            <a:r>
              <a:rPr lang="zh-CN" altLang="en-US" sz="1400" smtClean="0"/>
              <a:t>树了</a:t>
            </a:r>
            <a:r>
              <a:rPr lang="en-US" altLang="zh-CN" sz="1400" smtClean="0"/>
              <a:t>,</a:t>
            </a:r>
            <a:r>
              <a:rPr lang="zh-CN" altLang="en-US" sz="1400"/>
              <a:t>因</a:t>
            </a:r>
            <a:r>
              <a:rPr lang="zh-CN" altLang="en-US" sz="1400" smtClean="0"/>
              <a:t>为叶子节点不连续了 </a:t>
            </a:r>
            <a:endParaRPr lang="zh-CN" altLang="en-US" sz="1400"/>
          </a:p>
        </p:txBody>
      </p:sp>
    </p:spTree>
    <p:extLst>
      <p:ext uri="{BB962C8B-B14F-4D97-AF65-F5344CB8AC3E}">
        <p14:creationId xmlns:p14="http://schemas.microsoft.com/office/powerpoint/2010/main" val="1461327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9"/>
          <p:cNvSpPr txBox="1">
            <a:spLocks noChangeArrowheads="1"/>
          </p:cNvSpPr>
          <p:nvPr/>
        </p:nvSpPr>
        <p:spPr bwMode="auto">
          <a:xfrm>
            <a:off x="487837" y="755071"/>
            <a:ext cx="7587978" cy="3970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2B2B2">
                    <a:alpha val="50195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Char char="l"/>
            </a:pPr>
            <a:r>
              <a:rPr lang="zh-CN" altLang="en-US" sz="2200" b="1"/>
              <a:t>二叉树</a:t>
            </a:r>
            <a:endParaRPr lang="en-US" altLang="zh-CN" sz="2200" b="1"/>
          </a:p>
        </p:txBody>
      </p:sp>
      <p:sp>
        <p:nvSpPr>
          <p:cNvPr id="2" name="TextBox 1"/>
          <p:cNvSpPr txBox="1"/>
          <p:nvPr/>
        </p:nvSpPr>
        <p:spPr>
          <a:xfrm>
            <a:off x="665981" y="1224111"/>
            <a:ext cx="8136904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>
                <a:solidFill>
                  <a:srgbClr val="0070C0"/>
                </a:solidFill>
              </a:rPr>
              <a:t>二叉</a:t>
            </a:r>
            <a:r>
              <a:rPr lang="zh-CN" altLang="en-US" sz="2000" b="1" smtClean="0">
                <a:solidFill>
                  <a:srgbClr val="0070C0"/>
                </a:solidFill>
              </a:rPr>
              <a:t>树遍历的</a:t>
            </a:r>
            <a:r>
              <a:rPr lang="zh-CN" altLang="en-US" sz="2000" b="1">
                <a:solidFill>
                  <a:srgbClr val="0070C0"/>
                </a:solidFill>
              </a:rPr>
              <a:t>说明</a:t>
            </a:r>
            <a:endParaRPr lang="en-US" altLang="zh-CN"/>
          </a:p>
          <a:p>
            <a:endParaRPr lang="en-US" altLang="zh-CN" smtClean="0"/>
          </a:p>
          <a:p>
            <a:r>
              <a:rPr lang="zh-CN" altLang="en-US" smtClean="0"/>
              <a:t>使用</a:t>
            </a:r>
            <a:r>
              <a:rPr lang="zh-CN" altLang="en-US" b="1" smtClean="0"/>
              <a:t>前序</a:t>
            </a:r>
            <a:r>
              <a:rPr lang="zh-CN" altLang="en-US" smtClean="0"/>
              <a:t>，</a:t>
            </a:r>
            <a:r>
              <a:rPr lang="zh-CN" altLang="en-US" b="1" smtClean="0"/>
              <a:t>中序</a:t>
            </a:r>
            <a:r>
              <a:rPr lang="zh-CN" altLang="en-US" smtClean="0"/>
              <a:t>和</a:t>
            </a:r>
            <a:r>
              <a:rPr lang="zh-CN" altLang="en-US" b="1" smtClean="0"/>
              <a:t>后序</a:t>
            </a:r>
            <a:r>
              <a:rPr lang="zh-CN" altLang="en-US" smtClean="0"/>
              <a:t>对下面的二叉树进行遍历</a:t>
            </a:r>
            <a:r>
              <a:rPr lang="en-US" altLang="zh-CN" smtClean="0"/>
              <a:t>.</a:t>
            </a:r>
          </a:p>
          <a:p>
            <a:endParaRPr lang="en-US" altLang="zh-CN" smtClean="0"/>
          </a:p>
          <a:p>
            <a:endParaRPr lang="en-US" altLang="zh-CN"/>
          </a:p>
          <a:p>
            <a:endParaRPr lang="en-US" altLang="zh-CN" smtClean="0"/>
          </a:p>
          <a:p>
            <a:endParaRPr lang="en-US" altLang="zh-CN"/>
          </a:p>
          <a:p>
            <a:endParaRPr lang="en-US" altLang="zh-CN" smtClean="0"/>
          </a:p>
          <a:p>
            <a:endParaRPr lang="en-US" altLang="zh-CN"/>
          </a:p>
          <a:p>
            <a:endParaRPr lang="en-US" altLang="zh-CN" smtClean="0"/>
          </a:p>
          <a:p>
            <a:endParaRPr lang="zh-CN" altLang="en-US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5" y="2232223"/>
            <a:ext cx="4581525" cy="3219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6461" y="2329190"/>
            <a:ext cx="3207047" cy="15127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986461" y="4177312"/>
            <a:ext cx="562044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smtClean="0"/>
              <a:t>前序遍历</a:t>
            </a:r>
            <a:r>
              <a:rPr lang="en-US" altLang="zh-CN" sz="1600" smtClean="0"/>
              <a:t>: </a:t>
            </a:r>
            <a:r>
              <a:rPr lang="zh-CN" altLang="en-US" sz="1600" b="1" smtClean="0">
                <a:solidFill>
                  <a:srgbClr val="002060"/>
                </a:solidFill>
              </a:rPr>
              <a:t>先输出父节点</a:t>
            </a:r>
            <a:r>
              <a:rPr lang="zh-CN" altLang="en-US" sz="1600" smtClean="0"/>
              <a:t>，再遍历左子树和右子树</a:t>
            </a:r>
            <a:endParaRPr lang="en-US" altLang="zh-CN" sz="1600" smtClean="0"/>
          </a:p>
          <a:p>
            <a:r>
              <a:rPr lang="zh-CN" altLang="en-US" sz="1600"/>
              <a:t>中</a:t>
            </a:r>
            <a:r>
              <a:rPr lang="zh-CN" altLang="en-US" sz="1600" smtClean="0"/>
              <a:t>序遍历</a:t>
            </a:r>
            <a:r>
              <a:rPr lang="en-US" altLang="zh-CN" sz="1600" smtClean="0"/>
              <a:t>: </a:t>
            </a:r>
            <a:r>
              <a:rPr lang="zh-CN" altLang="en-US" sz="1600" smtClean="0"/>
              <a:t>先遍历左子树，</a:t>
            </a:r>
            <a:r>
              <a:rPr lang="zh-CN" altLang="en-US" sz="1600" b="1" smtClean="0">
                <a:solidFill>
                  <a:srgbClr val="002060"/>
                </a:solidFill>
              </a:rPr>
              <a:t>再输出父节点</a:t>
            </a:r>
            <a:r>
              <a:rPr lang="zh-CN" altLang="en-US" sz="1600" smtClean="0"/>
              <a:t>，再遍历右子树</a:t>
            </a:r>
            <a:endParaRPr lang="en-US" altLang="zh-CN" sz="1600" smtClean="0"/>
          </a:p>
          <a:p>
            <a:r>
              <a:rPr lang="zh-CN" altLang="en-US" sz="1600"/>
              <a:t>后</a:t>
            </a:r>
            <a:r>
              <a:rPr lang="zh-CN" altLang="en-US" sz="1600" smtClean="0"/>
              <a:t>序遍历</a:t>
            </a:r>
            <a:r>
              <a:rPr lang="en-US" altLang="zh-CN" sz="1600" smtClean="0"/>
              <a:t>: </a:t>
            </a:r>
            <a:r>
              <a:rPr lang="zh-CN" altLang="en-US" sz="1600" smtClean="0"/>
              <a:t>先遍历左子树，再遍历右子树，</a:t>
            </a:r>
            <a:r>
              <a:rPr lang="zh-CN" altLang="en-US" sz="1600" b="1" smtClean="0">
                <a:solidFill>
                  <a:srgbClr val="002060"/>
                </a:solidFill>
              </a:rPr>
              <a:t>最后输出父节点</a:t>
            </a:r>
            <a:endParaRPr lang="en-US" altLang="zh-CN" sz="1600" b="1" smtClean="0">
              <a:solidFill>
                <a:srgbClr val="002060"/>
              </a:solidFill>
            </a:endParaRPr>
          </a:p>
          <a:p>
            <a:r>
              <a:rPr lang="zh-CN" altLang="en-US" sz="1600" b="1" smtClean="0"/>
              <a:t>小结</a:t>
            </a:r>
            <a:r>
              <a:rPr lang="en-US" altLang="zh-CN" sz="1600" smtClean="0"/>
              <a:t>:</a:t>
            </a:r>
            <a:r>
              <a:rPr lang="en-US" altLang="zh-CN" sz="1600"/>
              <a:t> </a:t>
            </a:r>
            <a:r>
              <a:rPr lang="zh-CN" altLang="en-US" sz="1600" smtClean="0"/>
              <a:t>看输出父节点的顺序，就确定是前序，中序还是后序</a:t>
            </a:r>
            <a:endParaRPr lang="en-US" altLang="zh-CN" sz="1600" smtClean="0"/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56749832"/>
              </p:ext>
            </p:extLst>
          </p:nvPr>
        </p:nvGraphicFramePr>
        <p:xfrm>
          <a:off x="665981" y="4828509"/>
          <a:ext cx="494489" cy="4260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91" name="包装程序外壳对象" showAsIcon="1" r:id="rId6" imgW="826200" imgH="711360" progId="Package">
                  <p:embed/>
                </p:oleObj>
              </mc:Choice>
              <mc:Fallback>
                <p:oleObj name="包装程序外壳对象" showAsIcon="1" r:id="rId6" imgW="826200" imgH="71136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65981" y="4828509"/>
                        <a:ext cx="494489" cy="42602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82228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9"/>
          <p:cNvSpPr txBox="1">
            <a:spLocks noChangeArrowheads="1"/>
          </p:cNvSpPr>
          <p:nvPr/>
        </p:nvSpPr>
        <p:spPr bwMode="auto">
          <a:xfrm>
            <a:off x="487837" y="755071"/>
            <a:ext cx="7587978" cy="3970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2B2B2">
                    <a:alpha val="50195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Char char="l"/>
            </a:pPr>
            <a:r>
              <a:rPr lang="zh-CN" altLang="en-US" sz="2200" b="1"/>
              <a:t>二叉树</a:t>
            </a:r>
            <a:endParaRPr lang="en-US" altLang="zh-CN" sz="2200" b="1"/>
          </a:p>
        </p:txBody>
      </p:sp>
      <p:sp>
        <p:nvSpPr>
          <p:cNvPr id="2" name="TextBox 1"/>
          <p:cNvSpPr txBox="1"/>
          <p:nvPr/>
        </p:nvSpPr>
        <p:spPr>
          <a:xfrm>
            <a:off x="665981" y="1224111"/>
            <a:ext cx="8136904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>
                <a:solidFill>
                  <a:srgbClr val="0070C0"/>
                </a:solidFill>
              </a:rPr>
              <a:t>二叉</a:t>
            </a:r>
            <a:r>
              <a:rPr lang="zh-CN" altLang="en-US" sz="2000" b="1" smtClean="0">
                <a:solidFill>
                  <a:srgbClr val="0070C0"/>
                </a:solidFill>
              </a:rPr>
              <a:t>树</a:t>
            </a:r>
            <a:r>
              <a:rPr lang="zh-CN" altLang="en-US" sz="2000" b="1">
                <a:solidFill>
                  <a:srgbClr val="0070C0"/>
                </a:solidFill>
              </a:rPr>
              <a:t>遍</a:t>
            </a:r>
            <a:r>
              <a:rPr lang="zh-CN" altLang="en-US" sz="2000" b="1" smtClean="0">
                <a:solidFill>
                  <a:srgbClr val="0070C0"/>
                </a:solidFill>
              </a:rPr>
              <a:t>历</a:t>
            </a:r>
            <a:r>
              <a:rPr lang="zh-CN" altLang="en-US" sz="2000" b="1">
                <a:solidFill>
                  <a:srgbClr val="0070C0"/>
                </a:solidFill>
              </a:rPr>
              <a:t>应</a:t>
            </a:r>
            <a:r>
              <a:rPr lang="zh-CN" altLang="en-US" sz="2000" b="1" smtClean="0">
                <a:solidFill>
                  <a:srgbClr val="0070C0"/>
                </a:solidFill>
              </a:rPr>
              <a:t>用实例</a:t>
            </a:r>
            <a:r>
              <a:rPr lang="en-US" altLang="zh-CN" sz="2000" b="1" smtClean="0">
                <a:solidFill>
                  <a:srgbClr val="0070C0"/>
                </a:solidFill>
              </a:rPr>
              <a:t>(</a:t>
            </a:r>
            <a:r>
              <a:rPr lang="zh-CN" altLang="en-US" sz="2000" b="1" smtClean="0">
                <a:solidFill>
                  <a:srgbClr val="0070C0"/>
                </a:solidFill>
              </a:rPr>
              <a:t>前序</a:t>
            </a:r>
            <a:r>
              <a:rPr lang="en-US" altLang="zh-CN" sz="2000" b="1" smtClean="0">
                <a:solidFill>
                  <a:srgbClr val="0070C0"/>
                </a:solidFill>
              </a:rPr>
              <a:t>,</a:t>
            </a:r>
            <a:r>
              <a:rPr lang="zh-CN" altLang="en-US" sz="2000" b="1" smtClean="0">
                <a:solidFill>
                  <a:srgbClr val="0070C0"/>
                </a:solidFill>
              </a:rPr>
              <a:t>中序</a:t>
            </a:r>
            <a:r>
              <a:rPr lang="en-US" altLang="zh-CN" sz="2000" b="1" smtClean="0">
                <a:solidFill>
                  <a:srgbClr val="0070C0"/>
                </a:solidFill>
              </a:rPr>
              <a:t>,</a:t>
            </a:r>
            <a:r>
              <a:rPr lang="zh-CN" altLang="en-US" sz="2000" b="1" smtClean="0">
                <a:solidFill>
                  <a:srgbClr val="0070C0"/>
                </a:solidFill>
              </a:rPr>
              <a:t>后序</a:t>
            </a:r>
            <a:r>
              <a:rPr lang="en-US" altLang="zh-CN" sz="2000" b="1" smtClean="0">
                <a:solidFill>
                  <a:srgbClr val="0070C0"/>
                </a:solidFill>
              </a:rPr>
              <a:t>)</a:t>
            </a:r>
            <a:endParaRPr lang="en-US" altLang="zh-CN"/>
          </a:p>
          <a:p>
            <a:endParaRPr lang="en-US" altLang="zh-CN" smtClean="0"/>
          </a:p>
          <a:p>
            <a:r>
              <a:rPr lang="en-US" altLang="zh-CN" smtClean="0"/>
              <a:t>.</a:t>
            </a:r>
          </a:p>
          <a:p>
            <a:endParaRPr lang="en-US" altLang="zh-CN" smtClean="0"/>
          </a:p>
          <a:p>
            <a:endParaRPr lang="en-US" altLang="zh-CN"/>
          </a:p>
          <a:p>
            <a:endParaRPr lang="en-US" altLang="zh-CN" smtClean="0"/>
          </a:p>
          <a:p>
            <a:endParaRPr lang="en-US" altLang="zh-CN"/>
          </a:p>
          <a:p>
            <a:endParaRPr lang="en-US" altLang="zh-CN" smtClean="0"/>
          </a:p>
          <a:p>
            <a:endParaRPr lang="en-US" altLang="zh-CN"/>
          </a:p>
          <a:p>
            <a:endParaRPr lang="en-US" altLang="zh-CN" smtClean="0"/>
          </a:p>
          <a:p>
            <a:endParaRPr lang="zh-CN" altLang="en-US"/>
          </a:p>
        </p:txBody>
      </p:sp>
      <p:sp>
        <p:nvSpPr>
          <p:cNvPr id="3" name="TextBox 2"/>
          <p:cNvSpPr txBox="1"/>
          <p:nvPr/>
        </p:nvSpPr>
        <p:spPr>
          <a:xfrm>
            <a:off x="639764" y="4539357"/>
            <a:ext cx="81631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smtClean="0"/>
              <a:t>要求</a:t>
            </a:r>
            <a:r>
              <a:rPr lang="zh-CN" altLang="en-US" sz="1600" b="1"/>
              <a:t>如</a:t>
            </a:r>
            <a:r>
              <a:rPr lang="zh-CN" altLang="en-US" sz="1600" b="1" smtClean="0"/>
              <a:t>下</a:t>
            </a:r>
            <a:r>
              <a:rPr lang="zh-CN" altLang="en-US" sz="1600" smtClean="0"/>
              <a:t>：</a:t>
            </a:r>
            <a:endParaRPr lang="en-US" altLang="zh-CN" sz="1600" smtClean="0"/>
          </a:p>
          <a:p>
            <a:pPr marL="342900" indent="-342900">
              <a:buAutoNum type="arabicParenR"/>
            </a:pPr>
            <a:r>
              <a:rPr lang="zh-CN" altLang="en-US" sz="1600" smtClean="0"/>
              <a:t>前上图的 </a:t>
            </a:r>
            <a:r>
              <a:rPr lang="en-US" altLang="zh-CN" sz="1600" smtClean="0"/>
              <a:t>3</a:t>
            </a:r>
            <a:r>
              <a:rPr lang="zh-CN" altLang="en-US" sz="1600" smtClean="0"/>
              <a:t>号节点 </a:t>
            </a:r>
            <a:r>
              <a:rPr lang="en-US" altLang="zh-CN" sz="1600" smtClean="0"/>
              <a:t>"</a:t>
            </a:r>
            <a:r>
              <a:rPr lang="zh-CN" altLang="en-US" sz="1600" smtClean="0"/>
              <a:t>卢俊</a:t>
            </a:r>
            <a:r>
              <a:rPr lang="en-US" altLang="zh-CN" sz="1600" smtClean="0"/>
              <a:t>"  , </a:t>
            </a:r>
            <a:r>
              <a:rPr lang="zh-CN" altLang="en-US" sz="1600" smtClean="0"/>
              <a:t>增加一个左子节点 </a:t>
            </a:r>
            <a:r>
              <a:rPr lang="en-US" altLang="zh-CN" sz="1600" smtClean="0"/>
              <a:t>[5, </a:t>
            </a:r>
            <a:r>
              <a:rPr lang="zh-CN" altLang="en-US" sz="1600" smtClean="0"/>
              <a:t>关胜</a:t>
            </a:r>
            <a:r>
              <a:rPr lang="en-US" altLang="zh-CN" sz="1600" smtClean="0"/>
              <a:t>]</a:t>
            </a:r>
          </a:p>
          <a:p>
            <a:pPr marL="342900" indent="-342900">
              <a:buAutoNum type="arabicParenR"/>
            </a:pPr>
            <a:r>
              <a:rPr lang="zh-CN" altLang="en-US" sz="1600" smtClean="0"/>
              <a:t>使用前序，中序，后序遍历，请写出各自输出的顺序是什么</a:t>
            </a:r>
            <a:r>
              <a:rPr lang="en-US" altLang="zh-CN" sz="1600" smtClean="0"/>
              <a:t>?</a:t>
            </a:r>
          </a:p>
        </p:txBody>
      </p:sp>
      <p:sp>
        <p:nvSpPr>
          <p:cNvPr id="8" name="椭圆 7"/>
          <p:cNvSpPr/>
          <p:nvPr/>
        </p:nvSpPr>
        <p:spPr>
          <a:xfrm>
            <a:off x="1619030" y="1800175"/>
            <a:ext cx="786440" cy="692970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1100"/>
              <a:t>1:</a:t>
            </a:r>
            <a:r>
              <a:rPr lang="en-US" altLang="zh-CN" sz="1100" baseline="0"/>
              <a:t> </a:t>
            </a:r>
            <a:endParaRPr lang="en-US" altLang="zh-CN" sz="1100" baseline="0" smtClean="0"/>
          </a:p>
          <a:p>
            <a:pPr algn="l"/>
            <a:r>
              <a:rPr lang="zh-CN" altLang="en-US" sz="1100" baseline="0" smtClean="0"/>
              <a:t>宋</a:t>
            </a:r>
            <a:r>
              <a:rPr lang="zh-CN" altLang="en-US" sz="1100" baseline="0"/>
              <a:t>江</a:t>
            </a:r>
            <a:endParaRPr lang="zh-CN" altLang="en-US" sz="1100"/>
          </a:p>
        </p:txBody>
      </p:sp>
      <p:sp>
        <p:nvSpPr>
          <p:cNvPr id="9" name="椭圆 8"/>
          <p:cNvSpPr/>
          <p:nvPr/>
        </p:nvSpPr>
        <p:spPr>
          <a:xfrm>
            <a:off x="810540" y="2697886"/>
            <a:ext cx="786440" cy="692970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1100"/>
              <a:t>2:</a:t>
            </a:r>
            <a:r>
              <a:rPr lang="en-US" altLang="zh-CN" sz="1100" baseline="0"/>
              <a:t> </a:t>
            </a:r>
            <a:endParaRPr lang="en-US" altLang="zh-CN" sz="1100" baseline="0" smtClean="0"/>
          </a:p>
          <a:p>
            <a:pPr algn="l"/>
            <a:r>
              <a:rPr lang="zh-CN" altLang="en-US" sz="1100" baseline="0" smtClean="0"/>
              <a:t>吴</a:t>
            </a:r>
            <a:r>
              <a:rPr lang="zh-CN" altLang="en-US" sz="1100" baseline="0"/>
              <a:t>用</a:t>
            </a:r>
            <a:endParaRPr lang="zh-CN" altLang="en-US" sz="1100"/>
          </a:p>
        </p:txBody>
      </p:sp>
      <p:sp>
        <p:nvSpPr>
          <p:cNvPr id="10" name="椭圆 9"/>
          <p:cNvSpPr/>
          <p:nvPr/>
        </p:nvSpPr>
        <p:spPr>
          <a:xfrm>
            <a:off x="2508368" y="2682136"/>
            <a:ext cx="786440" cy="692970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1100"/>
              <a:t>3:</a:t>
            </a:r>
            <a:r>
              <a:rPr lang="en-US" altLang="zh-CN" sz="1100" baseline="0"/>
              <a:t> </a:t>
            </a:r>
          </a:p>
          <a:p>
            <a:pPr algn="l"/>
            <a:r>
              <a:rPr lang="zh-CN" altLang="en-US" sz="1100" baseline="0"/>
              <a:t>卢俊义</a:t>
            </a:r>
            <a:endParaRPr lang="zh-CN" altLang="en-US" sz="1100"/>
          </a:p>
        </p:txBody>
      </p:sp>
      <p:sp>
        <p:nvSpPr>
          <p:cNvPr id="11" name="椭圆 10"/>
          <p:cNvSpPr/>
          <p:nvPr/>
        </p:nvSpPr>
        <p:spPr>
          <a:xfrm>
            <a:off x="3191909" y="3611345"/>
            <a:ext cx="786440" cy="692970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1100"/>
              <a:t>4:</a:t>
            </a:r>
            <a:r>
              <a:rPr lang="en-US" altLang="zh-CN" sz="1100" baseline="0"/>
              <a:t> </a:t>
            </a:r>
          </a:p>
          <a:p>
            <a:pPr algn="l"/>
            <a:r>
              <a:rPr lang="zh-CN" altLang="en-US"/>
              <a:t>林冲</a:t>
            </a:r>
            <a:endParaRPr lang="zh-CN" altLang="en-US" sz="1100"/>
          </a:p>
        </p:txBody>
      </p:sp>
      <p:sp>
        <p:nvSpPr>
          <p:cNvPr id="12" name="椭圆 11"/>
          <p:cNvSpPr/>
          <p:nvPr/>
        </p:nvSpPr>
        <p:spPr>
          <a:xfrm>
            <a:off x="2045324" y="3658593"/>
            <a:ext cx="786440" cy="69297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1100"/>
              <a:t>5:</a:t>
            </a:r>
            <a:r>
              <a:rPr lang="en-US" altLang="zh-CN" sz="1100" baseline="0"/>
              <a:t> </a:t>
            </a:r>
          </a:p>
          <a:p>
            <a:pPr algn="l"/>
            <a:r>
              <a:rPr lang="zh-CN" altLang="en-US" sz="1100" baseline="0"/>
              <a:t>关胜</a:t>
            </a:r>
            <a:endParaRPr lang="zh-CN" altLang="en-US" sz="1100"/>
          </a:p>
        </p:txBody>
      </p:sp>
      <p:cxnSp>
        <p:nvCxnSpPr>
          <p:cNvPr id="13" name="曲线连接符 12"/>
          <p:cNvCxnSpPr>
            <a:stCxn id="8" idx="3"/>
            <a:endCxn id="9" idx="0"/>
          </p:cNvCxnSpPr>
          <p:nvPr/>
        </p:nvCxnSpPr>
        <p:spPr>
          <a:xfrm rot="5400000">
            <a:off x="1315869" y="2279553"/>
            <a:ext cx="306224" cy="530441"/>
          </a:xfrm>
          <a:prstGeom prst="curved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曲线连接符 13"/>
          <p:cNvCxnSpPr>
            <a:stCxn id="8" idx="6"/>
            <a:endCxn id="10" idx="0"/>
          </p:cNvCxnSpPr>
          <p:nvPr/>
        </p:nvCxnSpPr>
        <p:spPr>
          <a:xfrm>
            <a:off x="2405469" y="2146660"/>
            <a:ext cx="496119" cy="535476"/>
          </a:xfrm>
          <a:prstGeom prst="curved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曲线连接符 14"/>
          <p:cNvCxnSpPr>
            <a:stCxn id="10" idx="3"/>
            <a:endCxn id="12" idx="0"/>
          </p:cNvCxnSpPr>
          <p:nvPr/>
        </p:nvCxnSpPr>
        <p:spPr>
          <a:xfrm rot="5400000">
            <a:off x="2338557" y="3373610"/>
            <a:ext cx="384971" cy="184995"/>
          </a:xfrm>
          <a:prstGeom prst="curved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曲线连接符 15"/>
          <p:cNvCxnSpPr>
            <a:stCxn id="10" idx="6"/>
            <a:endCxn id="11" idx="0"/>
          </p:cNvCxnSpPr>
          <p:nvPr/>
        </p:nvCxnSpPr>
        <p:spPr>
          <a:xfrm>
            <a:off x="3294808" y="3028621"/>
            <a:ext cx="290322" cy="582724"/>
          </a:xfrm>
          <a:prstGeom prst="curved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4554413" y="1639247"/>
            <a:ext cx="2590774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>
                <a:latin typeface="Arial" pitchFamily="34" charset="0"/>
                <a:cs typeface="Arial" pitchFamily="34" charset="0"/>
              </a:rPr>
              <a:t>class HeroNode(hNo: Int, hName: String) {</a:t>
            </a:r>
          </a:p>
          <a:p>
            <a:r>
              <a:rPr lang="en-US" altLang="zh-CN" sz="1000">
                <a:latin typeface="Arial" pitchFamily="34" charset="0"/>
                <a:cs typeface="Arial" pitchFamily="34" charset="0"/>
              </a:rPr>
              <a:t>  val no = hNo</a:t>
            </a:r>
          </a:p>
          <a:p>
            <a:r>
              <a:rPr lang="en-US" altLang="zh-CN" sz="1000">
                <a:latin typeface="Arial" pitchFamily="34" charset="0"/>
                <a:cs typeface="Arial" pitchFamily="34" charset="0"/>
              </a:rPr>
              <a:t>  var name = hName</a:t>
            </a:r>
          </a:p>
          <a:p>
            <a:r>
              <a:rPr lang="en-US" altLang="zh-CN" sz="1000">
                <a:latin typeface="Arial" pitchFamily="34" charset="0"/>
                <a:cs typeface="Arial" pitchFamily="34" charset="0"/>
              </a:rPr>
              <a:t>  var left: HeroNode = null</a:t>
            </a:r>
          </a:p>
          <a:p>
            <a:r>
              <a:rPr lang="en-US" altLang="zh-CN" sz="1000">
                <a:latin typeface="Arial" pitchFamily="34" charset="0"/>
                <a:cs typeface="Arial" pitchFamily="34" charset="0"/>
              </a:rPr>
              <a:t>  var right: HeroNode = null</a:t>
            </a:r>
          </a:p>
          <a:p>
            <a:r>
              <a:rPr lang="en-US" altLang="zh-CN" sz="1000">
                <a:latin typeface="Arial" pitchFamily="34" charset="0"/>
                <a:cs typeface="Arial" pitchFamily="34" charset="0"/>
              </a:rPr>
              <a:t>  //</a:t>
            </a:r>
            <a:r>
              <a:rPr lang="zh-CN" altLang="en-US" sz="1000">
                <a:latin typeface="Arial" pitchFamily="34" charset="0"/>
                <a:cs typeface="Arial" pitchFamily="34" charset="0"/>
              </a:rPr>
              <a:t>前序遍历</a:t>
            </a:r>
          </a:p>
          <a:p>
            <a:r>
              <a:rPr lang="zh-CN" altLang="en-US" sz="1000">
                <a:latin typeface="Arial" pitchFamily="34" charset="0"/>
                <a:cs typeface="Arial" pitchFamily="34" charset="0"/>
              </a:rPr>
              <a:t>  </a:t>
            </a:r>
            <a:r>
              <a:rPr lang="en-US" altLang="zh-CN" sz="1000">
                <a:latin typeface="Arial" pitchFamily="34" charset="0"/>
                <a:cs typeface="Arial" pitchFamily="34" charset="0"/>
              </a:rPr>
              <a:t>def preOrder(): Unit = {</a:t>
            </a:r>
          </a:p>
          <a:p>
            <a:r>
              <a:rPr lang="en-US" altLang="zh-CN" sz="1000">
                <a:latin typeface="Arial" pitchFamily="34" charset="0"/>
                <a:cs typeface="Arial" pitchFamily="34" charset="0"/>
              </a:rPr>
              <a:t>    println(this) //</a:t>
            </a:r>
            <a:r>
              <a:rPr lang="zh-CN" altLang="en-US" sz="1000">
                <a:latin typeface="Arial" pitchFamily="34" charset="0"/>
                <a:cs typeface="Arial" pitchFamily="34" charset="0"/>
              </a:rPr>
              <a:t>先输出父节点</a:t>
            </a:r>
          </a:p>
          <a:p>
            <a:r>
              <a:rPr lang="zh-CN" altLang="en-US" sz="1000">
                <a:latin typeface="Arial" pitchFamily="34" charset="0"/>
                <a:cs typeface="Arial" pitchFamily="34" charset="0"/>
              </a:rPr>
              <a:t>    </a:t>
            </a:r>
            <a:r>
              <a:rPr lang="en-US" altLang="zh-CN" sz="1000">
                <a:latin typeface="Arial" pitchFamily="34" charset="0"/>
                <a:cs typeface="Arial" pitchFamily="34" charset="0"/>
              </a:rPr>
              <a:t>if (this.left != null) {</a:t>
            </a:r>
          </a:p>
          <a:p>
            <a:r>
              <a:rPr lang="en-US" altLang="zh-CN" sz="1000">
                <a:latin typeface="Arial" pitchFamily="34" charset="0"/>
                <a:cs typeface="Arial" pitchFamily="34" charset="0"/>
              </a:rPr>
              <a:t>      this.left.preOrder()</a:t>
            </a:r>
          </a:p>
          <a:p>
            <a:r>
              <a:rPr lang="en-US" altLang="zh-CN" sz="1000">
                <a:latin typeface="Arial" pitchFamily="34" charset="0"/>
                <a:cs typeface="Arial" pitchFamily="34" charset="0"/>
              </a:rPr>
              <a:t>    }</a:t>
            </a:r>
          </a:p>
          <a:p>
            <a:r>
              <a:rPr lang="en-US" altLang="zh-CN" sz="1000">
                <a:latin typeface="Arial" pitchFamily="34" charset="0"/>
                <a:cs typeface="Arial" pitchFamily="34" charset="0"/>
              </a:rPr>
              <a:t>    if (this.right != null) {</a:t>
            </a:r>
          </a:p>
          <a:p>
            <a:r>
              <a:rPr lang="en-US" altLang="zh-CN" sz="1000">
                <a:latin typeface="Arial" pitchFamily="34" charset="0"/>
                <a:cs typeface="Arial" pitchFamily="34" charset="0"/>
              </a:rPr>
              <a:t>      this.right.preOrder()</a:t>
            </a:r>
          </a:p>
          <a:p>
            <a:r>
              <a:rPr lang="en-US" altLang="zh-CN" sz="1000">
                <a:latin typeface="Arial" pitchFamily="34" charset="0"/>
                <a:cs typeface="Arial" pitchFamily="34" charset="0"/>
              </a:rPr>
              <a:t>    }</a:t>
            </a:r>
          </a:p>
          <a:p>
            <a:r>
              <a:rPr lang="en-US" altLang="zh-CN" sz="1000">
                <a:latin typeface="Arial" pitchFamily="34" charset="0"/>
                <a:cs typeface="Arial" pitchFamily="34" charset="0"/>
              </a:rPr>
              <a:t>  }</a:t>
            </a:r>
          </a:p>
          <a:p>
            <a:r>
              <a:rPr lang="en-US" altLang="zh-CN" sz="1000">
                <a:latin typeface="Arial" pitchFamily="34" charset="0"/>
                <a:cs typeface="Arial" pitchFamily="34" charset="0"/>
              </a:rPr>
              <a:t> }</a:t>
            </a:r>
            <a:endParaRPr lang="zh-CN" altLang="en-US" sz="100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145187" y="2989415"/>
            <a:ext cx="179087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>
                <a:latin typeface="Arial" pitchFamily="34" charset="0"/>
                <a:cs typeface="Arial" pitchFamily="34" charset="0"/>
              </a:rPr>
              <a:t>class BinaryTree {</a:t>
            </a:r>
          </a:p>
          <a:p>
            <a:r>
              <a:rPr lang="en-US" altLang="zh-CN" sz="1000">
                <a:latin typeface="Arial" pitchFamily="34" charset="0"/>
                <a:cs typeface="Arial" pitchFamily="34" charset="0"/>
              </a:rPr>
              <a:t>  var root: HeroNode = null </a:t>
            </a:r>
            <a:r>
              <a:rPr lang="en-US" altLang="zh-CN" sz="1000" smtClean="0">
                <a:latin typeface="Arial" pitchFamily="34" charset="0"/>
                <a:cs typeface="Arial" pitchFamily="34" charset="0"/>
              </a:rPr>
              <a:t>//</a:t>
            </a:r>
            <a:endParaRPr lang="zh-CN" altLang="en-US" sz="1000">
              <a:latin typeface="Arial" pitchFamily="34" charset="0"/>
              <a:cs typeface="Arial" pitchFamily="34" charset="0"/>
            </a:endParaRPr>
          </a:p>
          <a:p>
            <a:r>
              <a:rPr lang="zh-CN" altLang="en-US" sz="1000">
                <a:latin typeface="Arial" pitchFamily="34" charset="0"/>
                <a:cs typeface="Arial" pitchFamily="34" charset="0"/>
              </a:rPr>
              <a:t>  </a:t>
            </a:r>
            <a:r>
              <a:rPr lang="en-US" altLang="zh-CN" sz="1000">
                <a:latin typeface="Arial" pitchFamily="34" charset="0"/>
                <a:cs typeface="Arial" pitchFamily="34" charset="0"/>
              </a:rPr>
              <a:t>def preOrder(): Unit = {</a:t>
            </a:r>
          </a:p>
          <a:p>
            <a:r>
              <a:rPr lang="en-US" altLang="zh-CN" sz="1000">
                <a:latin typeface="Arial" pitchFamily="34" charset="0"/>
                <a:cs typeface="Arial" pitchFamily="34" charset="0"/>
              </a:rPr>
              <a:t>    if (root != null) {</a:t>
            </a:r>
          </a:p>
          <a:p>
            <a:r>
              <a:rPr lang="en-US" altLang="zh-CN" sz="1000">
                <a:latin typeface="Arial" pitchFamily="34" charset="0"/>
                <a:cs typeface="Arial" pitchFamily="34" charset="0"/>
              </a:rPr>
              <a:t>      root.preOrder()</a:t>
            </a:r>
          </a:p>
          <a:p>
            <a:r>
              <a:rPr lang="en-US" altLang="zh-CN" sz="1000">
                <a:latin typeface="Arial" pitchFamily="34" charset="0"/>
                <a:cs typeface="Arial" pitchFamily="34" charset="0"/>
              </a:rPr>
              <a:t>    </a:t>
            </a:r>
            <a:r>
              <a:rPr lang="en-US" altLang="zh-CN" sz="1000" smtClean="0">
                <a:latin typeface="Arial" pitchFamily="34" charset="0"/>
                <a:cs typeface="Arial" pitchFamily="34" charset="0"/>
              </a:rPr>
              <a:t>}}}</a:t>
            </a:r>
            <a:endParaRPr lang="zh-CN" altLang="en-US" sz="100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6012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9"/>
          <p:cNvSpPr txBox="1">
            <a:spLocks noChangeArrowheads="1"/>
          </p:cNvSpPr>
          <p:nvPr/>
        </p:nvSpPr>
        <p:spPr bwMode="auto">
          <a:xfrm>
            <a:off x="487837" y="755071"/>
            <a:ext cx="7587978" cy="3970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2B2B2">
                    <a:alpha val="50195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Char char="l"/>
            </a:pPr>
            <a:r>
              <a:rPr lang="zh-CN" altLang="en-US" sz="2200" b="1"/>
              <a:t>二叉树</a:t>
            </a:r>
            <a:endParaRPr lang="en-US" altLang="zh-CN" sz="2200" b="1"/>
          </a:p>
        </p:txBody>
      </p:sp>
      <p:sp>
        <p:nvSpPr>
          <p:cNvPr id="2" name="TextBox 1"/>
          <p:cNvSpPr txBox="1"/>
          <p:nvPr/>
        </p:nvSpPr>
        <p:spPr>
          <a:xfrm>
            <a:off x="665981" y="1224111"/>
            <a:ext cx="8136904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>
                <a:solidFill>
                  <a:srgbClr val="0070C0"/>
                </a:solidFill>
              </a:rPr>
              <a:t>二叉</a:t>
            </a:r>
            <a:r>
              <a:rPr lang="zh-CN" altLang="en-US" sz="2000" b="1" smtClean="0">
                <a:solidFill>
                  <a:srgbClr val="0070C0"/>
                </a:solidFill>
              </a:rPr>
              <a:t>树</a:t>
            </a:r>
            <a:r>
              <a:rPr lang="en-US" altLang="zh-CN" sz="2000" b="1" smtClean="0">
                <a:solidFill>
                  <a:srgbClr val="0070C0"/>
                </a:solidFill>
              </a:rPr>
              <a:t>-</a:t>
            </a:r>
            <a:r>
              <a:rPr lang="zh-CN" altLang="en-US" sz="2000" b="1">
                <a:solidFill>
                  <a:srgbClr val="0070C0"/>
                </a:solidFill>
              </a:rPr>
              <a:t>查找</a:t>
            </a:r>
            <a:r>
              <a:rPr lang="zh-CN" altLang="en-US" sz="2000" b="1" smtClean="0">
                <a:solidFill>
                  <a:srgbClr val="0070C0"/>
                </a:solidFill>
              </a:rPr>
              <a:t>指定节点</a:t>
            </a:r>
            <a:endParaRPr lang="en-US" altLang="zh-CN" smtClean="0"/>
          </a:p>
          <a:p>
            <a:r>
              <a:rPr lang="zh-CN" altLang="en-US">
                <a:latin typeface="Arial" pitchFamily="34" charset="0"/>
                <a:cs typeface="Arial" pitchFamily="34" charset="0"/>
              </a:rPr>
              <a:t>要</a:t>
            </a:r>
            <a:r>
              <a:rPr lang="zh-CN" altLang="en-US" smtClean="0">
                <a:latin typeface="Arial" pitchFamily="34" charset="0"/>
                <a:cs typeface="Arial" pitchFamily="34" charset="0"/>
              </a:rPr>
              <a:t>求</a:t>
            </a:r>
            <a:endParaRPr lang="en-US" altLang="zh-CN" smtClean="0">
              <a:latin typeface="Arial" pitchFamily="34" charset="0"/>
              <a:cs typeface="Arial" pitchFamily="34" charset="0"/>
            </a:endParaRPr>
          </a:p>
          <a:p>
            <a:pPr marL="342900" indent="-342900">
              <a:buAutoNum type="arabicParenR"/>
            </a:pPr>
            <a:r>
              <a:rPr lang="zh-CN" altLang="en-US" smtClean="0">
                <a:latin typeface="Arial" pitchFamily="34" charset="0"/>
                <a:cs typeface="Arial" pitchFamily="34" charset="0"/>
              </a:rPr>
              <a:t>请编写前序查找，中序查找和后序查找的方法。</a:t>
            </a:r>
            <a:endParaRPr lang="en-US" altLang="zh-CN" smtClean="0">
              <a:latin typeface="Arial" pitchFamily="34" charset="0"/>
              <a:cs typeface="Arial" pitchFamily="34" charset="0"/>
            </a:endParaRPr>
          </a:p>
          <a:p>
            <a:pPr marL="342900" indent="-342900">
              <a:buAutoNum type="arabicParenR"/>
            </a:pPr>
            <a:r>
              <a:rPr lang="zh-CN" altLang="en-US" smtClean="0">
                <a:latin typeface="Arial" pitchFamily="34" charset="0"/>
                <a:cs typeface="Arial" pitchFamily="34" charset="0"/>
              </a:rPr>
              <a:t>并分别使用三种查找方式，查</a:t>
            </a:r>
            <a:r>
              <a:rPr lang="zh-CN" altLang="en-US">
                <a:latin typeface="Arial" pitchFamily="34" charset="0"/>
                <a:cs typeface="Arial" pitchFamily="34" charset="0"/>
              </a:rPr>
              <a:t>找</a:t>
            </a:r>
            <a:r>
              <a:rPr lang="zh-CN" altLang="en-US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altLang="zh-CN" smtClean="0">
                <a:latin typeface="Arial" pitchFamily="34" charset="0"/>
                <a:cs typeface="Arial" pitchFamily="34" charset="0"/>
              </a:rPr>
              <a:t>heroNO = 5 </a:t>
            </a:r>
            <a:r>
              <a:rPr lang="zh-CN" altLang="en-US" smtClean="0">
                <a:latin typeface="Arial" pitchFamily="34" charset="0"/>
                <a:cs typeface="Arial" pitchFamily="34" charset="0"/>
              </a:rPr>
              <a:t>的节点</a:t>
            </a:r>
            <a:endParaRPr lang="en-US" altLang="zh-CN" smtClean="0">
              <a:latin typeface="Arial" pitchFamily="34" charset="0"/>
              <a:cs typeface="Arial" pitchFamily="34" charset="0"/>
            </a:endParaRPr>
          </a:p>
          <a:p>
            <a:pPr marL="342900" indent="-342900">
              <a:buAutoNum type="arabicParenR"/>
            </a:pPr>
            <a:r>
              <a:rPr lang="zh-CN" altLang="en-US" smtClean="0">
                <a:latin typeface="Arial" pitchFamily="34" charset="0"/>
                <a:cs typeface="Arial" pitchFamily="34" charset="0"/>
              </a:rPr>
              <a:t>并分析各种查找方式，分别比较了多少</a:t>
            </a:r>
            <a:endParaRPr lang="en-US" altLang="zh-CN" smtClean="0">
              <a:latin typeface="Arial" pitchFamily="34" charset="0"/>
              <a:cs typeface="Arial" pitchFamily="34" charset="0"/>
            </a:endParaRPr>
          </a:p>
          <a:p>
            <a:endParaRPr lang="en-US" altLang="zh-CN" smtClean="0"/>
          </a:p>
          <a:p>
            <a:endParaRPr lang="en-US" altLang="zh-CN"/>
          </a:p>
          <a:p>
            <a:endParaRPr lang="en-US" altLang="zh-CN" smtClean="0"/>
          </a:p>
          <a:p>
            <a:endParaRPr lang="en-US" altLang="zh-CN"/>
          </a:p>
          <a:p>
            <a:endParaRPr lang="en-US" altLang="zh-CN" smtClean="0"/>
          </a:p>
          <a:p>
            <a:endParaRPr lang="en-US" altLang="zh-CN"/>
          </a:p>
          <a:p>
            <a:endParaRPr lang="en-US" altLang="zh-CN" smtClean="0"/>
          </a:p>
          <a:p>
            <a:endParaRPr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624942" y="2918043"/>
            <a:ext cx="363452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>
                <a:latin typeface="Arial" pitchFamily="34" charset="0"/>
                <a:cs typeface="Arial" pitchFamily="34" charset="0"/>
              </a:rPr>
              <a:t>//</a:t>
            </a:r>
            <a:r>
              <a:rPr lang="zh-CN" altLang="en-US" sz="1400">
                <a:latin typeface="Arial" pitchFamily="34" charset="0"/>
                <a:cs typeface="Arial" pitchFamily="34" charset="0"/>
              </a:rPr>
              <a:t>前序查找</a:t>
            </a:r>
          </a:p>
          <a:p>
            <a:r>
              <a:rPr lang="zh-CN" altLang="en-US" sz="1400">
                <a:latin typeface="Arial" pitchFamily="34" charset="0"/>
                <a:cs typeface="Arial" pitchFamily="34" charset="0"/>
              </a:rPr>
              <a:t>  </a:t>
            </a:r>
            <a:r>
              <a:rPr lang="en-US" altLang="zh-CN" sz="1400">
                <a:latin typeface="Arial" pitchFamily="34" charset="0"/>
                <a:cs typeface="Arial" pitchFamily="34" charset="0"/>
              </a:rPr>
              <a:t>def preOrderSearch(heroNo: Int): HeroNode = {</a:t>
            </a:r>
          </a:p>
          <a:p>
            <a:r>
              <a:rPr lang="en-US" altLang="zh-CN" sz="1400">
                <a:latin typeface="Arial" pitchFamily="34" charset="0"/>
                <a:cs typeface="Arial" pitchFamily="34" charset="0"/>
              </a:rPr>
              <a:t>    if (root!=null) {</a:t>
            </a:r>
          </a:p>
          <a:p>
            <a:r>
              <a:rPr lang="en-US" altLang="zh-CN" sz="1400">
                <a:latin typeface="Arial" pitchFamily="34" charset="0"/>
                <a:cs typeface="Arial" pitchFamily="34" charset="0"/>
              </a:rPr>
              <a:t>      root.preOrderSearch(heroNo)</a:t>
            </a:r>
          </a:p>
          <a:p>
            <a:r>
              <a:rPr lang="en-US" altLang="zh-CN" sz="1400">
                <a:latin typeface="Arial" pitchFamily="34" charset="0"/>
                <a:cs typeface="Arial" pitchFamily="34" charset="0"/>
              </a:rPr>
              <a:t>    }else {</a:t>
            </a:r>
          </a:p>
          <a:p>
            <a:r>
              <a:rPr lang="en-US" altLang="zh-CN" sz="1400">
                <a:latin typeface="Arial" pitchFamily="34" charset="0"/>
                <a:cs typeface="Arial" pitchFamily="34" charset="0"/>
              </a:rPr>
              <a:t>      null</a:t>
            </a:r>
          </a:p>
          <a:p>
            <a:r>
              <a:rPr lang="en-US" altLang="zh-CN" sz="1400">
                <a:latin typeface="Arial" pitchFamily="34" charset="0"/>
                <a:cs typeface="Arial" pitchFamily="34" charset="0"/>
              </a:rPr>
              <a:t>    }</a:t>
            </a:r>
          </a:p>
          <a:p>
            <a:r>
              <a:rPr lang="en-US" altLang="zh-CN" sz="1400">
                <a:latin typeface="Arial" pitchFamily="34" charset="0"/>
                <a:cs typeface="Arial" pitchFamily="34" charset="0"/>
              </a:rPr>
              <a:t>  }</a:t>
            </a:r>
            <a:endParaRPr lang="zh-CN" altLang="en-US" sz="140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405361" y="2736279"/>
            <a:ext cx="446953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latin typeface="Arial" pitchFamily="34" charset="0"/>
                <a:cs typeface="Arial" pitchFamily="34" charset="0"/>
              </a:rPr>
              <a:t>class HeroNode(hNo: Int, hName: String) </a:t>
            </a:r>
            <a:r>
              <a:rPr lang="en-US" altLang="zh-CN" sz="1200" smtClean="0">
                <a:latin typeface="Arial" pitchFamily="34" charset="0"/>
                <a:cs typeface="Arial" pitchFamily="34" charset="0"/>
              </a:rPr>
              <a:t>{</a:t>
            </a:r>
          </a:p>
          <a:p>
            <a:r>
              <a:rPr lang="en-US" altLang="zh-CN" sz="1200" smtClean="0">
                <a:latin typeface="Arial" pitchFamily="34" charset="0"/>
                <a:cs typeface="Arial" pitchFamily="34" charset="0"/>
              </a:rPr>
              <a:t>   def </a:t>
            </a:r>
            <a:r>
              <a:rPr lang="en-US" altLang="zh-CN" sz="1200">
                <a:latin typeface="Arial" pitchFamily="34" charset="0"/>
                <a:cs typeface="Arial" pitchFamily="34" charset="0"/>
              </a:rPr>
              <a:t>preOrderSearch(heroNo: Int): HeroNode = {</a:t>
            </a:r>
          </a:p>
          <a:p>
            <a:r>
              <a:rPr lang="en-US" altLang="zh-CN" sz="1200">
                <a:latin typeface="Arial" pitchFamily="34" charset="0"/>
                <a:cs typeface="Arial" pitchFamily="34" charset="0"/>
              </a:rPr>
              <a:t>    var resNode: HeroNode = null</a:t>
            </a:r>
          </a:p>
          <a:p>
            <a:r>
              <a:rPr lang="en-US" altLang="zh-CN" sz="1200" smtClean="0">
                <a:latin typeface="Arial" pitchFamily="34" charset="0"/>
                <a:cs typeface="Arial" pitchFamily="34" charset="0"/>
              </a:rPr>
              <a:t>     if </a:t>
            </a:r>
            <a:r>
              <a:rPr lang="en-US" altLang="zh-CN" sz="1200">
                <a:latin typeface="Arial" pitchFamily="34" charset="0"/>
                <a:cs typeface="Arial" pitchFamily="34" charset="0"/>
              </a:rPr>
              <a:t>(this.no == heroNo) {</a:t>
            </a:r>
          </a:p>
          <a:p>
            <a:r>
              <a:rPr lang="en-US" altLang="zh-CN" sz="1200">
                <a:latin typeface="Arial" pitchFamily="34" charset="0"/>
                <a:cs typeface="Arial" pitchFamily="34" charset="0"/>
              </a:rPr>
              <a:t>      return </a:t>
            </a:r>
            <a:r>
              <a:rPr lang="en-US" altLang="zh-CN" sz="1200" smtClean="0">
                <a:latin typeface="Arial" pitchFamily="34" charset="0"/>
                <a:cs typeface="Arial" pitchFamily="34" charset="0"/>
              </a:rPr>
              <a:t>this }</a:t>
            </a:r>
            <a:endParaRPr lang="en-US" altLang="zh-CN" sz="1200">
              <a:latin typeface="Arial" pitchFamily="34" charset="0"/>
              <a:cs typeface="Arial" pitchFamily="34" charset="0"/>
            </a:endParaRPr>
          </a:p>
          <a:p>
            <a:r>
              <a:rPr lang="en-US" altLang="zh-CN" sz="1200" smtClean="0">
                <a:latin typeface="Arial" pitchFamily="34" charset="0"/>
                <a:cs typeface="Arial" pitchFamily="34" charset="0"/>
              </a:rPr>
              <a:t>     if </a:t>
            </a:r>
            <a:r>
              <a:rPr lang="en-US" altLang="zh-CN" sz="1200">
                <a:latin typeface="Arial" pitchFamily="34" charset="0"/>
                <a:cs typeface="Arial" pitchFamily="34" charset="0"/>
              </a:rPr>
              <a:t>(this.leftNode != null) {</a:t>
            </a:r>
          </a:p>
          <a:p>
            <a:r>
              <a:rPr lang="en-US" altLang="zh-CN" sz="1200">
                <a:latin typeface="Arial" pitchFamily="34" charset="0"/>
                <a:cs typeface="Arial" pitchFamily="34" charset="0"/>
              </a:rPr>
              <a:t>      resNode = this.leftNode.preOrderSearch(heroNo</a:t>
            </a:r>
            <a:r>
              <a:rPr lang="en-US" altLang="zh-CN" sz="1200" smtClean="0">
                <a:latin typeface="Arial" pitchFamily="34" charset="0"/>
                <a:cs typeface="Arial" pitchFamily="34" charset="0"/>
              </a:rPr>
              <a:t>)}</a:t>
            </a:r>
            <a:endParaRPr lang="en-US" altLang="zh-CN" sz="1200">
              <a:latin typeface="Arial" pitchFamily="34" charset="0"/>
              <a:cs typeface="Arial" pitchFamily="34" charset="0"/>
            </a:endParaRPr>
          </a:p>
          <a:p>
            <a:r>
              <a:rPr lang="en-US" altLang="zh-CN" sz="1200" smtClean="0">
                <a:latin typeface="Arial" pitchFamily="34" charset="0"/>
                <a:cs typeface="Arial" pitchFamily="34" charset="0"/>
              </a:rPr>
              <a:t>    if </a:t>
            </a:r>
            <a:r>
              <a:rPr lang="en-US" altLang="zh-CN" sz="1200">
                <a:latin typeface="Arial" pitchFamily="34" charset="0"/>
                <a:cs typeface="Arial" pitchFamily="34" charset="0"/>
              </a:rPr>
              <a:t>(resNode != null) {</a:t>
            </a:r>
          </a:p>
          <a:p>
            <a:r>
              <a:rPr lang="en-US" altLang="zh-CN" sz="1200">
                <a:latin typeface="Arial" pitchFamily="34" charset="0"/>
                <a:cs typeface="Arial" pitchFamily="34" charset="0"/>
              </a:rPr>
              <a:t>      return </a:t>
            </a:r>
            <a:r>
              <a:rPr lang="en-US" altLang="zh-CN" sz="1200" smtClean="0">
                <a:latin typeface="Arial" pitchFamily="34" charset="0"/>
                <a:cs typeface="Arial" pitchFamily="34" charset="0"/>
              </a:rPr>
              <a:t>resNode}</a:t>
            </a:r>
            <a:endParaRPr lang="en-US" altLang="zh-CN" sz="1200">
              <a:latin typeface="Arial" pitchFamily="34" charset="0"/>
              <a:cs typeface="Arial" pitchFamily="34" charset="0"/>
            </a:endParaRPr>
          </a:p>
          <a:p>
            <a:r>
              <a:rPr lang="en-US" altLang="zh-CN" sz="1200" smtClean="0">
                <a:latin typeface="Arial" pitchFamily="34" charset="0"/>
                <a:cs typeface="Arial" pitchFamily="34" charset="0"/>
              </a:rPr>
              <a:t>    if </a:t>
            </a:r>
            <a:r>
              <a:rPr lang="en-US" altLang="zh-CN" sz="1200">
                <a:latin typeface="Arial" pitchFamily="34" charset="0"/>
                <a:cs typeface="Arial" pitchFamily="34" charset="0"/>
              </a:rPr>
              <a:t>(this.rightNode != null) {</a:t>
            </a:r>
          </a:p>
          <a:p>
            <a:r>
              <a:rPr lang="en-US" altLang="zh-CN" sz="1200">
                <a:latin typeface="Arial" pitchFamily="34" charset="0"/>
                <a:cs typeface="Arial" pitchFamily="34" charset="0"/>
              </a:rPr>
              <a:t>      resNode = this.rightNode.preOrderSearch(heroNo)</a:t>
            </a:r>
          </a:p>
          <a:p>
            <a:r>
              <a:rPr lang="en-US" altLang="zh-CN" sz="1200">
                <a:latin typeface="Arial" pitchFamily="34" charset="0"/>
                <a:cs typeface="Arial" pitchFamily="34" charset="0"/>
              </a:rPr>
              <a:t>    </a:t>
            </a:r>
            <a:r>
              <a:rPr lang="en-US" altLang="zh-CN" sz="1200" smtClean="0">
                <a:latin typeface="Arial" pitchFamily="34" charset="0"/>
                <a:cs typeface="Arial" pitchFamily="34" charset="0"/>
              </a:rPr>
              <a:t>}</a:t>
            </a:r>
            <a:endParaRPr lang="en-US" altLang="zh-CN" sz="1200">
              <a:latin typeface="Arial" pitchFamily="34" charset="0"/>
              <a:cs typeface="Arial" pitchFamily="34" charset="0"/>
            </a:endParaRPr>
          </a:p>
          <a:p>
            <a:r>
              <a:rPr lang="en-US" altLang="zh-CN" sz="1200">
                <a:latin typeface="Arial" pitchFamily="34" charset="0"/>
                <a:cs typeface="Arial" pitchFamily="34" charset="0"/>
              </a:rPr>
              <a:t>    return resNode</a:t>
            </a:r>
          </a:p>
          <a:p>
            <a:r>
              <a:rPr lang="en-US" altLang="zh-CN" sz="1200">
                <a:latin typeface="Arial" pitchFamily="34" charset="0"/>
                <a:cs typeface="Arial" pitchFamily="34" charset="0"/>
              </a:rPr>
              <a:t>  }</a:t>
            </a:r>
          </a:p>
          <a:p>
            <a:r>
              <a:rPr lang="en-US" altLang="zh-CN" sz="1200" smtClean="0">
                <a:latin typeface="Arial" pitchFamily="34" charset="0"/>
                <a:cs typeface="Arial" pitchFamily="34" charset="0"/>
              </a:rPr>
              <a:t>}</a:t>
            </a:r>
            <a:endParaRPr lang="zh-CN" altLang="en-US" sz="120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3335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9"/>
          <p:cNvSpPr txBox="1">
            <a:spLocks noChangeArrowheads="1"/>
          </p:cNvSpPr>
          <p:nvPr/>
        </p:nvSpPr>
        <p:spPr bwMode="auto">
          <a:xfrm>
            <a:off x="487837" y="755071"/>
            <a:ext cx="7587978" cy="3970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2B2B2">
                    <a:alpha val="50195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Char char="l"/>
            </a:pPr>
            <a:r>
              <a:rPr lang="zh-CN" altLang="en-US" sz="2200" b="1" smtClean="0"/>
              <a:t>看</a:t>
            </a:r>
            <a:r>
              <a:rPr lang="zh-CN" altLang="en-US" sz="2200" b="1"/>
              <a:t>几个实际编程中遇到的问题</a:t>
            </a:r>
            <a:endParaRPr lang="en-US" altLang="zh-CN" sz="2200" b="1"/>
          </a:p>
        </p:txBody>
      </p:sp>
      <p:sp>
        <p:nvSpPr>
          <p:cNvPr id="4" name="Text Box 5"/>
          <p:cNvSpPr txBox="1">
            <a:spLocks noChangeArrowheads="1"/>
          </p:cNvSpPr>
          <p:nvPr/>
        </p:nvSpPr>
        <p:spPr bwMode="auto">
          <a:xfrm>
            <a:off x="377949" y="1169193"/>
            <a:ext cx="8256587" cy="420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81000" indent="-3810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l" eaLnBrk="1" hangingPunct="1">
              <a:buFont typeface="Wingdings" pitchFamily="2" charset="2"/>
              <a:buNone/>
            </a:pPr>
            <a:r>
              <a:rPr lang="en-US" altLang="zh-CN" sz="2200">
                <a:ea typeface="华文新魏" pitchFamily="2" charset="-122"/>
              </a:rPr>
              <a:t>	</a:t>
            </a:r>
            <a:r>
              <a:rPr lang="zh-CN" altLang="en-US" sz="2400">
                <a:ea typeface="华文新魏" pitchFamily="2" charset="-122"/>
              </a:rPr>
              <a:t>其它常见算法问题</a:t>
            </a:r>
            <a:r>
              <a:rPr lang="en-US" altLang="zh-CN" sz="2400">
                <a:ea typeface="华文新魏" pitchFamily="2" charset="-122"/>
              </a:rPr>
              <a:t>:</a:t>
            </a:r>
            <a:endParaRPr lang="en-US" altLang="zh-CN" sz="160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499" y="1797843"/>
            <a:ext cx="7632700" cy="1655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 Box 7"/>
          <p:cNvSpPr txBox="1">
            <a:spLocks noChangeArrowheads="1"/>
          </p:cNvSpPr>
          <p:nvPr/>
        </p:nvSpPr>
        <p:spPr bwMode="auto">
          <a:xfrm>
            <a:off x="714499" y="3740943"/>
            <a:ext cx="1915909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l" eaLnBrk="1" hangingPunct="1">
              <a:buFont typeface="Wingdings" pitchFamily="2" charset="2"/>
              <a:buChar char="Ø"/>
            </a:pPr>
            <a:r>
              <a:rPr lang="zh-CN" altLang="en-US" sz="1800"/>
              <a:t>邮差问题</a:t>
            </a:r>
          </a:p>
          <a:p>
            <a:pPr algn="l" eaLnBrk="1" hangingPunct="1">
              <a:buFont typeface="Wingdings" pitchFamily="2" charset="2"/>
              <a:buChar char="Ø"/>
            </a:pPr>
            <a:r>
              <a:rPr lang="zh-CN" altLang="en-US" sz="1800"/>
              <a:t>最短路径问题</a:t>
            </a:r>
          </a:p>
          <a:p>
            <a:pPr algn="l" eaLnBrk="1" hangingPunct="1">
              <a:buFont typeface="Wingdings" pitchFamily="2" charset="2"/>
              <a:buChar char="Ø"/>
            </a:pPr>
            <a:r>
              <a:rPr lang="zh-CN" altLang="en-US" sz="1800" b="1"/>
              <a:t>汉诺塔</a:t>
            </a:r>
            <a:endParaRPr lang="zh-CN" altLang="en-US" sz="1800"/>
          </a:p>
          <a:p>
            <a:pPr algn="l" eaLnBrk="1" hangingPunct="1">
              <a:buFont typeface="Wingdings" pitchFamily="2" charset="2"/>
              <a:buChar char="Ø"/>
            </a:pPr>
            <a:r>
              <a:rPr lang="zh-CN" altLang="en-US" sz="1800"/>
              <a:t>八皇后问题</a:t>
            </a:r>
          </a:p>
        </p:txBody>
      </p:sp>
    </p:spTree>
    <p:extLst>
      <p:ext uri="{BB962C8B-B14F-4D97-AF65-F5344CB8AC3E}">
        <p14:creationId xmlns:p14="http://schemas.microsoft.com/office/powerpoint/2010/main" val="2121980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9"/>
          <p:cNvSpPr txBox="1">
            <a:spLocks noChangeArrowheads="1"/>
          </p:cNvSpPr>
          <p:nvPr/>
        </p:nvSpPr>
        <p:spPr bwMode="auto">
          <a:xfrm>
            <a:off x="487837" y="755071"/>
            <a:ext cx="7587978" cy="3970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2B2B2">
                    <a:alpha val="50195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Char char="l"/>
            </a:pPr>
            <a:r>
              <a:rPr lang="zh-CN" altLang="en-US" sz="2200" b="1"/>
              <a:t>二叉树</a:t>
            </a:r>
            <a:endParaRPr lang="en-US" altLang="zh-CN" sz="2200" b="1"/>
          </a:p>
        </p:txBody>
      </p:sp>
      <p:sp>
        <p:nvSpPr>
          <p:cNvPr id="2" name="TextBox 1"/>
          <p:cNvSpPr txBox="1"/>
          <p:nvPr/>
        </p:nvSpPr>
        <p:spPr>
          <a:xfrm>
            <a:off x="665981" y="1224111"/>
            <a:ext cx="8136904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>
                <a:solidFill>
                  <a:srgbClr val="0070C0"/>
                </a:solidFill>
              </a:rPr>
              <a:t>二叉</a:t>
            </a:r>
            <a:r>
              <a:rPr lang="zh-CN" altLang="en-US" sz="2000" b="1" smtClean="0">
                <a:solidFill>
                  <a:srgbClr val="0070C0"/>
                </a:solidFill>
              </a:rPr>
              <a:t>树</a:t>
            </a:r>
            <a:r>
              <a:rPr lang="en-US" altLang="zh-CN" sz="2000" b="1" smtClean="0">
                <a:solidFill>
                  <a:srgbClr val="0070C0"/>
                </a:solidFill>
              </a:rPr>
              <a:t>-</a:t>
            </a:r>
            <a:r>
              <a:rPr lang="zh-CN" altLang="en-US" sz="2000" b="1">
                <a:solidFill>
                  <a:srgbClr val="0070C0"/>
                </a:solidFill>
              </a:rPr>
              <a:t>删</a:t>
            </a:r>
            <a:r>
              <a:rPr lang="zh-CN" altLang="en-US" sz="2000" b="1" smtClean="0">
                <a:solidFill>
                  <a:srgbClr val="0070C0"/>
                </a:solidFill>
              </a:rPr>
              <a:t>除节点</a:t>
            </a:r>
            <a:endParaRPr lang="en-US" altLang="zh-CN" smtClean="0"/>
          </a:p>
          <a:p>
            <a:r>
              <a:rPr lang="zh-CN" altLang="en-US">
                <a:latin typeface="Arial" pitchFamily="34" charset="0"/>
                <a:cs typeface="Arial" pitchFamily="34" charset="0"/>
              </a:rPr>
              <a:t>要</a:t>
            </a:r>
            <a:r>
              <a:rPr lang="zh-CN" altLang="en-US" smtClean="0">
                <a:latin typeface="Arial" pitchFamily="34" charset="0"/>
                <a:cs typeface="Arial" pitchFamily="34" charset="0"/>
              </a:rPr>
              <a:t>求</a:t>
            </a:r>
            <a:endParaRPr lang="en-US" altLang="zh-CN" smtClean="0">
              <a:latin typeface="Arial" pitchFamily="34" charset="0"/>
              <a:cs typeface="Arial" pitchFamily="34" charset="0"/>
            </a:endParaRPr>
          </a:p>
          <a:p>
            <a:pPr marL="342900" indent="-342900">
              <a:buAutoNum type="arabicParenR"/>
            </a:pPr>
            <a:r>
              <a:rPr lang="zh-CN" altLang="en-US">
                <a:latin typeface="Arial" pitchFamily="34" charset="0"/>
                <a:cs typeface="Arial" pitchFamily="34" charset="0"/>
              </a:rPr>
              <a:t>如</a:t>
            </a:r>
            <a:r>
              <a:rPr lang="zh-CN" altLang="en-US" smtClean="0">
                <a:latin typeface="Arial" pitchFamily="34" charset="0"/>
                <a:cs typeface="Arial" pitchFamily="34" charset="0"/>
              </a:rPr>
              <a:t>果删除的节点是叶子节点，则删除该节点</a:t>
            </a:r>
            <a:endParaRPr lang="en-US" altLang="zh-CN" smtClean="0">
              <a:latin typeface="Arial" pitchFamily="34" charset="0"/>
              <a:cs typeface="Arial" pitchFamily="34" charset="0"/>
            </a:endParaRPr>
          </a:p>
          <a:p>
            <a:pPr marL="342900" indent="-342900">
              <a:buAutoNum type="arabicParenR"/>
            </a:pPr>
            <a:r>
              <a:rPr lang="zh-CN" altLang="en-US">
                <a:latin typeface="Arial" pitchFamily="34" charset="0"/>
                <a:cs typeface="Arial" pitchFamily="34" charset="0"/>
              </a:rPr>
              <a:t>如</a:t>
            </a:r>
            <a:r>
              <a:rPr lang="zh-CN" altLang="en-US" smtClean="0">
                <a:latin typeface="Arial" pitchFamily="34" charset="0"/>
                <a:cs typeface="Arial" pitchFamily="34" charset="0"/>
              </a:rPr>
              <a:t>果删除的节点是非叶子节点，则删除该子树</a:t>
            </a:r>
            <a:r>
              <a:rPr lang="en-US" altLang="zh-CN" smtClean="0">
                <a:latin typeface="Arial" pitchFamily="34" charset="0"/>
                <a:cs typeface="Arial" pitchFamily="34" charset="0"/>
              </a:rPr>
              <a:t>.</a:t>
            </a:r>
          </a:p>
          <a:p>
            <a:pPr marL="342900" indent="-342900">
              <a:buAutoNum type="arabicParenR"/>
            </a:pPr>
            <a:r>
              <a:rPr lang="zh-CN" altLang="en-US">
                <a:latin typeface="Arial" pitchFamily="34" charset="0"/>
                <a:cs typeface="Arial" pitchFamily="34" charset="0"/>
              </a:rPr>
              <a:t>测</a:t>
            </a:r>
            <a:r>
              <a:rPr lang="zh-CN" altLang="en-US" smtClean="0">
                <a:latin typeface="Arial" pitchFamily="34" charset="0"/>
                <a:cs typeface="Arial" pitchFamily="34" charset="0"/>
              </a:rPr>
              <a:t>试，删除掉 </a:t>
            </a:r>
            <a:r>
              <a:rPr lang="en-US" altLang="zh-CN" smtClean="0">
                <a:latin typeface="Arial" pitchFamily="34" charset="0"/>
                <a:cs typeface="Arial" pitchFamily="34" charset="0"/>
              </a:rPr>
              <a:t>5</a:t>
            </a:r>
            <a:r>
              <a:rPr lang="zh-CN" altLang="en-US" smtClean="0">
                <a:latin typeface="Arial" pitchFamily="34" charset="0"/>
                <a:cs typeface="Arial" pitchFamily="34" charset="0"/>
              </a:rPr>
              <a:t>号叶子节点</a:t>
            </a:r>
            <a:r>
              <a:rPr lang="en-US" altLang="zh-CN" smtClean="0">
                <a:latin typeface="Arial" pitchFamily="34" charset="0"/>
                <a:cs typeface="Arial" pitchFamily="34" charset="0"/>
              </a:rPr>
              <a:t> </a:t>
            </a:r>
            <a:r>
              <a:rPr lang="zh-CN" altLang="en-US" smtClean="0">
                <a:latin typeface="Arial" pitchFamily="34" charset="0"/>
                <a:cs typeface="Arial" pitchFamily="34" charset="0"/>
              </a:rPr>
              <a:t>和 </a:t>
            </a:r>
            <a:r>
              <a:rPr lang="en-US" altLang="zh-CN" smtClean="0">
                <a:latin typeface="Arial" pitchFamily="34" charset="0"/>
                <a:cs typeface="Arial" pitchFamily="34" charset="0"/>
              </a:rPr>
              <a:t>3</a:t>
            </a:r>
            <a:r>
              <a:rPr lang="zh-CN" altLang="en-US" smtClean="0">
                <a:latin typeface="Arial" pitchFamily="34" charset="0"/>
                <a:cs typeface="Arial" pitchFamily="34" charset="0"/>
              </a:rPr>
              <a:t>号子树</a:t>
            </a:r>
            <a:r>
              <a:rPr lang="en-US" altLang="zh-CN" smtClean="0">
                <a:latin typeface="Arial" pitchFamily="34" charset="0"/>
                <a:cs typeface="Arial" pitchFamily="34" charset="0"/>
              </a:rPr>
              <a:t>.</a:t>
            </a:r>
            <a:endParaRPr lang="en-US" altLang="zh-CN" smtClean="0"/>
          </a:p>
          <a:p>
            <a:endParaRPr lang="en-US" altLang="zh-CN"/>
          </a:p>
          <a:p>
            <a:endParaRPr lang="en-US" altLang="zh-CN" smtClean="0"/>
          </a:p>
          <a:p>
            <a:endParaRPr lang="en-US" altLang="zh-CN"/>
          </a:p>
          <a:p>
            <a:endParaRPr lang="en-US" altLang="zh-CN" smtClean="0"/>
          </a:p>
          <a:p>
            <a:endParaRPr lang="en-US" altLang="zh-CN"/>
          </a:p>
          <a:p>
            <a:endParaRPr lang="en-US" altLang="zh-CN" smtClean="0"/>
          </a:p>
          <a:p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1762503" y="2921195"/>
            <a:ext cx="786440" cy="692970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1100"/>
              <a:t>1:</a:t>
            </a:r>
            <a:r>
              <a:rPr lang="en-US" altLang="zh-CN" sz="1100" baseline="0"/>
              <a:t> </a:t>
            </a:r>
            <a:endParaRPr lang="en-US" altLang="zh-CN" sz="1100" baseline="0" smtClean="0"/>
          </a:p>
          <a:p>
            <a:pPr algn="l"/>
            <a:r>
              <a:rPr lang="zh-CN" altLang="en-US" sz="1100" baseline="0" smtClean="0"/>
              <a:t>宋</a:t>
            </a:r>
            <a:r>
              <a:rPr lang="zh-CN" altLang="en-US" sz="1100" baseline="0"/>
              <a:t>江</a:t>
            </a:r>
            <a:endParaRPr lang="zh-CN" altLang="en-US" sz="1100"/>
          </a:p>
        </p:txBody>
      </p:sp>
      <p:sp>
        <p:nvSpPr>
          <p:cNvPr id="9" name="椭圆 8"/>
          <p:cNvSpPr/>
          <p:nvPr/>
        </p:nvSpPr>
        <p:spPr>
          <a:xfrm>
            <a:off x="954013" y="3818906"/>
            <a:ext cx="786440" cy="692970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1100"/>
              <a:t>2:</a:t>
            </a:r>
            <a:r>
              <a:rPr lang="en-US" altLang="zh-CN" sz="1100" baseline="0"/>
              <a:t> </a:t>
            </a:r>
            <a:endParaRPr lang="en-US" altLang="zh-CN" sz="1100" baseline="0" smtClean="0"/>
          </a:p>
          <a:p>
            <a:pPr algn="l"/>
            <a:r>
              <a:rPr lang="zh-CN" altLang="en-US" sz="1100" baseline="0" smtClean="0"/>
              <a:t>吴</a:t>
            </a:r>
            <a:r>
              <a:rPr lang="zh-CN" altLang="en-US" sz="1100" baseline="0"/>
              <a:t>用</a:t>
            </a:r>
            <a:endParaRPr lang="zh-CN" altLang="en-US" sz="1100"/>
          </a:p>
        </p:txBody>
      </p:sp>
      <p:sp>
        <p:nvSpPr>
          <p:cNvPr id="10" name="椭圆 9"/>
          <p:cNvSpPr/>
          <p:nvPr/>
        </p:nvSpPr>
        <p:spPr>
          <a:xfrm>
            <a:off x="2674515" y="3701672"/>
            <a:ext cx="786440" cy="692970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1100"/>
              <a:t>3:</a:t>
            </a:r>
            <a:r>
              <a:rPr lang="en-US" altLang="zh-CN" sz="1100" baseline="0"/>
              <a:t> </a:t>
            </a:r>
          </a:p>
          <a:p>
            <a:pPr algn="l"/>
            <a:r>
              <a:rPr lang="zh-CN" altLang="en-US" sz="1100" baseline="0"/>
              <a:t>卢俊义</a:t>
            </a:r>
            <a:endParaRPr lang="zh-CN" altLang="en-US" sz="1100"/>
          </a:p>
        </p:txBody>
      </p:sp>
      <p:sp>
        <p:nvSpPr>
          <p:cNvPr id="11" name="椭圆 10"/>
          <p:cNvSpPr/>
          <p:nvPr/>
        </p:nvSpPr>
        <p:spPr>
          <a:xfrm>
            <a:off x="3335382" y="4732365"/>
            <a:ext cx="786440" cy="692970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1100"/>
              <a:t>4:</a:t>
            </a:r>
            <a:r>
              <a:rPr lang="en-US" altLang="zh-CN" sz="1100" baseline="0"/>
              <a:t> </a:t>
            </a:r>
          </a:p>
          <a:p>
            <a:pPr algn="l"/>
            <a:r>
              <a:rPr lang="zh-CN" altLang="en-US"/>
              <a:t>林冲</a:t>
            </a:r>
            <a:endParaRPr lang="zh-CN" altLang="en-US" sz="1100"/>
          </a:p>
        </p:txBody>
      </p:sp>
      <p:sp>
        <p:nvSpPr>
          <p:cNvPr id="12" name="椭圆 11"/>
          <p:cNvSpPr/>
          <p:nvPr/>
        </p:nvSpPr>
        <p:spPr>
          <a:xfrm>
            <a:off x="2188797" y="4779613"/>
            <a:ext cx="786440" cy="69297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1100"/>
              <a:t>5:</a:t>
            </a:r>
            <a:r>
              <a:rPr lang="en-US" altLang="zh-CN" sz="1100" baseline="0"/>
              <a:t> </a:t>
            </a:r>
          </a:p>
          <a:p>
            <a:pPr algn="l"/>
            <a:r>
              <a:rPr lang="zh-CN" altLang="en-US" sz="1100" baseline="0"/>
              <a:t>关胜</a:t>
            </a:r>
            <a:endParaRPr lang="zh-CN" altLang="en-US" sz="1100"/>
          </a:p>
        </p:txBody>
      </p:sp>
      <p:cxnSp>
        <p:nvCxnSpPr>
          <p:cNvPr id="13" name="曲线连接符 12"/>
          <p:cNvCxnSpPr>
            <a:stCxn id="8" idx="3"/>
            <a:endCxn id="9" idx="0"/>
          </p:cNvCxnSpPr>
          <p:nvPr/>
        </p:nvCxnSpPr>
        <p:spPr>
          <a:xfrm rot="5400000">
            <a:off x="1459342" y="3400573"/>
            <a:ext cx="306224" cy="530441"/>
          </a:xfrm>
          <a:prstGeom prst="curved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曲线连接符 13"/>
          <p:cNvCxnSpPr>
            <a:stCxn id="8" idx="6"/>
            <a:endCxn id="10" idx="0"/>
          </p:cNvCxnSpPr>
          <p:nvPr/>
        </p:nvCxnSpPr>
        <p:spPr>
          <a:xfrm>
            <a:off x="2548943" y="3267680"/>
            <a:ext cx="518792" cy="433992"/>
          </a:xfrm>
          <a:prstGeom prst="curved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曲线连接符 14"/>
          <p:cNvCxnSpPr>
            <a:stCxn id="10" idx="3"/>
            <a:endCxn id="12" idx="0"/>
          </p:cNvCxnSpPr>
          <p:nvPr/>
        </p:nvCxnSpPr>
        <p:spPr>
          <a:xfrm rot="5400000">
            <a:off x="2442625" y="4432552"/>
            <a:ext cx="486454" cy="207669"/>
          </a:xfrm>
          <a:prstGeom prst="curved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曲线连接符 15"/>
          <p:cNvCxnSpPr>
            <a:stCxn id="10" idx="6"/>
            <a:endCxn id="11" idx="0"/>
          </p:cNvCxnSpPr>
          <p:nvPr/>
        </p:nvCxnSpPr>
        <p:spPr>
          <a:xfrm>
            <a:off x="3460955" y="4048157"/>
            <a:ext cx="267647" cy="684208"/>
          </a:xfrm>
          <a:prstGeom prst="curved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6354613" y="2601682"/>
            <a:ext cx="2967479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>
                <a:latin typeface="Arial" pitchFamily="34" charset="0"/>
                <a:cs typeface="Arial" pitchFamily="34" charset="0"/>
              </a:rPr>
              <a:t>def delNode(no: Int): Unit = {</a:t>
            </a:r>
          </a:p>
          <a:p>
            <a:r>
              <a:rPr lang="en-US" altLang="zh-CN" sz="1100">
                <a:latin typeface="Arial" pitchFamily="34" charset="0"/>
                <a:cs typeface="Arial" pitchFamily="34" charset="0"/>
              </a:rPr>
              <a:t>    if (this.left != null &amp;&amp; this.left.no == no) {</a:t>
            </a:r>
          </a:p>
          <a:p>
            <a:r>
              <a:rPr lang="en-US" altLang="zh-CN" sz="1100">
                <a:latin typeface="Arial" pitchFamily="34" charset="0"/>
                <a:cs typeface="Arial" pitchFamily="34" charset="0"/>
              </a:rPr>
              <a:t>      this.left = null</a:t>
            </a:r>
          </a:p>
          <a:p>
            <a:r>
              <a:rPr lang="en-US" altLang="zh-CN" sz="1100">
                <a:latin typeface="Arial" pitchFamily="34" charset="0"/>
                <a:cs typeface="Arial" pitchFamily="34" charset="0"/>
              </a:rPr>
              <a:t>      return</a:t>
            </a:r>
          </a:p>
          <a:p>
            <a:r>
              <a:rPr lang="en-US" altLang="zh-CN" sz="1100">
                <a:latin typeface="Arial" pitchFamily="34" charset="0"/>
                <a:cs typeface="Arial" pitchFamily="34" charset="0"/>
              </a:rPr>
              <a:t>    }</a:t>
            </a:r>
          </a:p>
          <a:p>
            <a:r>
              <a:rPr lang="en-US" altLang="zh-CN" sz="1100">
                <a:latin typeface="Arial" pitchFamily="34" charset="0"/>
                <a:cs typeface="Arial" pitchFamily="34" charset="0"/>
              </a:rPr>
              <a:t>    if (this.right != null &amp;&amp; this.right.no == no) {</a:t>
            </a:r>
          </a:p>
          <a:p>
            <a:r>
              <a:rPr lang="en-US" altLang="zh-CN" sz="1100">
                <a:latin typeface="Arial" pitchFamily="34" charset="0"/>
                <a:cs typeface="Arial" pitchFamily="34" charset="0"/>
              </a:rPr>
              <a:t>      this.right = null</a:t>
            </a:r>
          </a:p>
          <a:p>
            <a:r>
              <a:rPr lang="en-US" altLang="zh-CN" sz="1100">
                <a:latin typeface="Arial" pitchFamily="34" charset="0"/>
                <a:cs typeface="Arial" pitchFamily="34" charset="0"/>
              </a:rPr>
              <a:t>      return</a:t>
            </a:r>
          </a:p>
          <a:p>
            <a:r>
              <a:rPr lang="en-US" altLang="zh-CN" sz="1100">
                <a:latin typeface="Arial" pitchFamily="34" charset="0"/>
                <a:cs typeface="Arial" pitchFamily="34" charset="0"/>
              </a:rPr>
              <a:t>    }</a:t>
            </a:r>
          </a:p>
          <a:p>
            <a:r>
              <a:rPr lang="en-US" altLang="zh-CN" sz="1100" smtClean="0">
                <a:latin typeface="Arial" pitchFamily="34" charset="0"/>
                <a:cs typeface="Arial" pitchFamily="34" charset="0"/>
              </a:rPr>
              <a:t>    if </a:t>
            </a:r>
            <a:r>
              <a:rPr lang="en-US" altLang="zh-CN" sz="1100">
                <a:latin typeface="Arial" pitchFamily="34" charset="0"/>
                <a:cs typeface="Arial" pitchFamily="34" charset="0"/>
              </a:rPr>
              <a:t>(this.left != null) {</a:t>
            </a:r>
          </a:p>
          <a:p>
            <a:r>
              <a:rPr lang="en-US" altLang="zh-CN" sz="1100">
                <a:latin typeface="Arial" pitchFamily="34" charset="0"/>
                <a:cs typeface="Arial" pitchFamily="34" charset="0"/>
              </a:rPr>
              <a:t>      this.left.delNode(no)</a:t>
            </a:r>
          </a:p>
          <a:p>
            <a:r>
              <a:rPr lang="en-US" altLang="zh-CN" sz="1100">
                <a:latin typeface="Arial" pitchFamily="34" charset="0"/>
                <a:cs typeface="Arial" pitchFamily="34" charset="0"/>
              </a:rPr>
              <a:t>    }</a:t>
            </a:r>
          </a:p>
          <a:p>
            <a:r>
              <a:rPr lang="en-US" altLang="zh-CN" sz="1100" smtClean="0">
                <a:latin typeface="Arial" pitchFamily="34" charset="0"/>
                <a:cs typeface="Arial" pitchFamily="34" charset="0"/>
              </a:rPr>
              <a:t>    if </a:t>
            </a:r>
            <a:r>
              <a:rPr lang="en-US" altLang="zh-CN" sz="1100">
                <a:latin typeface="Arial" pitchFamily="34" charset="0"/>
                <a:cs typeface="Arial" pitchFamily="34" charset="0"/>
              </a:rPr>
              <a:t>(this.right != null) {</a:t>
            </a:r>
          </a:p>
          <a:p>
            <a:r>
              <a:rPr lang="en-US" altLang="zh-CN" sz="1100">
                <a:latin typeface="Arial" pitchFamily="34" charset="0"/>
                <a:cs typeface="Arial" pitchFamily="34" charset="0"/>
              </a:rPr>
              <a:t>      this.right.delNode(no)</a:t>
            </a:r>
          </a:p>
          <a:p>
            <a:r>
              <a:rPr lang="en-US" altLang="zh-CN" sz="1100">
                <a:latin typeface="Arial" pitchFamily="34" charset="0"/>
                <a:cs typeface="Arial" pitchFamily="34" charset="0"/>
              </a:rPr>
              <a:t>    }</a:t>
            </a:r>
          </a:p>
          <a:p>
            <a:r>
              <a:rPr lang="en-US" altLang="zh-CN" sz="1100">
                <a:latin typeface="Arial" pitchFamily="34" charset="0"/>
                <a:cs typeface="Arial" pitchFamily="34" charset="0"/>
              </a:rPr>
              <a:t>  }</a:t>
            </a:r>
            <a:endParaRPr lang="zh-CN" altLang="en-US" sz="110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480448" y="832420"/>
            <a:ext cx="1962397" cy="16158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>
                <a:latin typeface="Arial" pitchFamily="34" charset="0"/>
                <a:cs typeface="Arial" pitchFamily="34" charset="0"/>
              </a:rPr>
              <a:t>def delNode(no: Int): Unit = {</a:t>
            </a:r>
          </a:p>
          <a:p>
            <a:r>
              <a:rPr lang="en-US" altLang="zh-CN" sz="1100">
                <a:latin typeface="Arial" pitchFamily="34" charset="0"/>
                <a:cs typeface="Arial" pitchFamily="34" charset="0"/>
              </a:rPr>
              <a:t>    if (root != null) {</a:t>
            </a:r>
          </a:p>
          <a:p>
            <a:r>
              <a:rPr lang="en-US" altLang="zh-CN" sz="1100">
                <a:latin typeface="Arial" pitchFamily="34" charset="0"/>
                <a:cs typeface="Arial" pitchFamily="34" charset="0"/>
              </a:rPr>
              <a:t>      if (root.no == no) {</a:t>
            </a:r>
          </a:p>
          <a:p>
            <a:r>
              <a:rPr lang="en-US" altLang="zh-CN" sz="1100">
                <a:latin typeface="Arial" pitchFamily="34" charset="0"/>
                <a:cs typeface="Arial" pitchFamily="34" charset="0"/>
              </a:rPr>
              <a:t>        root = null</a:t>
            </a:r>
          </a:p>
          <a:p>
            <a:r>
              <a:rPr lang="en-US" altLang="zh-CN" sz="1100">
                <a:latin typeface="Arial" pitchFamily="34" charset="0"/>
                <a:cs typeface="Arial" pitchFamily="34" charset="0"/>
              </a:rPr>
              <a:t>      }else {</a:t>
            </a:r>
          </a:p>
          <a:p>
            <a:r>
              <a:rPr lang="en-US" altLang="zh-CN" sz="1100">
                <a:latin typeface="Arial" pitchFamily="34" charset="0"/>
                <a:cs typeface="Arial" pitchFamily="34" charset="0"/>
              </a:rPr>
              <a:t>        root.delNode(no)</a:t>
            </a:r>
          </a:p>
          <a:p>
            <a:r>
              <a:rPr lang="en-US" altLang="zh-CN" sz="1100">
                <a:latin typeface="Arial" pitchFamily="34" charset="0"/>
                <a:cs typeface="Arial" pitchFamily="34" charset="0"/>
              </a:rPr>
              <a:t>      }</a:t>
            </a:r>
          </a:p>
          <a:p>
            <a:r>
              <a:rPr lang="en-US" altLang="zh-CN" sz="1100">
                <a:latin typeface="Arial" pitchFamily="34" charset="0"/>
                <a:cs typeface="Arial" pitchFamily="34" charset="0"/>
              </a:rPr>
              <a:t>    }</a:t>
            </a:r>
          </a:p>
          <a:p>
            <a:r>
              <a:rPr lang="en-US" altLang="zh-CN" sz="1100">
                <a:latin typeface="Arial" pitchFamily="34" charset="0"/>
                <a:cs typeface="Arial" pitchFamily="34" charset="0"/>
              </a:rPr>
              <a:t>  }</a:t>
            </a:r>
            <a:endParaRPr lang="zh-CN" altLang="en-US" sz="110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6778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9"/>
          <p:cNvSpPr txBox="1">
            <a:spLocks noChangeArrowheads="1"/>
          </p:cNvSpPr>
          <p:nvPr/>
        </p:nvSpPr>
        <p:spPr bwMode="auto">
          <a:xfrm>
            <a:off x="487837" y="755071"/>
            <a:ext cx="7587978" cy="3970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2B2B2">
                    <a:alpha val="50195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Char char="l"/>
            </a:pPr>
            <a:r>
              <a:rPr lang="zh-CN" altLang="en-US" sz="2200" b="1"/>
              <a:t>二叉树</a:t>
            </a:r>
            <a:endParaRPr lang="en-US" altLang="zh-CN" sz="2200" b="1"/>
          </a:p>
        </p:txBody>
      </p:sp>
      <p:sp>
        <p:nvSpPr>
          <p:cNvPr id="2" name="TextBox 1"/>
          <p:cNvSpPr txBox="1"/>
          <p:nvPr/>
        </p:nvSpPr>
        <p:spPr>
          <a:xfrm>
            <a:off x="665981" y="1224111"/>
            <a:ext cx="4320480" cy="4001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>
                <a:solidFill>
                  <a:srgbClr val="0070C0"/>
                </a:solidFill>
              </a:rPr>
              <a:t>二叉</a:t>
            </a:r>
            <a:r>
              <a:rPr lang="zh-CN" altLang="en-US" sz="2000" b="1" smtClean="0">
                <a:solidFill>
                  <a:srgbClr val="0070C0"/>
                </a:solidFill>
              </a:rPr>
              <a:t>树</a:t>
            </a:r>
            <a:r>
              <a:rPr lang="en-US" altLang="zh-CN" sz="2000" b="1" smtClean="0">
                <a:solidFill>
                  <a:srgbClr val="0070C0"/>
                </a:solidFill>
              </a:rPr>
              <a:t>-</a:t>
            </a:r>
            <a:r>
              <a:rPr lang="zh-CN" altLang="en-US" sz="2000" b="1">
                <a:solidFill>
                  <a:srgbClr val="0070C0"/>
                </a:solidFill>
              </a:rPr>
              <a:t>删</a:t>
            </a:r>
            <a:r>
              <a:rPr lang="zh-CN" altLang="en-US" sz="2000" b="1" smtClean="0">
                <a:solidFill>
                  <a:srgbClr val="0070C0"/>
                </a:solidFill>
              </a:rPr>
              <a:t>除节点</a:t>
            </a:r>
            <a:endParaRPr lang="en-US" altLang="zh-CN" smtClean="0"/>
          </a:p>
          <a:p>
            <a:r>
              <a:rPr lang="zh-CN" altLang="en-US" b="1">
                <a:latin typeface="Arial" pitchFamily="34" charset="0"/>
                <a:cs typeface="Arial" pitchFamily="34" charset="0"/>
              </a:rPr>
              <a:t>思</a:t>
            </a:r>
            <a:r>
              <a:rPr lang="zh-CN" altLang="en-US" b="1" smtClean="0">
                <a:latin typeface="Arial" pitchFamily="34" charset="0"/>
                <a:cs typeface="Arial" pitchFamily="34" charset="0"/>
              </a:rPr>
              <a:t>考</a:t>
            </a:r>
            <a:r>
              <a:rPr lang="zh-CN" altLang="en-US" smtClean="0">
                <a:latin typeface="Arial" pitchFamily="34" charset="0"/>
                <a:cs typeface="Arial" pitchFamily="34" charset="0"/>
              </a:rPr>
              <a:t>题</a:t>
            </a:r>
            <a:r>
              <a:rPr lang="en-US" altLang="zh-CN" smtClean="0">
                <a:latin typeface="Arial" pitchFamily="34" charset="0"/>
                <a:cs typeface="Arial" pitchFamily="34" charset="0"/>
              </a:rPr>
              <a:t>(</a:t>
            </a:r>
            <a:r>
              <a:rPr lang="zh-CN" altLang="en-US" smtClean="0">
                <a:latin typeface="Arial" pitchFamily="34" charset="0"/>
                <a:cs typeface="Arial" pitchFamily="34" charset="0"/>
              </a:rPr>
              <a:t>课后练习</a:t>
            </a:r>
            <a:r>
              <a:rPr lang="en-US" altLang="zh-CN" smtClean="0">
                <a:latin typeface="Arial" pitchFamily="34" charset="0"/>
                <a:cs typeface="Arial" pitchFamily="34" charset="0"/>
              </a:rPr>
              <a:t>)</a:t>
            </a:r>
          </a:p>
          <a:p>
            <a:pPr marL="342900" indent="-342900">
              <a:buAutoNum type="arabicParenR"/>
            </a:pPr>
            <a:r>
              <a:rPr lang="zh-CN" altLang="en-US">
                <a:latin typeface="Arial" pitchFamily="34" charset="0"/>
                <a:cs typeface="Arial" pitchFamily="34" charset="0"/>
              </a:rPr>
              <a:t>如</a:t>
            </a:r>
            <a:r>
              <a:rPr lang="zh-CN" altLang="en-US" smtClean="0">
                <a:latin typeface="Arial" pitchFamily="34" charset="0"/>
                <a:cs typeface="Arial" pitchFamily="34" charset="0"/>
              </a:rPr>
              <a:t>果</a:t>
            </a:r>
            <a:r>
              <a:rPr lang="zh-CN" altLang="en-US">
                <a:ea typeface="宋体" charset="-122"/>
              </a:rPr>
              <a:t>要删</a:t>
            </a:r>
            <a:r>
              <a:rPr lang="zh-CN" altLang="en-US" smtClean="0">
                <a:ea typeface="宋体" charset="-122"/>
              </a:rPr>
              <a:t>除的节点是非</a:t>
            </a:r>
            <a:r>
              <a:rPr lang="zh-CN" altLang="en-US">
                <a:ea typeface="宋体" charset="-122"/>
              </a:rPr>
              <a:t>叶子节</a:t>
            </a:r>
            <a:r>
              <a:rPr lang="zh-CN" altLang="en-US" smtClean="0">
                <a:ea typeface="宋体" charset="-122"/>
              </a:rPr>
              <a:t>点，现在我们不希望将该非叶子节点为根节点的子树删除，</a:t>
            </a:r>
            <a:r>
              <a:rPr lang="zh-CN" altLang="en-US" b="1" smtClean="0">
                <a:ea typeface="宋体" charset="-122"/>
              </a:rPr>
              <a:t>需</a:t>
            </a:r>
            <a:r>
              <a:rPr lang="zh-CN" altLang="en-US" b="1">
                <a:ea typeface="宋体" charset="-122"/>
              </a:rPr>
              <a:t>要指定规</a:t>
            </a:r>
            <a:r>
              <a:rPr lang="zh-CN" altLang="en-US" b="1" smtClean="0">
                <a:ea typeface="宋体" charset="-122"/>
              </a:rPr>
              <a:t>则</a:t>
            </a:r>
            <a:r>
              <a:rPr lang="en-US" altLang="zh-CN" b="1" smtClean="0">
                <a:ea typeface="宋体" charset="-122"/>
              </a:rPr>
              <a:t>, </a:t>
            </a:r>
            <a:r>
              <a:rPr lang="zh-CN" altLang="en-US" b="1">
                <a:ea typeface="宋体" charset="-122"/>
              </a:rPr>
              <a:t>假如</a:t>
            </a:r>
            <a:r>
              <a:rPr lang="zh-CN" altLang="en-US" b="1" smtClean="0">
                <a:ea typeface="宋体" charset="-122"/>
              </a:rPr>
              <a:t>规定如下</a:t>
            </a:r>
            <a:r>
              <a:rPr lang="en-US" altLang="zh-CN" smtClean="0">
                <a:ea typeface="宋体" charset="-122"/>
              </a:rPr>
              <a:t>:</a:t>
            </a:r>
          </a:p>
          <a:p>
            <a:pPr marL="342900" indent="-342900">
              <a:buAutoNum type="arabicParenR"/>
            </a:pPr>
            <a:r>
              <a:rPr lang="zh-CN" altLang="en-US">
                <a:ea typeface="宋体" charset="-122"/>
              </a:rPr>
              <a:t>如</a:t>
            </a:r>
            <a:r>
              <a:rPr lang="zh-CN" altLang="en-US" smtClean="0">
                <a:ea typeface="宋体" charset="-122"/>
              </a:rPr>
              <a:t>果该非叶子节点</a:t>
            </a:r>
            <a:r>
              <a:rPr lang="en-US" altLang="zh-CN" smtClean="0">
                <a:ea typeface="宋体" charset="-122"/>
              </a:rPr>
              <a:t>A</a:t>
            </a:r>
            <a:r>
              <a:rPr lang="zh-CN" altLang="en-US" smtClean="0">
                <a:ea typeface="宋体" charset="-122"/>
              </a:rPr>
              <a:t>只有一个子节点</a:t>
            </a:r>
            <a:r>
              <a:rPr lang="en-US" altLang="zh-CN" smtClean="0">
                <a:ea typeface="宋体" charset="-122"/>
              </a:rPr>
              <a:t>B</a:t>
            </a:r>
            <a:r>
              <a:rPr lang="zh-CN" altLang="en-US" smtClean="0">
                <a:ea typeface="宋体" charset="-122"/>
              </a:rPr>
              <a:t>，则子节点</a:t>
            </a:r>
            <a:r>
              <a:rPr lang="en-US" altLang="zh-CN" smtClean="0">
                <a:ea typeface="宋体" charset="-122"/>
              </a:rPr>
              <a:t>B</a:t>
            </a:r>
            <a:r>
              <a:rPr lang="zh-CN" altLang="en-US">
                <a:ea typeface="宋体" charset="-122"/>
              </a:rPr>
              <a:t>替</a:t>
            </a:r>
            <a:r>
              <a:rPr lang="zh-CN" altLang="en-US" smtClean="0">
                <a:ea typeface="宋体" charset="-122"/>
              </a:rPr>
              <a:t>代</a:t>
            </a:r>
            <a:r>
              <a:rPr lang="zh-CN" altLang="en-US">
                <a:ea typeface="宋体" charset="-122"/>
              </a:rPr>
              <a:t>节</a:t>
            </a:r>
            <a:r>
              <a:rPr lang="zh-CN" altLang="en-US" smtClean="0">
                <a:ea typeface="宋体" charset="-122"/>
              </a:rPr>
              <a:t>点</a:t>
            </a:r>
            <a:r>
              <a:rPr lang="en-US" altLang="zh-CN" smtClean="0">
                <a:ea typeface="宋体" charset="-122"/>
              </a:rPr>
              <a:t>A</a:t>
            </a:r>
          </a:p>
          <a:p>
            <a:pPr marL="342900" indent="-342900">
              <a:buAutoNum type="arabicParenR"/>
            </a:pPr>
            <a:r>
              <a:rPr lang="zh-CN" altLang="en-US">
                <a:ea typeface="宋体" charset="-122"/>
              </a:rPr>
              <a:t>如果该非叶子节点</a:t>
            </a:r>
            <a:r>
              <a:rPr lang="en-US" altLang="zh-CN" smtClean="0">
                <a:ea typeface="宋体" charset="-122"/>
              </a:rPr>
              <a:t>A</a:t>
            </a:r>
            <a:r>
              <a:rPr lang="zh-CN" altLang="en-US" smtClean="0">
                <a:ea typeface="宋体" charset="-122"/>
              </a:rPr>
              <a:t>有</a:t>
            </a:r>
            <a:r>
              <a:rPr lang="zh-CN" altLang="en-US">
                <a:ea typeface="宋体" charset="-122"/>
              </a:rPr>
              <a:t>左</a:t>
            </a:r>
            <a:r>
              <a:rPr lang="zh-CN" altLang="en-US" smtClean="0">
                <a:ea typeface="宋体" charset="-122"/>
              </a:rPr>
              <a:t>子</a:t>
            </a:r>
            <a:r>
              <a:rPr lang="zh-CN" altLang="en-US">
                <a:ea typeface="宋体" charset="-122"/>
              </a:rPr>
              <a:t>节点</a:t>
            </a:r>
            <a:r>
              <a:rPr lang="en-US" altLang="zh-CN" smtClean="0">
                <a:ea typeface="宋体" charset="-122"/>
              </a:rPr>
              <a:t>B</a:t>
            </a:r>
            <a:r>
              <a:rPr lang="zh-CN" altLang="en-US" smtClean="0">
                <a:ea typeface="宋体" charset="-122"/>
              </a:rPr>
              <a:t>和右子节点</a:t>
            </a:r>
            <a:r>
              <a:rPr lang="en-US" altLang="zh-CN" smtClean="0">
                <a:ea typeface="宋体" charset="-122"/>
              </a:rPr>
              <a:t>C</a:t>
            </a:r>
            <a:r>
              <a:rPr lang="zh-CN" altLang="en-US" smtClean="0">
                <a:ea typeface="宋体" charset="-122"/>
              </a:rPr>
              <a:t>，则让左子</a:t>
            </a:r>
            <a:r>
              <a:rPr lang="zh-CN" altLang="en-US">
                <a:ea typeface="宋体" charset="-122"/>
              </a:rPr>
              <a:t>节点</a:t>
            </a:r>
            <a:r>
              <a:rPr lang="en-US" altLang="zh-CN">
                <a:ea typeface="宋体" charset="-122"/>
              </a:rPr>
              <a:t>B</a:t>
            </a:r>
            <a:r>
              <a:rPr lang="zh-CN" altLang="en-US">
                <a:ea typeface="宋体" charset="-122"/>
              </a:rPr>
              <a:t>替代节点</a:t>
            </a:r>
            <a:r>
              <a:rPr lang="en-US" altLang="zh-CN" smtClean="0">
                <a:ea typeface="宋体" charset="-122"/>
              </a:rPr>
              <a:t>A</a:t>
            </a:r>
            <a:r>
              <a:rPr lang="zh-CN" altLang="en-US" smtClean="0">
                <a:ea typeface="宋体" charset="-122"/>
              </a:rPr>
              <a:t>。</a:t>
            </a:r>
            <a:endParaRPr lang="en-US" altLang="zh-CN" smtClean="0">
              <a:ea typeface="宋体" charset="-122"/>
            </a:endParaRPr>
          </a:p>
          <a:p>
            <a:pPr marL="342900" indent="-342900">
              <a:buAutoNum type="arabicParenR"/>
            </a:pPr>
            <a:r>
              <a:rPr lang="zh-CN" altLang="en-US" smtClean="0">
                <a:ea typeface="宋体" charset="-122"/>
              </a:rPr>
              <a:t>请大家思考，</a:t>
            </a:r>
            <a:r>
              <a:rPr lang="zh-CN" altLang="en-US">
                <a:ea typeface="宋体" charset="-122"/>
              </a:rPr>
              <a:t>如何</a:t>
            </a:r>
            <a:r>
              <a:rPr lang="zh-CN" altLang="en-US" smtClean="0">
                <a:ea typeface="宋体" charset="-122"/>
              </a:rPr>
              <a:t>完成该删除功能</a:t>
            </a:r>
            <a:r>
              <a:rPr lang="en-US" altLang="zh-CN" smtClean="0">
                <a:ea typeface="宋体" charset="-122"/>
              </a:rPr>
              <a:t>, </a:t>
            </a:r>
            <a:r>
              <a:rPr lang="zh-CN" altLang="en-US" smtClean="0">
                <a:ea typeface="宋体" charset="-122"/>
              </a:rPr>
              <a:t>老师给出提示</a:t>
            </a:r>
            <a:r>
              <a:rPr lang="en-US" altLang="zh-CN" smtClean="0">
                <a:ea typeface="宋体" charset="-122"/>
              </a:rPr>
              <a:t>.</a:t>
            </a:r>
            <a:r>
              <a:rPr lang="en-US" altLang="zh-CN" smtClean="0">
                <a:ea typeface="宋体" charset="-122"/>
              </a:rPr>
              <a:t>(</a:t>
            </a:r>
            <a:r>
              <a:rPr lang="zh-CN" altLang="en-US" b="1" smtClean="0">
                <a:ea typeface="宋体" charset="-122"/>
              </a:rPr>
              <a:t>课后练习</a:t>
            </a:r>
            <a:r>
              <a:rPr lang="en-US" altLang="zh-CN" smtClean="0">
                <a:ea typeface="宋体" charset="-122"/>
              </a:rPr>
              <a:t>)</a:t>
            </a:r>
            <a:endParaRPr lang="en-US" altLang="zh-CN"/>
          </a:p>
          <a:p>
            <a:endParaRPr lang="en-US" altLang="zh-CN" smtClean="0"/>
          </a:p>
          <a:p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6113873" y="1854630"/>
            <a:ext cx="786440" cy="692970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1100"/>
              <a:t>1:</a:t>
            </a:r>
            <a:r>
              <a:rPr lang="en-US" altLang="zh-CN" sz="1100" baseline="0"/>
              <a:t> </a:t>
            </a:r>
            <a:endParaRPr lang="en-US" altLang="zh-CN" sz="1100" baseline="0" smtClean="0"/>
          </a:p>
          <a:p>
            <a:pPr algn="l"/>
            <a:r>
              <a:rPr lang="zh-CN" altLang="en-US" sz="1100" baseline="0" smtClean="0"/>
              <a:t>宋</a:t>
            </a:r>
            <a:r>
              <a:rPr lang="zh-CN" altLang="en-US" sz="1100" baseline="0"/>
              <a:t>江</a:t>
            </a:r>
            <a:endParaRPr lang="zh-CN" altLang="en-US" sz="1100"/>
          </a:p>
        </p:txBody>
      </p:sp>
      <p:sp>
        <p:nvSpPr>
          <p:cNvPr id="9" name="椭圆 8"/>
          <p:cNvSpPr/>
          <p:nvPr/>
        </p:nvSpPr>
        <p:spPr>
          <a:xfrm>
            <a:off x="5305383" y="2752341"/>
            <a:ext cx="786440" cy="692970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1100"/>
              <a:t>2:</a:t>
            </a:r>
            <a:r>
              <a:rPr lang="en-US" altLang="zh-CN" sz="1100" baseline="0"/>
              <a:t> </a:t>
            </a:r>
            <a:endParaRPr lang="en-US" altLang="zh-CN" sz="1100" baseline="0" smtClean="0"/>
          </a:p>
          <a:p>
            <a:pPr algn="l"/>
            <a:r>
              <a:rPr lang="zh-CN" altLang="en-US" sz="1100" baseline="0" smtClean="0"/>
              <a:t>吴</a:t>
            </a:r>
            <a:r>
              <a:rPr lang="zh-CN" altLang="en-US" sz="1100" baseline="0"/>
              <a:t>用</a:t>
            </a:r>
            <a:endParaRPr lang="zh-CN" altLang="en-US" sz="1100"/>
          </a:p>
        </p:txBody>
      </p:sp>
      <p:sp>
        <p:nvSpPr>
          <p:cNvPr id="10" name="椭圆 9"/>
          <p:cNvSpPr/>
          <p:nvPr/>
        </p:nvSpPr>
        <p:spPr>
          <a:xfrm>
            <a:off x="7003211" y="2736591"/>
            <a:ext cx="786440" cy="692970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1100"/>
              <a:t>3:</a:t>
            </a:r>
            <a:r>
              <a:rPr lang="en-US" altLang="zh-CN" sz="1100" baseline="0"/>
              <a:t> </a:t>
            </a:r>
          </a:p>
          <a:p>
            <a:pPr algn="l"/>
            <a:r>
              <a:rPr lang="zh-CN" altLang="en-US" sz="1100" baseline="0"/>
              <a:t>卢俊义</a:t>
            </a:r>
            <a:endParaRPr lang="zh-CN" altLang="en-US" sz="1100"/>
          </a:p>
        </p:txBody>
      </p:sp>
      <p:sp>
        <p:nvSpPr>
          <p:cNvPr id="11" name="椭圆 10"/>
          <p:cNvSpPr/>
          <p:nvPr/>
        </p:nvSpPr>
        <p:spPr>
          <a:xfrm>
            <a:off x="7686752" y="3665800"/>
            <a:ext cx="786440" cy="692970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1100"/>
              <a:t>4:</a:t>
            </a:r>
            <a:r>
              <a:rPr lang="en-US" altLang="zh-CN" sz="1100" baseline="0"/>
              <a:t> </a:t>
            </a:r>
          </a:p>
          <a:p>
            <a:pPr algn="l"/>
            <a:r>
              <a:rPr lang="zh-CN" altLang="en-US"/>
              <a:t>林冲</a:t>
            </a:r>
            <a:endParaRPr lang="zh-CN" altLang="en-US" sz="1100"/>
          </a:p>
        </p:txBody>
      </p:sp>
      <p:sp>
        <p:nvSpPr>
          <p:cNvPr id="12" name="椭圆 11"/>
          <p:cNvSpPr/>
          <p:nvPr/>
        </p:nvSpPr>
        <p:spPr>
          <a:xfrm>
            <a:off x="6540167" y="3713048"/>
            <a:ext cx="786440" cy="69297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1100"/>
              <a:t>5:</a:t>
            </a:r>
            <a:r>
              <a:rPr lang="en-US" altLang="zh-CN" sz="1100" baseline="0"/>
              <a:t> </a:t>
            </a:r>
          </a:p>
          <a:p>
            <a:pPr algn="l"/>
            <a:r>
              <a:rPr lang="zh-CN" altLang="en-US" sz="1100" baseline="0"/>
              <a:t>关胜</a:t>
            </a:r>
            <a:endParaRPr lang="zh-CN" altLang="en-US" sz="1100"/>
          </a:p>
        </p:txBody>
      </p:sp>
      <p:cxnSp>
        <p:nvCxnSpPr>
          <p:cNvPr id="13" name="曲线连接符 12"/>
          <p:cNvCxnSpPr>
            <a:stCxn id="8" idx="3"/>
            <a:endCxn id="9" idx="0"/>
          </p:cNvCxnSpPr>
          <p:nvPr/>
        </p:nvCxnSpPr>
        <p:spPr>
          <a:xfrm rot="5400000">
            <a:off x="5810712" y="2334008"/>
            <a:ext cx="306224" cy="530441"/>
          </a:xfrm>
          <a:prstGeom prst="curved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曲线连接符 13"/>
          <p:cNvCxnSpPr>
            <a:stCxn id="8" idx="6"/>
            <a:endCxn id="10" idx="0"/>
          </p:cNvCxnSpPr>
          <p:nvPr/>
        </p:nvCxnSpPr>
        <p:spPr>
          <a:xfrm>
            <a:off x="6900312" y="2201115"/>
            <a:ext cx="496119" cy="535476"/>
          </a:xfrm>
          <a:prstGeom prst="curved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曲线连接符 14"/>
          <p:cNvCxnSpPr>
            <a:stCxn id="10" idx="3"/>
            <a:endCxn id="12" idx="0"/>
          </p:cNvCxnSpPr>
          <p:nvPr/>
        </p:nvCxnSpPr>
        <p:spPr>
          <a:xfrm rot="5400000">
            <a:off x="6833400" y="3428065"/>
            <a:ext cx="384971" cy="184995"/>
          </a:xfrm>
          <a:prstGeom prst="curved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曲线连接符 15"/>
          <p:cNvCxnSpPr>
            <a:stCxn id="10" idx="6"/>
            <a:endCxn id="11" idx="0"/>
          </p:cNvCxnSpPr>
          <p:nvPr/>
        </p:nvCxnSpPr>
        <p:spPr>
          <a:xfrm>
            <a:off x="7789651" y="3083076"/>
            <a:ext cx="290322" cy="582724"/>
          </a:xfrm>
          <a:prstGeom prst="curved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4174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9"/>
          <p:cNvSpPr txBox="1">
            <a:spLocks noChangeArrowheads="1"/>
          </p:cNvSpPr>
          <p:nvPr/>
        </p:nvSpPr>
        <p:spPr bwMode="auto">
          <a:xfrm>
            <a:off x="487837" y="755071"/>
            <a:ext cx="7587978" cy="3970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2B2B2">
                    <a:alpha val="50195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Char char="l"/>
            </a:pPr>
            <a:r>
              <a:rPr lang="zh-CN" altLang="en-US" sz="2200" b="1" smtClean="0"/>
              <a:t>顺序存储的二叉树</a:t>
            </a:r>
            <a:endParaRPr lang="en-US" altLang="zh-CN" sz="2200" b="1"/>
          </a:p>
        </p:txBody>
      </p:sp>
      <p:sp>
        <p:nvSpPr>
          <p:cNvPr id="2" name="TextBox 1"/>
          <p:cNvSpPr txBox="1"/>
          <p:nvPr/>
        </p:nvSpPr>
        <p:spPr>
          <a:xfrm>
            <a:off x="665981" y="1224111"/>
            <a:ext cx="8064896" cy="4001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smtClean="0">
                <a:solidFill>
                  <a:srgbClr val="0070C0"/>
                </a:solidFill>
              </a:rPr>
              <a:t>顺序存储</a:t>
            </a:r>
            <a:r>
              <a:rPr lang="zh-CN" altLang="en-US" sz="2000" b="1">
                <a:solidFill>
                  <a:srgbClr val="0070C0"/>
                </a:solidFill>
              </a:rPr>
              <a:t>二</a:t>
            </a:r>
            <a:r>
              <a:rPr lang="zh-CN" altLang="en-US" sz="2000" b="1" smtClean="0">
                <a:solidFill>
                  <a:srgbClr val="0070C0"/>
                </a:solidFill>
              </a:rPr>
              <a:t>叉树的概念</a:t>
            </a:r>
            <a:endParaRPr lang="en-US" altLang="zh-CN"/>
          </a:p>
          <a:p>
            <a:endParaRPr lang="en-US" altLang="zh-CN" smtClean="0"/>
          </a:p>
          <a:p>
            <a:pPr marL="285750" indent="-285750">
              <a:buFont typeface="Wingdings" pitchFamily="2" charset="2"/>
              <a:buChar char="Ø"/>
            </a:pPr>
            <a:r>
              <a:rPr lang="zh-CN" altLang="en-US"/>
              <a:t>基</a:t>
            </a:r>
            <a:r>
              <a:rPr lang="zh-CN" altLang="en-US" smtClean="0"/>
              <a:t>本说明</a:t>
            </a:r>
            <a:endParaRPr lang="en-US" altLang="zh-CN" smtClean="0"/>
          </a:p>
          <a:p>
            <a:r>
              <a:rPr lang="zh-CN" altLang="en-US" smtClean="0"/>
              <a:t>从数据存储来看，</a:t>
            </a:r>
            <a:r>
              <a:rPr lang="zh-CN" altLang="en-US" b="1" smtClean="0"/>
              <a:t>数组存储方式</a:t>
            </a:r>
            <a:r>
              <a:rPr lang="zh-CN" altLang="en-US" smtClean="0"/>
              <a:t>和</a:t>
            </a:r>
            <a:r>
              <a:rPr lang="zh-CN" altLang="en-US" b="1" smtClean="0"/>
              <a:t>树</a:t>
            </a:r>
            <a:endParaRPr lang="en-US" altLang="zh-CN" b="1" smtClean="0"/>
          </a:p>
          <a:p>
            <a:r>
              <a:rPr lang="zh-CN" altLang="en-US" b="1" smtClean="0"/>
              <a:t>的存储方式</a:t>
            </a:r>
            <a:r>
              <a:rPr lang="zh-CN" altLang="en-US" smtClean="0"/>
              <a:t>可以相互转换，即数组可</a:t>
            </a:r>
            <a:endParaRPr lang="en-US" altLang="zh-CN" smtClean="0"/>
          </a:p>
          <a:p>
            <a:r>
              <a:rPr lang="zh-CN" altLang="en-US" smtClean="0"/>
              <a:t>以转换成树，树也可以转换成数组，</a:t>
            </a:r>
            <a:endParaRPr lang="en-US" altLang="zh-CN" smtClean="0"/>
          </a:p>
          <a:p>
            <a:r>
              <a:rPr lang="zh-CN" altLang="en-US" smtClean="0"/>
              <a:t>看右面的示意图。</a:t>
            </a:r>
            <a:endParaRPr lang="en-US" altLang="zh-CN" smtClean="0"/>
          </a:p>
          <a:p>
            <a:endParaRPr lang="en-US" altLang="zh-CN"/>
          </a:p>
          <a:p>
            <a:endParaRPr lang="en-US" altLang="zh-CN" smtClean="0"/>
          </a:p>
          <a:p>
            <a:endParaRPr lang="en-US" altLang="zh-CN"/>
          </a:p>
          <a:p>
            <a:endParaRPr lang="en-US" altLang="zh-CN" smtClean="0"/>
          </a:p>
          <a:p>
            <a:endParaRPr lang="en-US" altLang="zh-CN" smtClean="0"/>
          </a:p>
          <a:p>
            <a:endParaRPr lang="en-US" altLang="zh-CN" smtClean="0"/>
          </a:p>
          <a:p>
            <a:endParaRPr lang="zh-CN" altLang="en-US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1314" y="1613612"/>
            <a:ext cx="3155526" cy="3563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24513069"/>
              </p:ext>
            </p:extLst>
          </p:nvPr>
        </p:nvGraphicFramePr>
        <p:xfrm>
          <a:off x="8101997" y="4489851"/>
          <a:ext cx="628880" cy="5418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14" name="包装程序外壳对象" showAsIcon="1" r:id="rId5" imgW="826200" imgH="711360" progId="Package">
                  <p:embed/>
                </p:oleObj>
              </mc:Choice>
              <mc:Fallback>
                <p:oleObj name="包装程序外壳对象" showAsIcon="1" r:id="rId5" imgW="826200" imgH="71136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101997" y="4489851"/>
                        <a:ext cx="628880" cy="54180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15383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9"/>
          <p:cNvSpPr txBox="1">
            <a:spLocks noChangeArrowheads="1"/>
          </p:cNvSpPr>
          <p:nvPr/>
        </p:nvSpPr>
        <p:spPr bwMode="auto">
          <a:xfrm>
            <a:off x="487837" y="755071"/>
            <a:ext cx="7587978" cy="3970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2B2B2">
                    <a:alpha val="50195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Char char="l"/>
            </a:pPr>
            <a:r>
              <a:rPr lang="zh-CN" altLang="en-US" sz="2200" b="1" smtClean="0"/>
              <a:t>顺序存储的二叉树</a:t>
            </a:r>
            <a:endParaRPr lang="en-US" altLang="zh-CN" sz="2200" b="1"/>
          </a:p>
        </p:txBody>
      </p:sp>
      <p:sp>
        <p:nvSpPr>
          <p:cNvPr id="2" name="TextBox 1"/>
          <p:cNvSpPr txBox="1"/>
          <p:nvPr/>
        </p:nvSpPr>
        <p:spPr>
          <a:xfrm>
            <a:off x="665981" y="1224111"/>
            <a:ext cx="8064896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smtClean="0">
                <a:solidFill>
                  <a:srgbClr val="0070C0"/>
                </a:solidFill>
              </a:rPr>
              <a:t>顺序存储</a:t>
            </a:r>
            <a:r>
              <a:rPr lang="zh-CN" altLang="en-US" sz="2000" b="1">
                <a:solidFill>
                  <a:srgbClr val="0070C0"/>
                </a:solidFill>
              </a:rPr>
              <a:t>二</a:t>
            </a:r>
            <a:r>
              <a:rPr lang="zh-CN" altLang="en-US" sz="2000" b="1" smtClean="0">
                <a:solidFill>
                  <a:srgbClr val="0070C0"/>
                </a:solidFill>
              </a:rPr>
              <a:t>叉树的概念</a:t>
            </a:r>
            <a:endParaRPr lang="en-US" altLang="zh-CN"/>
          </a:p>
          <a:p>
            <a:endParaRPr lang="en-US" altLang="zh-CN" smtClean="0"/>
          </a:p>
          <a:p>
            <a:endParaRPr lang="en-US" altLang="zh-CN" smtClean="0"/>
          </a:p>
          <a:p>
            <a:pPr marL="285750" indent="-285750">
              <a:buFont typeface="Wingdings" pitchFamily="2" charset="2"/>
              <a:buChar char="Ø"/>
            </a:pPr>
            <a:r>
              <a:rPr lang="zh-CN" altLang="en-US" smtClean="0"/>
              <a:t>顺序存储二叉树的特点</a:t>
            </a:r>
            <a:r>
              <a:rPr lang="en-US" altLang="zh-CN" smtClean="0"/>
              <a:t>:</a:t>
            </a:r>
          </a:p>
          <a:p>
            <a:endParaRPr lang="en-US" altLang="zh-CN" smtClean="0"/>
          </a:p>
          <a:p>
            <a:pPr marL="342900" indent="-342900">
              <a:buAutoNum type="arabicParenR"/>
            </a:pPr>
            <a:r>
              <a:rPr lang="zh-CN" altLang="en-US" smtClean="0"/>
              <a:t>顺序二叉树通常只考虑完全二叉树</a:t>
            </a:r>
            <a:endParaRPr lang="en-US" altLang="zh-CN"/>
          </a:p>
          <a:p>
            <a:pPr marL="342900" indent="-342900">
              <a:buAutoNum type="arabicParenR"/>
            </a:pPr>
            <a:r>
              <a:rPr lang="zh-CN" altLang="en-US" smtClean="0"/>
              <a:t>第</a:t>
            </a:r>
            <a:r>
              <a:rPr lang="en-US" altLang="zh-CN" smtClean="0"/>
              <a:t>n</a:t>
            </a:r>
            <a:r>
              <a:rPr lang="zh-CN" altLang="en-US" smtClean="0"/>
              <a:t>个元素的左子节点为  </a:t>
            </a:r>
            <a:r>
              <a:rPr lang="en-US" altLang="zh-CN" smtClean="0"/>
              <a:t>2 * n + 1 </a:t>
            </a:r>
          </a:p>
          <a:p>
            <a:pPr marL="342900" indent="-342900">
              <a:buAutoNum type="arabicParenR"/>
            </a:pPr>
            <a:r>
              <a:rPr lang="zh-CN" altLang="en-US" smtClean="0"/>
              <a:t>第</a:t>
            </a:r>
            <a:r>
              <a:rPr lang="en-US" altLang="zh-CN" smtClean="0"/>
              <a:t>n</a:t>
            </a:r>
            <a:r>
              <a:rPr lang="zh-CN" altLang="en-US" smtClean="0"/>
              <a:t>个元素的右子节点为  </a:t>
            </a:r>
            <a:r>
              <a:rPr lang="en-US" altLang="zh-CN" smtClean="0"/>
              <a:t>2 * n + 2</a:t>
            </a:r>
          </a:p>
          <a:p>
            <a:pPr marL="342900" indent="-342900">
              <a:buAutoNum type="arabicParenR"/>
            </a:pPr>
            <a:r>
              <a:rPr lang="zh-CN" altLang="en-US" smtClean="0"/>
              <a:t>第</a:t>
            </a:r>
            <a:r>
              <a:rPr lang="en-US" altLang="zh-CN" smtClean="0"/>
              <a:t>n</a:t>
            </a:r>
            <a:r>
              <a:rPr lang="zh-CN" altLang="en-US" smtClean="0"/>
              <a:t>个元素的父节点为  </a:t>
            </a:r>
            <a:r>
              <a:rPr lang="en-US" altLang="zh-CN" smtClean="0"/>
              <a:t>(n-1) / 2</a:t>
            </a:r>
          </a:p>
          <a:p>
            <a:pPr marL="342900" indent="-342900">
              <a:buAutoNum type="arabicParenR"/>
            </a:pPr>
            <a:endParaRPr lang="en-US" altLang="zh-CN"/>
          </a:p>
          <a:p>
            <a:pPr marL="342900" indent="-342900">
              <a:buAutoNum type="arabicParenR"/>
            </a:pPr>
            <a:r>
              <a:rPr lang="en-US" altLang="zh-CN" smtClean="0"/>
              <a:t>n : </a:t>
            </a:r>
            <a:r>
              <a:rPr lang="zh-CN" altLang="en-US" smtClean="0"/>
              <a:t>表示二叉树中的第几个元素</a:t>
            </a:r>
            <a:r>
              <a:rPr lang="en-US" altLang="zh-CN" smtClean="0"/>
              <a:t>(</a:t>
            </a:r>
            <a:r>
              <a:rPr lang="zh-CN" altLang="en-US" smtClean="0"/>
              <a:t>按</a:t>
            </a:r>
            <a:r>
              <a:rPr lang="en-US" altLang="zh-CN" smtClean="0"/>
              <a:t>0</a:t>
            </a:r>
            <a:r>
              <a:rPr lang="zh-CN" altLang="en-US" smtClean="0"/>
              <a:t>开始编号</a:t>
            </a:r>
            <a:r>
              <a:rPr lang="en-US" altLang="zh-CN" smtClean="0"/>
              <a:t/>
            </a:r>
            <a:br>
              <a:rPr lang="en-US" altLang="zh-CN" smtClean="0"/>
            </a:br>
            <a:r>
              <a:rPr lang="zh-CN" altLang="en-US" smtClean="0"/>
              <a:t>如图所示</a:t>
            </a:r>
            <a:r>
              <a:rPr lang="en-US" altLang="zh-CN" smtClean="0"/>
              <a:t>)</a:t>
            </a:r>
          </a:p>
          <a:p>
            <a:endParaRPr lang="zh-CN" altLang="en-US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8896" y="1563089"/>
            <a:ext cx="2751981" cy="31081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20941715"/>
              </p:ext>
            </p:extLst>
          </p:nvPr>
        </p:nvGraphicFramePr>
        <p:xfrm>
          <a:off x="8674035" y="4172260"/>
          <a:ext cx="620611" cy="5346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38" name="包装程序外壳对象" showAsIcon="1" r:id="rId5" imgW="826200" imgH="711360" progId="Package">
                  <p:embed/>
                </p:oleObj>
              </mc:Choice>
              <mc:Fallback>
                <p:oleObj name="包装程序外壳对象" showAsIcon="1" r:id="rId5" imgW="826200" imgH="71136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674035" y="4172260"/>
                        <a:ext cx="620611" cy="5346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84643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9"/>
          <p:cNvSpPr txBox="1">
            <a:spLocks noChangeArrowheads="1"/>
          </p:cNvSpPr>
          <p:nvPr/>
        </p:nvSpPr>
        <p:spPr bwMode="auto">
          <a:xfrm>
            <a:off x="487837" y="755071"/>
            <a:ext cx="7587978" cy="3970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2B2B2">
                    <a:alpha val="50195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Char char="l"/>
            </a:pPr>
            <a:r>
              <a:rPr lang="zh-CN" altLang="en-US" sz="2200" b="1" smtClean="0"/>
              <a:t>顺序存储的二叉树</a:t>
            </a:r>
            <a:endParaRPr lang="en-US" altLang="zh-CN" sz="2200" b="1"/>
          </a:p>
        </p:txBody>
      </p:sp>
      <p:sp>
        <p:nvSpPr>
          <p:cNvPr id="2" name="TextBox 1"/>
          <p:cNvSpPr txBox="1"/>
          <p:nvPr/>
        </p:nvSpPr>
        <p:spPr>
          <a:xfrm>
            <a:off x="665981" y="1224111"/>
            <a:ext cx="8064896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smtClean="0">
                <a:solidFill>
                  <a:srgbClr val="0070C0"/>
                </a:solidFill>
              </a:rPr>
              <a:t>顺序存储的二叉树</a:t>
            </a:r>
            <a:r>
              <a:rPr lang="zh-CN" altLang="en-US" sz="2000" b="1">
                <a:solidFill>
                  <a:srgbClr val="0070C0"/>
                </a:solidFill>
              </a:rPr>
              <a:t>遍历</a:t>
            </a:r>
            <a:endParaRPr lang="en-US" altLang="zh-CN"/>
          </a:p>
          <a:p>
            <a:endParaRPr lang="en-US" altLang="zh-CN" smtClean="0"/>
          </a:p>
          <a:p>
            <a:r>
              <a:rPr lang="zh-CN" altLang="en-US" smtClean="0"/>
              <a:t>需求</a:t>
            </a:r>
            <a:r>
              <a:rPr lang="en-US" altLang="zh-CN" smtClean="0"/>
              <a:t>: </a:t>
            </a:r>
            <a:r>
              <a:rPr lang="zh-CN" altLang="en-US" smtClean="0"/>
              <a:t>给你一个数组 </a:t>
            </a:r>
            <a:r>
              <a:rPr lang="en-US" altLang="zh-CN" i="1"/>
              <a:t>Array</a:t>
            </a:r>
            <a:r>
              <a:rPr lang="en-US" altLang="zh-CN"/>
              <a:t>(1,2,3,4,5,6,7)</a:t>
            </a:r>
            <a:r>
              <a:rPr lang="zh-CN" altLang="en-US" smtClean="0"/>
              <a:t>，要求以二叉树前序遍历的方式进行遍历。 </a:t>
            </a:r>
            <a:r>
              <a:rPr lang="zh-CN" altLang="en-US"/>
              <a:t>前</a:t>
            </a:r>
            <a:r>
              <a:rPr lang="zh-CN" altLang="en-US" smtClean="0"/>
              <a:t>序遍历的结果应当为 </a:t>
            </a:r>
            <a:r>
              <a:rPr lang="en-US" altLang="zh-CN" smtClean="0"/>
              <a:t>1,2,4,5,3,6,7</a:t>
            </a:r>
          </a:p>
          <a:p>
            <a:endParaRPr lang="en-US" altLang="zh-CN"/>
          </a:p>
          <a:p>
            <a:endParaRPr lang="en-US" altLang="zh-CN" smtClean="0"/>
          </a:p>
          <a:p>
            <a:endParaRPr lang="en-US" altLang="zh-CN" smtClean="0"/>
          </a:p>
          <a:p>
            <a:endParaRPr lang="en-US" altLang="zh-CN"/>
          </a:p>
          <a:p>
            <a:r>
              <a:rPr lang="zh-CN" altLang="en-US" smtClean="0"/>
              <a:t>课后练习：请同学们完</a:t>
            </a:r>
            <a:r>
              <a:rPr lang="en-US" altLang="zh-CN" smtClean="0"/>
              <a:t/>
            </a:r>
            <a:br>
              <a:rPr lang="en-US" altLang="zh-CN" smtClean="0"/>
            </a:br>
            <a:r>
              <a:rPr lang="zh-CN" altLang="en-US" smtClean="0"/>
              <a:t>成对数组以二叉树中序，</a:t>
            </a:r>
            <a:r>
              <a:rPr lang="en-US" altLang="zh-CN" smtClean="0"/>
              <a:t/>
            </a:r>
            <a:br>
              <a:rPr lang="en-US" altLang="zh-CN" smtClean="0"/>
            </a:br>
            <a:r>
              <a:rPr lang="zh-CN" altLang="en-US" smtClean="0"/>
              <a:t>后序遍历方式的代码</a:t>
            </a:r>
            <a:r>
              <a:rPr lang="en-US" altLang="zh-CN" smtClean="0"/>
              <a:t>.</a:t>
            </a:r>
          </a:p>
          <a:p>
            <a:endParaRPr lang="zh-CN" altLang="en-US"/>
          </a:p>
        </p:txBody>
      </p:sp>
      <p:sp>
        <p:nvSpPr>
          <p:cNvPr id="3" name="TextBox 2"/>
          <p:cNvSpPr txBox="1"/>
          <p:nvPr/>
        </p:nvSpPr>
        <p:spPr>
          <a:xfrm>
            <a:off x="5969218" y="2448247"/>
            <a:ext cx="2401619" cy="2970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>
                <a:latin typeface="Arial" pitchFamily="34" charset="0"/>
                <a:cs typeface="Arial" pitchFamily="34" charset="0"/>
              </a:rPr>
              <a:t>class ArrayTree(var arr: Array[Int]) {</a:t>
            </a:r>
          </a:p>
          <a:p>
            <a:r>
              <a:rPr lang="en-US" altLang="zh-CN" sz="1100">
                <a:latin typeface="Arial" pitchFamily="34" charset="0"/>
                <a:cs typeface="Arial" pitchFamily="34" charset="0"/>
              </a:rPr>
              <a:t>  def preOrder(): Unit = {</a:t>
            </a:r>
          </a:p>
          <a:p>
            <a:r>
              <a:rPr lang="en-US" altLang="zh-CN" sz="1100">
                <a:latin typeface="Arial" pitchFamily="34" charset="0"/>
                <a:cs typeface="Arial" pitchFamily="34" charset="0"/>
              </a:rPr>
              <a:t>    preOrder(0)</a:t>
            </a:r>
          </a:p>
          <a:p>
            <a:r>
              <a:rPr lang="en-US" altLang="zh-CN" sz="1100">
                <a:latin typeface="Arial" pitchFamily="34" charset="0"/>
                <a:cs typeface="Arial" pitchFamily="34" charset="0"/>
              </a:rPr>
              <a:t>  }</a:t>
            </a:r>
          </a:p>
          <a:p>
            <a:r>
              <a:rPr lang="en-US" altLang="zh-CN" sz="1100">
                <a:latin typeface="Arial" pitchFamily="34" charset="0"/>
                <a:cs typeface="Arial" pitchFamily="34" charset="0"/>
              </a:rPr>
              <a:t>  def preOrder(index: Int): Unit = {</a:t>
            </a:r>
          </a:p>
          <a:p>
            <a:r>
              <a:rPr lang="en-US" altLang="zh-CN" sz="1100">
                <a:latin typeface="Arial" pitchFamily="34" charset="0"/>
                <a:cs typeface="Arial" pitchFamily="34" charset="0"/>
              </a:rPr>
              <a:t>    if (arr == null || arr.length == 0) {</a:t>
            </a:r>
          </a:p>
          <a:p>
            <a:r>
              <a:rPr lang="en-US" altLang="zh-CN" sz="1100">
                <a:latin typeface="Arial" pitchFamily="34" charset="0"/>
                <a:cs typeface="Arial" pitchFamily="34" charset="0"/>
              </a:rPr>
              <a:t>      return</a:t>
            </a:r>
          </a:p>
          <a:p>
            <a:r>
              <a:rPr lang="en-US" altLang="zh-CN" sz="1100">
                <a:latin typeface="Arial" pitchFamily="34" charset="0"/>
                <a:cs typeface="Arial" pitchFamily="34" charset="0"/>
              </a:rPr>
              <a:t>    }</a:t>
            </a:r>
          </a:p>
          <a:p>
            <a:r>
              <a:rPr lang="en-US" altLang="zh-CN" sz="1100">
                <a:latin typeface="Arial" pitchFamily="34" charset="0"/>
                <a:cs typeface="Arial" pitchFamily="34" charset="0"/>
              </a:rPr>
              <a:t>    println(arr(index))</a:t>
            </a:r>
          </a:p>
          <a:p>
            <a:r>
              <a:rPr lang="en-US" altLang="zh-CN" sz="1100">
                <a:latin typeface="Arial" pitchFamily="34" charset="0"/>
                <a:cs typeface="Arial" pitchFamily="34" charset="0"/>
              </a:rPr>
              <a:t>    if ((index * 2 + 1) &lt; arr.length) {</a:t>
            </a:r>
          </a:p>
          <a:p>
            <a:r>
              <a:rPr lang="en-US" altLang="zh-CN" sz="1100">
                <a:latin typeface="Arial" pitchFamily="34" charset="0"/>
                <a:cs typeface="Arial" pitchFamily="34" charset="0"/>
              </a:rPr>
              <a:t>      preOrder(index * 2 + 1)</a:t>
            </a:r>
          </a:p>
          <a:p>
            <a:r>
              <a:rPr lang="en-US" altLang="zh-CN" sz="1100">
                <a:latin typeface="Arial" pitchFamily="34" charset="0"/>
                <a:cs typeface="Arial" pitchFamily="34" charset="0"/>
              </a:rPr>
              <a:t>    }</a:t>
            </a:r>
          </a:p>
          <a:p>
            <a:r>
              <a:rPr lang="en-US" altLang="zh-CN" sz="1100">
                <a:latin typeface="Arial" pitchFamily="34" charset="0"/>
                <a:cs typeface="Arial" pitchFamily="34" charset="0"/>
              </a:rPr>
              <a:t>    if ((index * 2 + 2) &lt; arr.length) {</a:t>
            </a:r>
          </a:p>
          <a:p>
            <a:r>
              <a:rPr lang="en-US" altLang="zh-CN" sz="1100">
                <a:latin typeface="Arial" pitchFamily="34" charset="0"/>
                <a:cs typeface="Arial" pitchFamily="34" charset="0"/>
              </a:rPr>
              <a:t>      preOrder(index * 2 + 2)</a:t>
            </a:r>
          </a:p>
          <a:p>
            <a:r>
              <a:rPr lang="en-US" altLang="zh-CN" sz="1100">
                <a:latin typeface="Arial" pitchFamily="34" charset="0"/>
                <a:cs typeface="Arial" pitchFamily="34" charset="0"/>
              </a:rPr>
              <a:t>    }</a:t>
            </a:r>
          </a:p>
          <a:p>
            <a:r>
              <a:rPr lang="en-US" altLang="zh-CN" sz="1100">
                <a:latin typeface="Arial" pitchFamily="34" charset="0"/>
                <a:cs typeface="Arial" pitchFamily="34" charset="0"/>
              </a:rPr>
              <a:t>  }</a:t>
            </a:r>
          </a:p>
          <a:p>
            <a:r>
              <a:rPr lang="en-US" altLang="zh-CN" sz="1100">
                <a:latin typeface="Arial" pitchFamily="34" charset="0"/>
                <a:cs typeface="Arial" pitchFamily="34" charset="0"/>
              </a:rPr>
              <a:t>}</a:t>
            </a:r>
            <a:endParaRPr lang="zh-CN" altLang="en-US" sz="110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756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9"/>
          <p:cNvSpPr txBox="1">
            <a:spLocks noChangeArrowheads="1"/>
          </p:cNvSpPr>
          <p:nvPr/>
        </p:nvSpPr>
        <p:spPr bwMode="auto">
          <a:xfrm>
            <a:off x="487837" y="755071"/>
            <a:ext cx="7587978" cy="3970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2B2B2">
                    <a:alpha val="50195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Char char="l"/>
            </a:pPr>
            <a:r>
              <a:rPr lang="zh-CN" altLang="en-US" sz="2200" b="1" smtClean="0"/>
              <a:t>二叉树</a:t>
            </a:r>
            <a:r>
              <a:rPr lang="zh-CN" altLang="en-US" sz="2200" b="1"/>
              <a:t>排</a:t>
            </a:r>
            <a:r>
              <a:rPr lang="zh-CN" altLang="en-US" sz="2200" b="1" smtClean="0"/>
              <a:t>序树</a:t>
            </a:r>
            <a:endParaRPr lang="en-US" altLang="zh-CN" sz="2200" b="1"/>
          </a:p>
        </p:txBody>
      </p:sp>
      <p:sp>
        <p:nvSpPr>
          <p:cNvPr id="2" name="TextBox 1"/>
          <p:cNvSpPr txBox="1"/>
          <p:nvPr/>
        </p:nvSpPr>
        <p:spPr>
          <a:xfrm>
            <a:off x="665981" y="1224111"/>
            <a:ext cx="8064896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smtClean="0">
                <a:solidFill>
                  <a:srgbClr val="0070C0"/>
                </a:solidFill>
              </a:rPr>
              <a:t>先看一个需求</a:t>
            </a:r>
            <a:endParaRPr lang="en-US" altLang="zh-CN"/>
          </a:p>
          <a:p>
            <a:endParaRPr lang="en-US" altLang="zh-CN" smtClean="0"/>
          </a:p>
          <a:p>
            <a:r>
              <a:rPr lang="zh-CN" altLang="en-US" smtClean="0"/>
              <a:t>给你一个数组 </a:t>
            </a:r>
            <a:r>
              <a:rPr lang="en-US" altLang="zh-CN" smtClean="0"/>
              <a:t>(7, 3, 10, 12, 5, 1, 9)</a:t>
            </a:r>
            <a:r>
              <a:rPr lang="zh-CN" altLang="en-US" smtClean="0"/>
              <a:t>，要求能够高效的完成对数组的查询和</a:t>
            </a:r>
            <a:r>
              <a:rPr lang="zh-CN" altLang="en-US"/>
              <a:t>添加</a:t>
            </a:r>
            <a:r>
              <a:rPr lang="zh-CN" altLang="en-US" smtClean="0"/>
              <a:t>。</a:t>
            </a:r>
            <a:endParaRPr lang="en-US" altLang="zh-CN" smtClean="0"/>
          </a:p>
          <a:p>
            <a:endParaRPr lang="en-US" altLang="zh-CN"/>
          </a:p>
          <a:p>
            <a:endParaRPr lang="en-US" altLang="zh-CN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021" y="2592263"/>
            <a:ext cx="2752381" cy="1876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365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9"/>
          <p:cNvSpPr txBox="1">
            <a:spLocks noChangeArrowheads="1"/>
          </p:cNvSpPr>
          <p:nvPr/>
        </p:nvSpPr>
        <p:spPr bwMode="auto">
          <a:xfrm>
            <a:off x="487837" y="755071"/>
            <a:ext cx="7587978" cy="3970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2B2B2">
                    <a:alpha val="50195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Char char="l"/>
            </a:pPr>
            <a:r>
              <a:rPr lang="zh-CN" altLang="en-US" sz="2200" b="1" smtClean="0"/>
              <a:t>二叉树</a:t>
            </a:r>
            <a:r>
              <a:rPr lang="zh-CN" altLang="en-US" sz="2200" b="1"/>
              <a:t>排</a:t>
            </a:r>
            <a:r>
              <a:rPr lang="zh-CN" altLang="en-US" sz="2200" b="1" smtClean="0"/>
              <a:t>序树</a:t>
            </a:r>
            <a:endParaRPr lang="en-US" altLang="zh-CN" sz="2200" b="1"/>
          </a:p>
        </p:txBody>
      </p:sp>
      <p:sp>
        <p:nvSpPr>
          <p:cNvPr id="2" name="TextBox 1"/>
          <p:cNvSpPr txBox="1"/>
          <p:nvPr/>
        </p:nvSpPr>
        <p:spPr>
          <a:xfrm>
            <a:off x="665981" y="1224111"/>
            <a:ext cx="8424936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smtClean="0">
                <a:solidFill>
                  <a:srgbClr val="0070C0"/>
                </a:solidFill>
              </a:rPr>
              <a:t>解决方案分析</a:t>
            </a:r>
            <a:endParaRPr lang="en-US" altLang="zh-CN" sz="2000" b="1" smtClean="0">
              <a:solidFill>
                <a:srgbClr val="0070C0"/>
              </a:solidFill>
            </a:endParaRPr>
          </a:p>
          <a:p>
            <a:endParaRPr lang="en-US" altLang="zh-CN"/>
          </a:p>
          <a:p>
            <a:pPr marL="285750" indent="-285750">
              <a:buFont typeface="Wingdings" pitchFamily="2" charset="2"/>
              <a:buChar char="Ø"/>
            </a:pPr>
            <a:r>
              <a:rPr lang="zh-CN" altLang="en-US" smtClean="0"/>
              <a:t>使用数组</a:t>
            </a:r>
            <a:endParaRPr lang="en-US" altLang="zh-CN" smtClean="0"/>
          </a:p>
          <a:p>
            <a:pPr marL="342900" indent="-342900">
              <a:buAutoNum type="arabicParenR"/>
            </a:pPr>
            <a:r>
              <a:rPr lang="zh-CN" altLang="en-US" smtClean="0"/>
              <a:t>数组未排序， </a:t>
            </a:r>
            <a:r>
              <a:rPr lang="zh-CN" altLang="en-US"/>
              <a:t>优</a:t>
            </a:r>
            <a:r>
              <a:rPr lang="zh-CN" altLang="en-US" smtClean="0"/>
              <a:t>点：直接在数组尾添加，速度快。 </a:t>
            </a:r>
            <a:r>
              <a:rPr lang="zh-CN" altLang="en-US"/>
              <a:t>缺</a:t>
            </a:r>
            <a:r>
              <a:rPr lang="zh-CN" altLang="en-US" smtClean="0"/>
              <a:t>点：查找速度慢</a:t>
            </a:r>
            <a:r>
              <a:rPr lang="en-US" altLang="zh-CN" smtClean="0"/>
              <a:t>. [</a:t>
            </a:r>
            <a:r>
              <a:rPr lang="zh-CN" altLang="en-US" sz="1100" smtClean="0"/>
              <a:t>示意图</a:t>
            </a:r>
            <a:r>
              <a:rPr lang="en-US" altLang="zh-CN" smtClean="0"/>
              <a:t>]</a:t>
            </a:r>
          </a:p>
          <a:p>
            <a:pPr marL="342900" indent="-342900">
              <a:buAutoNum type="arabicParenR"/>
            </a:pPr>
            <a:r>
              <a:rPr lang="zh-CN" altLang="en-US"/>
              <a:t>数</a:t>
            </a:r>
            <a:r>
              <a:rPr lang="zh-CN" altLang="en-US" smtClean="0"/>
              <a:t>组排序，</a:t>
            </a:r>
            <a:r>
              <a:rPr lang="zh-CN" altLang="en-US"/>
              <a:t>优</a:t>
            </a:r>
            <a:r>
              <a:rPr lang="zh-CN" altLang="en-US" smtClean="0"/>
              <a:t>点：可以使用二分查找，查找速度快，缺点：为了保证数组有序，在添加新数据时，</a:t>
            </a:r>
            <a:r>
              <a:rPr lang="zh-CN" altLang="en-US"/>
              <a:t>找</a:t>
            </a:r>
            <a:r>
              <a:rPr lang="zh-CN" altLang="en-US" smtClean="0"/>
              <a:t>到插入位置后，</a:t>
            </a:r>
            <a:r>
              <a:rPr lang="zh-CN" altLang="en-US"/>
              <a:t>后</a:t>
            </a:r>
            <a:r>
              <a:rPr lang="zh-CN" altLang="en-US" smtClean="0"/>
              <a:t>面的数据需整体移动，速度慢。</a:t>
            </a:r>
            <a:r>
              <a:rPr lang="en-US" altLang="zh-CN" smtClean="0"/>
              <a:t>[</a:t>
            </a:r>
            <a:r>
              <a:rPr lang="zh-CN" altLang="en-US" sz="1100" smtClean="0"/>
              <a:t>示意图</a:t>
            </a:r>
            <a:r>
              <a:rPr lang="en-US" altLang="zh-CN" smtClean="0"/>
              <a:t>]</a:t>
            </a:r>
          </a:p>
          <a:p>
            <a:endParaRPr lang="en-US" altLang="zh-CN"/>
          </a:p>
          <a:p>
            <a:pPr marL="285750" indent="-285750">
              <a:buFont typeface="Wingdings" pitchFamily="2" charset="2"/>
              <a:buChar char="Ø"/>
            </a:pPr>
            <a:r>
              <a:rPr lang="zh-CN" altLang="en-US"/>
              <a:t>使</a:t>
            </a:r>
            <a:r>
              <a:rPr lang="zh-CN" altLang="en-US" smtClean="0"/>
              <a:t>用链式存储</a:t>
            </a:r>
            <a:r>
              <a:rPr lang="en-US" altLang="zh-CN" smtClean="0"/>
              <a:t>-</a:t>
            </a:r>
            <a:r>
              <a:rPr lang="zh-CN" altLang="en-US" smtClean="0"/>
              <a:t>链表</a:t>
            </a:r>
            <a:r>
              <a:rPr lang="en-US" altLang="zh-CN"/>
              <a:t/>
            </a:r>
            <a:br>
              <a:rPr lang="en-US" altLang="zh-CN"/>
            </a:br>
            <a:r>
              <a:rPr lang="zh-CN" altLang="en-US"/>
              <a:t>不</a:t>
            </a:r>
            <a:r>
              <a:rPr lang="zh-CN" altLang="en-US" smtClean="0"/>
              <a:t>管链表是否有序，查找速度都慢，添加数据速度比数组快，不需要数据整体移动。</a:t>
            </a:r>
            <a:r>
              <a:rPr lang="en-US" altLang="zh-CN" smtClean="0"/>
              <a:t>[</a:t>
            </a:r>
            <a:r>
              <a:rPr lang="zh-CN" altLang="en-US" sz="1100" smtClean="0"/>
              <a:t>示意图</a:t>
            </a:r>
            <a:r>
              <a:rPr lang="en-US" altLang="zh-CN" smtClean="0"/>
              <a:t>]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altLang="zh-CN"/>
          </a:p>
          <a:p>
            <a:pPr marL="285750" indent="-285750">
              <a:buFont typeface="Wingdings" pitchFamily="2" charset="2"/>
              <a:buChar char="Ø"/>
            </a:pPr>
            <a:r>
              <a:rPr lang="zh-CN" altLang="en-US" smtClean="0"/>
              <a:t>使用二叉排序树</a:t>
            </a:r>
            <a:endParaRPr lang="en-US" altLang="zh-CN" smtClean="0"/>
          </a:p>
          <a:p>
            <a:endParaRPr lang="zh-CN" altLang="en-US"/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97550671"/>
              </p:ext>
            </p:extLst>
          </p:nvPr>
        </p:nvGraphicFramePr>
        <p:xfrm>
          <a:off x="8062673" y="4032423"/>
          <a:ext cx="720080" cy="6203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62" name="包装程序外壳对象" showAsIcon="1" r:id="rId4" imgW="826200" imgH="711360" progId="Package">
                  <p:embed/>
                </p:oleObj>
              </mc:Choice>
              <mc:Fallback>
                <p:oleObj name="包装程序外壳对象" showAsIcon="1" r:id="rId4" imgW="826200" imgH="71136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062673" y="4032423"/>
                        <a:ext cx="720080" cy="62037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38728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9"/>
          <p:cNvSpPr txBox="1">
            <a:spLocks noChangeArrowheads="1"/>
          </p:cNvSpPr>
          <p:nvPr/>
        </p:nvSpPr>
        <p:spPr bwMode="auto">
          <a:xfrm>
            <a:off x="487837" y="755071"/>
            <a:ext cx="7587978" cy="3970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2B2B2">
                    <a:alpha val="50195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Char char="l"/>
            </a:pPr>
            <a:r>
              <a:rPr lang="zh-CN" altLang="en-US" sz="2200" b="1" smtClean="0"/>
              <a:t>二叉树</a:t>
            </a:r>
            <a:r>
              <a:rPr lang="zh-CN" altLang="en-US" sz="2200" b="1"/>
              <a:t>排</a:t>
            </a:r>
            <a:r>
              <a:rPr lang="zh-CN" altLang="en-US" sz="2200" b="1" smtClean="0"/>
              <a:t>序树</a:t>
            </a:r>
            <a:endParaRPr lang="en-US" altLang="zh-CN" sz="2200" b="1"/>
          </a:p>
        </p:txBody>
      </p:sp>
      <p:sp>
        <p:nvSpPr>
          <p:cNvPr id="2" name="TextBox 1"/>
          <p:cNvSpPr txBox="1"/>
          <p:nvPr/>
        </p:nvSpPr>
        <p:spPr>
          <a:xfrm>
            <a:off x="665981" y="1224111"/>
            <a:ext cx="8424936" cy="4001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smtClean="0">
                <a:solidFill>
                  <a:srgbClr val="0070C0"/>
                </a:solidFill>
              </a:rPr>
              <a:t>二叉排序树介绍</a:t>
            </a:r>
            <a:endParaRPr lang="en-US" altLang="zh-CN" sz="2000" b="1" smtClean="0">
              <a:solidFill>
                <a:srgbClr val="0070C0"/>
              </a:solidFill>
            </a:endParaRPr>
          </a:p>
          <a:p>
            <a:endParaRPr lang="en-US" altLang="zh-CN"/>
          </a:p>
          <a:p>
            <a:r>
              <a:rPr lang="zh-CN" altLang="en-US" smtClean="0">
                <a:ea typeface="宋体" charset="-122"/>
              </a:rPr>
              <a:t>二</a:t>
            </a:r>
            <a:r>
              <a:rPr lang="zh-CN" altLang="en-US">
                <a:ea typeface="宋体" charset="-122"/>
              </a:rPr>
              <a:t>叉排序树：</a:t>
            </a:r>
            <a:r>
              <a:rPr lang="en-US" altLang="zh-CN">
                <a:ea typeface="宋体" charset="-122"/>
              </a:rPr>
              <a:t>BST: (Binary Sort(Search) Tree), </a:t>
            </a:r>
            <a:r>
              <a:rPr lang="zh-CN" altLang="en-US">
                <a:ea typeface="宋体" charset="-122"/>
              </a:rPr>
              <a:t>对于二叉排序树的任何一个非叶子节点，要求左子节点的值比当前节点的值小</a:t>
            </a:r>
            <a:r>
              <a:rPr lang="zh-CN" altLang="en-US" smtClean="0">
                <a:ea typeface="宋体" charset="-122"/>
              </a:rPr>
              <a:t>，右</a:t>
            </a:r>
            <a:r>
              <a:rPr lang="zh-CN" altLang="en-US">
                <a:ea typeface="宋体" charset="-122"/>
              </a:rPr>
              <a:t>子节点的值比当前节点的值大</a:t>
            </a:r>
            <a:r>
              <a:rPr lang="zh-CN" altLang="en-US" smtClean="0">
                <a:ea typeface="宋体" charset="-122"/>
              </a:rPr>
              <a:t>。</a:t>
            </a:r>
            <a:endParaRPr lang="en-US" altLang="zh-CN" smtClean="0">
              <a:ea typeface="宋体" charset="-122"/>
            </a:endParaRPr>
          </a:p>
          <a:p>
            <a:r>
              <a:rPr lang="zh-CN" altLang="en-US" b="1" smtClean="0">
                <a:ea typeface="宋体" charset="-122"/>
              </a:rPr>
              <a:t>特别说明</a:t>
            </a:r>
            <a:r>
              <a:rPr lang="zh-CN" altLang="en-US" smtClean="0">
                <a:ea typeface="宋体" charset="-122"/>
              </a:rPr>
              <a:t>：如果有相同的值，可以将该节点放在左子节点或右子节点</a:t>
            </a:r>
            <a:endParaRPr lang="en-US" altLang="zh-CN" smtClean="0">
              <a:ea typeface="宋体" charset="-122"/>
            </a:endParaRPr>
          </a:p>
          <a:p>
            <a:endParaRPr lang="en-US" altLang="zh-CN">
              <a:ea typeface="宋体" charset="-122"/>
            </a:endParaRPr>
          </a:p>
          <a:p>
            <a:r>
              <a:rPr lang="zh-CN" altLang="en-US" smtClean="0">
                <a:ea typeface="宋体" charset="-122"/>
              </a:rPr>
              <a:t>比如针对前面的数组</a:t>
            </a:r>
            <a:r>
              <a:rPr lang="zh-CN" altLang="en-US" smtClean="0"/>
              <a:t> </a:t>
            </a:r>
            <a:r>
              <a:rPr lang="en-US" altLang="zh-CN"/>
              <a:t>(7, 3, 10, 12, 5, 1, </a:t>
            </a:r>
            <a:r>
              <a:rPr lang="en-US" altLang="zh-CN" smtClean="0"/>
              <a:t>9) </a:t>
            </a:r>
            <a:r>
              <a:rPr lang="zh-CN" altLang="en-US" smtClean="0">
                <a:ea typeface="宋体" charset="-122"/>
              </a:rPr>
              <a:t>，对应的二叉排序树为：</a:t>
            </a:r>
            <a:endParaRPr lang="en-US" altLang="zh-CN" smtClean="0">
              <a:ea typeface="宋体" charset="-122"/>
            </a:endParaRPr>
          </a:p>
          <a:p>
            <a:endParaRPr lang="en-US" altLang="zh-CN">
              <a:ea typeface="宋体" charset="-122"/>
            </a:endParaRPr>
          </a:p>
          <a:p>
            <a:endParaRPr lang="en-US" altLang="zh-CN" smtClean="0">
              <a:ea typeface="宋体" charset="-122"/>
            </a:endParaRPr>
          </a:p>
          <a:p>
            <a:endParaRPr lang="en-US" altLang="zh-CN">
              <a:ea typeface="宋体" charset="-122"/>
            </a:endParaRPr>
          </a:p>
          <a:p>
            <a:endParaRPr lang="en-US" altLang="zh-CN" smtClean="0">
              <a:ea typeface="宋体" charset="-122"/>
            </a:endParaRPr>
          </a:p>
          <a:p>
            <a:endParaRPr lang="en-US" altLang="zh-CN">
              <a:ea typeface="宋体" charset="-122"/>
            </a:endParaRPr>
          </a:p>
          <a:p>
            <a:endParaRPr lang="en-US" altLang="zh-CN" smtClean="0">
              <a:ea typeface="宋体" charset="-122"/>
            </a:endParaRPr>
          </a:p>
          <a:p>
            <a:endParaRPr lang="en-US" altLang="zh-CN" smtClean="0">
              <a:ea typeface="宋体" charset="-122"/>
            </a:endParaRPr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981" y="3517925"/>
            <a:ext cx="3439767" cy="12961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右箭头 4"/>
          <p:cNvSpPr/>
          <p:nvPr/>
        </p:nvSpPr>
        <p:spPr>
          <a:xfrm>
            <a:off x="3186261" y="3870213"/>
            <a:ext cx="1239581" cy="36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插</a:t>
            </a:r>
            <a:r>
              <a:rPr lang="zh-CN" altLang="en-US" smtClean="0"/>
              <a:t>入</a:t>
            </a:r>
            <a:r>
              <a:rPr lang="en-US" altLang="zh-CN" smtClean="0"/>
              <a:t>2 </a:t>
            </a:r>
            <a:endParaRPr lang="zh-CN" altLang="en-US"/>
          </a:p>
        </p:txBody>
      </p:sp>
      <p:pic>
        <p:nvPicPr>
          <p:cNvPr id="3174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0437" y="3435474"/>
            <a:ext cx="2452850" cy="14610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91148162"/>
              </p:ext>
            </p:extLst>
          </p:nvPr>
        </p:nvGraphicFramePr>
        <p:xfrm>
          <a:off x="7362725" y="4621720"/>
          <a:ext cx="508000" cy="71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87" name="包装程序外壳对象" showAsIcon="1" r:id="rId6" imgW="508680" imgH="711360" progId="Package">
                  <p:embed/>
                </p:oleObj>
              </mc:Choice>
              <mc:Fallback>
                <p:oleObj name="包装程序外壳对象" showAsIcon="1" r:id="rId6" imgW="508680" imgH="71136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362725" y="4621720"/>
                        <a:ext cx="508000" cy="711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68668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9"/>
          <p:cNvSpPr txBox="1">
            <a:spLocks noChangeArrowheads="1"/>
          </p:cNvSpPr>
          <p:nvPr/>
        </p:nvSpPr>
        <p:spPr bwMode="auto">
          <a:xfrm>
            <a:off x="487837" y="755071"/>
            <a:ext cx="7587978" cy="3970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2B2B2">
                    <a:alpha val="50195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Char char="l"/>
            </a:pPr>
            <a:r>
              <a:rPr lang="zh-CN" altLang="en-US" sz="2200" b="1" smtClean="0"/>
              <a:t>二叉树</a:t>
            </a:r>
            <a:r>
              <a:rPr lang="zh-CN" altLang="en-US" sz="2200" b="1"/>
              <a:t>排</a:t>
            </a:r>
            <a:r>
              <a:rPr lang="zh-CN" altLang="en-US" sz="2200" b="1" smtClean="0"/>
              <a:t>序树</a:t>
            </a:r>
            <a:endParaRPr lang="en-US" altLang="zh-CN" sz="2200" b="1"/>
          </a:p>
        </p:txBody>
      </p:sp>
      <p:sp>
        <p:nvSpPr>
          <p:cNvPr id="2" name="TextBox 1"/>
          <p:cNvSpPr txBox="1"/>
          <p:nvPr/>
        </p:nvSpPr>
        <p:spPr>
          <a:xfrm>
            <a:off x="665981" y="1224111"/>
            <a:ext cx="8424936" cy="4001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smtClean="0">
                <a:solidFill>
                  <a:srgbClr val="0070C0"/>
                </a:solidFill>
              </a:rPr>
              <a:t>二叉排序树</a:t>
            </a:r>
            <a:r>
              <a:rPr lang="zh-CN" altLang="en-US" sz="2000" b="1">
                <a:solidFill>
                  <a:srgbClr val="0070C0"/>
                </a:solidFill>
              </a:rPr>
              <a:t>创</a:t>
            </a:r>
            <a:r>
              <a:rPr lang="zh-CN" altLang="en-US" sz="2000" b="1" smtClean="0">
                <a:solidFill>
                  <a:srgbClr val="0070C0"/>
                </a:solidFill>
              </a:rPr>
              <a:t>建和遍历</a:t>
            </a:r>
            <a:endParaRPr lang="en-US" altLang="zh-CN" sz="2000" b="1" smtClean="0">
              <a:solidFill>
                <a:srgbClr val="0070C0"/>
              </a:solidFill>
            </a:endParaRPr>
          </a:p>
          <a:p>
            <a:endParaRPr lang="en-US" altLang="zh-CN"/>
          </a:p>
          <a:p>
            <a:r>
              <a:rPr lang="zh-CN" altLang="en-US" smtClean="0">
                <a:ea typeface="宋体" charset="-122"/>
              </a:rPr>
              <a:t>一个数组</a:t>
            </a:r>
            <a:r>
              <a:rPr lang="zh-CN" altLang="en-US" b="1" smtClean="0">
                <a:ea typeface="宋体" charset="-122"/>
              </a:rPr>
              <a:t>创建</a:t>
            </a:r>
            <a:r>
              <a:rPr lang="zh-CN" altLang="en-US" smtClean="0">
                <a:ea typeface="宋体" charset="-122"/>
              </a:rPr>
              <a:t>成对应的二叉排序树，并使用</a:t>
            </a:r>
            <a:r>
              <a:rPr lang="zh-CN" altLang="en-US" b="1" smtClean="0">
                <a:ea typeface="宋体" charset="-122"/>
              </a:rPr>
              <a:t>中序遍历二叉排序树</a:t>
            </a:r>
            <a:r>
              <a:rPr lang="zh-CN" altLang="en-US" smtClean="0">
                <a:ea typeface="宋体" charset="-122"/>
              </a:rPr>
              <a:t>，比如</a:t>
            </a:r>
            <a:r>
              <a:rPr lang="en-US" altLang="zh-CN" smtClean="0">
                <a:ea typeface="宋体" charset="-122"/>
              </a:rPr>
              <a:t>: </a:t>
            </a:r>
            <a:r>
              <a:rPr lang="zh-CN" altLang="en-US" smtClean="0">
                <a:ea typeface="宋体" charset="-122"/>
              </a:rPr>
              <a:t>数组为 </a:t>
            </a:r>
            <a:r>
              <a:rPr lang="en-US" altLang="zh-CN" i="1"/>
              <a:t>Array</a:t>
            </a:r>
            <a:r>
              <a:rPr lang="en-US" altLang="zh-CN"/>
              <a:t>(7, 3, 10, 12, 5, 1, 9</a:t>
            </a:r>
            <a:r>
              <a:rPr lang="en-US" altLang="zh-CN" smtClean="0"/>
              <a:t>) </a:t>
            </a:r>
            <a:r>
              <a:rPr lang="zh-CN" altLang="en-US" smtClean="0"/>
              <a:t>， </a:t>
            </a:r>
            <a:r>
              <a:rPr lang="zh-CN" altLang="en-US"/>
              <a:t>创</a:t>
            </a:r>
            <a:r>
              <a:rPr lang="zh-CN" altLang="en-US" smtClean="0"/>
              <a:t>建成对应的二叉排序树为 </a:t>
            </a:r>
            <a:r>
              <a:rPr lang="en-US" altLang="zh-CN" smtClean="0"/>
              <a:t>:</a:t>
            </a:r>
          </a:p>
          <a:p>
            <a:endParaRPr lang="en-US" altLang="zh-CN">
              <a:ea typeface="宋体" charset="-122"/>
            </a:endParaRPr>
          </a:p>
          <a:p>
            <a:endParaRPr lang="en-US" altLang="zh-CN" smtClean="0">
              <a:ea typeface="宋体" charset="-122"/>
            </a:endParaRPr>
          </a:p>
          <a:p>
            <a:endParaRPr lang="en-US" altLang="zh-CN">
              <a:ea typeface="宋体" charset="-122"/>
            </a:endParaRPr>
          </a:p>
          <a:p>
            <a:endParaRPr lang="en-US" altLang="zh-CN" smtClean="0">
              <a:ea typeface="宋体" charset="-122"/>
            </a:endParaRPr>
          </a:p>
          <a:p>
            <a:endParaRPr lang="en-US" altLang="zh-CN" smtClean="0">
              <a:ea typeface="宋体" charset="-122"/>
            </a:endParaRPr>
          </a:p>
          <a:p>
            <a:endParaRPr lang="en-US" altLang="zh-CN" smtClean="0">
              <a:ea typeface="宋体" charset="-122"/>
            </a:endParaRPr>
          </a:p>
          <a:p>
            <a:endParaRPr lang="en-US" altLang="zh-CN">
              <a:ea typeface="宋体" charset="-122"/>
            </a:endParaRPr>
          </a:p>
          <a:p>
            <a:r>
              <a:rPr lang="zh-CN" altLang="en-US" smtClean="0">
                <a:ea typeface="宋体" charset="-122"/>
              </a:rPr>
              <a:t>代码实现</a:t>
            </a:r>
            <a:r>
              <a:rPr lang="en-US" altLang="zh-CN" smtClean="0">
                <a:ea typeface="宋体" charset="-122"/>
              </a:rPr>
              <a:t>(</a:t>
            </a:r>
            <a:r>
              <a:rPr lang="zh-CN" altLang="en-US" smtClean="0">
                <a:ea typeface="宋体" charset="-122"/>
              </a:rPr>
              <a:t>看老师演示</a:t>
            </a:r>
            <a:r>
              <a:rPr lang="en-US" altLang="zh-CN" smtClean="0">
                <a:ea typeface="宋体" charset="-122"/>
              </a:rPr>
              <a:t>)</a:t>
            </a:r>
          </a:p>
          <a:p>
            <a:endParaRPr lang="en-US" altLang="zh-CN" smtClean="0">
              <a:ea typeface="宋体" charset="-122"/>
            </a:endParaRPr>
          </a:p>
          <a:p>
            <a:endParaRPr lang="en-US" altLang="zh-CN" smtClean="0">
              <a:ea typeface="宋体" charset="-122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743" y="2638582"/>
            <a:ext cx="3439767" cy="12961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84463370"/>
              </p:ext>
            </p:extLst>
          </p:nvPr>
        </p:nvGraphicFramePr>
        <p:xfrm>
          <a:off x="6000382" y="4248447"/>
          <a:ext cx="711402" cy="4625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12" name="包装程序外壳对象" showAsIcon="1" r:id="rId5" imgW="1093320" imgH="711360" progId="Package">
                  <p:embed/>
                </p:oleObj>
              </mc:Choice>
              <mc:Fallback>
                <p:oleObj name="包装程序外壳对象" showAsIcon="1" r:id="rId5" imgW="1093320" imgH="71136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000382" y="4248447"/>
                        <a:ext cx="711402" cy="46256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3408022" y="2520255"/>
            <a:ext cx="2010487" cy="2970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>
                <a:latin typeface="Arial" pitchFamily="34" charset="0"/>
                <a:cs typeface="Arial" pitchFamily="34" charset="0"/>
              </a:rPr>
              <a:t>def add(node: Node): Unit = {</a:t>
            </a:r>
          </a:p>
          <a:p>
            <a:r>
              <a:rPr lang="en-US" altLang="zh-CN" sz="1100">
                <a:latin typeface="Arial" pitchFamily="34" charset="0"/>
                <a:cs typeface="Arial" pitchFamily="34" charset="0"/>
              </a:rPr>
              <a:t>    if (node == null) {</a:t>
            </a:r>
          </a:p>
          <a:p>
            <a:r>
              <a:rPr lang="en-US" altLang="zh-CN" sz="1100">
                <a:latin typeface="Arial" pitchFamily="34" charset="0"/>
                <a:cs typeface="Arial" pitchFamily="34" charset="0"/>
              </a:rPr>
              <a:t>      return</a:t>
            </a:r>
          </a:p>
          <a:p>
            <a:r>
              <a:rPr lang="en-US" altLang="zh-CN" sz="1100">
                <a:latin typeface="Arial" pitchFamily="34" charset="0"/>
                <a:cs typeface="Arial" pitchFamily="34" charset="0"/>
              </a:rPr>
              <a:t>    }</a:t>
            </a:r>
          </a:p>
          <a:p>
            <a:r>
              <a:rPr lang="en-US" altLang="zh-CN" sz="1100">
                <a:latin typeface="Arial" pitchFamily="34" charset="0"/>
                <a:cs typeface="Arial" pitchFamily="34" charset="0"/>
              </a:rPr>
              <a:t>    if (node.value &lt; value) {</a:t>
            </a:r>
          </a:p>
          <a:p>
            <a:r>
              <a:rPr lang="en-US" altLang="zh-CN" sz="1100">
                <a:latin typeface="Arial" pitchFamily="34" charset="0"/>
                <a:cs typeface="Arial" pitchFamily="34" charset="0"/>
              </a:rPr>
              <a:t>      if (this.left == null) {</a:t>
            </a:r>
          </a:p>
          <a:p>
            <a:r>
              <a:rPr lang="en-US" altLang="zh-CN" sz="1100">
                <a:latin typeface="Arial" pitchFamily="34" charset="0"/>
                <a:cs typeface="Arial" pitchFamily="34" charset="0"/>
              </a:rPr>
              <a:t>        this.left = node</a:t>
            </a:r>
          </a:p>
          <a:p>
            <a:r>
              <a:rPr lang="en-US" altLang="zh-CN" sz="1100">
                <a:latin typeface="Arial" pitchFamily="34" charset="0"/>
                <a:cs typeface="Arial" pitchFamily="34" charset="0"/>
              </a:rPr>
              <a:t>      } else {</a:t>
            </a:r>
          </a:p>
          <a:p>
            <a:r>
              <a:rPr lang="en-US" altLang="zh-CN" sz="1100">
                <a:latin typeface="Arial" pitchFamily="34" charset="0"/>
                <a:cs typeface="Arial" pitchFamily="34" charset="0"/>
              </a:rPr>
              <a:t>        this.left.add(node)</a:t>
            </a:r>
          </a:p>
          <a:p>
            <a:r>
              <a:rPr lang="en-US" altLang="zh-CN" sz="1100">
                <a:latin typeface="Arial" pitchFamily="34" charset="0"/>
                <a:cs typeface="Arial" pitchFamily="34" charset="0"/>
              </a:rPr>
              <a:t>      }</a:t>
            </a:r>
          </a:p>
          <a:p>
            <a:r>
              <a:rPr lang="en-US" altLang="zh-CN" sz="1100">
                <a:latin typeface="Arial" pitchFamily="34" charset="0"/>
                <a:cs typeface="Arial" pitchFamily="34" charset="0"/>
              </a:rPr>
              <a:t>    } else {</a:t>
            </a:r>
          </a:p>
          <a:p>
            <a:r>
              <a:rPr lang="en-US" altLang="zh-CN" sz="1100">
                <a:latin typeface="Arial" pitchFamily="34" charset="0"/>
                <a:cs typeface="Arial" pitchFamily="34" charset="0"/>
              </a:rPr>
              <a:t>      if (this.right == null) {</a:t>
            </a:r>
          </a:p>
          <a:p>
            <a:r>
              <a:rPr lang="en-US" altLang="zh-CN" sz="1100">
                <a:latin typeface="Arial" pitchFamily="34" charset="0"/>
                <a:cs typeface="Arial" pitchFamily="34" charset="0"/>
              </a:rPr>
              <a:t>        this.right = node</a:t>
            </a:r>
          </a:p>
          <a:p>
            <a:r>
              <a:rPr lang="en-US" altLang="zh-CN" sz="1100">
                <a:latin typeface="Arial" pitchFamily="34" charset="0"/>
                <a:cs typeface="Arial" pitchFamily="34" charset="0"/>
              </a:rPr>
              <a:t>      } else {</a:t>
            </a:r>
          </a:p>
          <a:p>
            <a:r>
              <a:rPr lang="en-US" altLang="zh-CN" sz="1100">
                <a:latin typeface="Arial" pitchFamily="34" charset="0"/>
                <a:cs typeface="Arial" pitchFamily="34" charset="0"/>
              </a:rPr>
              <a:t>        this.right.add(node)</a:t>
            </a:r>
          </a:p>
          <a:p>
            <a:r>
              <a:rPr lang="en-US" altLang="zh-CN" sz="1100">
                <a:latin typeface="Arial" pitchFamily="34" charset="0"/>
                <a:cs typeface="Arial" pitchFamily="34" charset="0"/>
              </a:rPr>
              <a:t>      }</a:t>
            </a:r>
          </a:p>
          <a:p>
            <a:r>
              <a:rPr lang="en-US" altLang="zh-CN" sz="1100">
                <a:latin typeface="Arial" pitchFamily="34" charset="0"/>
                <a:cs typeface="Arial" pitchFamily="34" charset="0"/>
              </a:rPr>
              <a:t>    }}</a:t>
            </a:r>
            <a:endParaRPr lang="zh-CN" altLang="en-US" sz="110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706541" y="2539126"/>
            <a:ext cx="2010487" cy="12772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>
                <a:latin typeface="Arial" pitchFamily="34" charset="0"/>
                <a:cs typeface="Arial" pitchFamily="34" charset="0"/>
              </a:rPr>
              <a:t>def add(node: Node): Unit = {</a:t>
            </a:r>
          </a:p>
          <a:p>
            <a:r>
              <a:rPr lang="en-US" altLang="zh-CN" sz="1100">
                <a:latin typeface="Arial" pitchFamily="34" charset="0"/>
                <a:cs typeface="Arial" pitchFamily="34" charset="0"/>
              </a:rPr>
              <a:t>    if (root == null) {</a:t>
            </a:r>
          </a:p>
          <a:p>
            <a:r>
              <a:rPr lang="en-US" altLang="zh-CN" sz="1100">
                <a:latin typeface="Arial" pitchFamily="34" charset="0"/>
                <a:cs typeface="Arial" pitchFamily="34" charset="0"/>
              </a:rPr>
              <a:t>      root = node</a:t>
            </a:r>
          </a:p>
          <a:p>
            <a:r>
              <a:rPr lang="en-US" altLang="zh-CN" sz="1100">
                <a:latin typeface="Arial" pitchFamily="34" charset="0"/>
                <a:cs typeface="Arial" pitchFamily="34" charset="0"/>
              </a:rPr>
              <a:t>    } else {</a:t>
            </a:r>
          </a:p>
          <a:p>
            <a:r>
              <a:rPr lang="en-US" altLang="zh-CN" sz="1100">
                <a:latin typeface="Arial" pitchFamily="34" charset="0"/>
                <a:cs typeface="Arial" pitchFamily="34" charset="0"/>
              </a:rPr>
              <a:t>      this.root.add(node)</a:t>
            </a:r>
          </a:p>
          <a:p>
            <a:r>
              <a:rPr lang="en-US" altLang="zh-CN" sz="1100">
                <a:latin typeface="Arial" pitchFamily="34" charset="0"/>
                <a:cs typeface="Arial" pitchFamily="34" charset="0"/>
              </a:rPr>
              <a:t>    }</a:t>
            </a:r>
          </a:p>
          <a:p>
            <a:r>
              <a:rPr lang="en-US" altLang="zh-CN" sz="1100">
                <a:latin typeface="Arial" pitchFamily="34" charset="0"/>
                <a:cs typeface="Arial" pitchFamily="34" charset="0"/>
              </a:rPr>
              <a:t>  }</a:t>
            </a:r>
            <a:endParaRPr lang="zh-CN" altLang="en-US" sz="110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3627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9"/>
          <p:cNvSpPr txBox="1">
            <a:spLocks noChangeArrowheads="1"/>
          </p:cNvSpPr>
          <p:nvPr/>
        </p:nvSpPr>
        <p:spPr bwMode="auto">
          <a:xfrm>
            <a:off x="487837" y="755071"/>
            <a:ext cx="7587978" cy="3970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2B2B2">
                    <a:alpha val="50195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Char char="l"/>
            </a:pPr>
            <a:r>
              <a:rPr lang="zh-CN" altLang="en-US" sz="2200" b="1" smtClean="0"/>
              <a:t>二叉树</a:t>
            </a:r>
            <a:r>
              <a:rPr lang="zh-CN" altLang="en-US" sz="2200" b="1"/>
              <a:t>排</a:t>
            </a:r>
            <a:r>
              <a:rPr lang="zh-CN" altLang="en-US" sz="2200" b="1" smtClean="0"/>
              <a:t>序树</a:t>
            </a:r>
            <a:endParaRPr lang="en-US" altLang="zh-CN" sz="2200" b="1"/>
          </a:p>
        </p:txBody>
      </p:sp>
      <p:sp>
        <p:nvSpPr>
          <p:cNvPr id="2" name="TextBox 1"/>
          <p:cNvSpPr txBox="1"/>
          <p:nvPr/>
        </p:nvSpPr>
        <p:spPr>
          <a:xfrm>
            <a:off x="665981" y="1224111"/>
            <a:ext cx="8424936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smtClean="0">
                <a:solidFill>
                  <a:srgbClr val="0070C0"/>
                </a:solidFill>
              </a:rPr>
              <a:t>二叉排序树</a:t>
            </a:r>
            <a:r>
              <a:rPr lang="zh-CN" altLang="en-US" sz="2000" b="1">
                <a:solidFill>
                  <a:srgbClr val="0070C0"/>
                </a:solidFill>
              </a:rPr>
              <a:t>的</a:t>
            </a:r>
            <a:r>
              <a:rPr lang="zh-CN" altLang="en-US" sz="2000" b="1" smtClean="0">
                <a:solidFill>
                  <a:srgbClr val="0070C0"/>
                </a:solidFill>
              </a:rPr>
              <a:t>删除</a:t>
            </a:r>
            <a:endParaRPr lang="en-US" altLang="zh-CN" sz="2000" b="1" smtClean="0">
              <a:solidFill>
                <a:srgbClr val="0070C0"/>
              </a:solidFill>
            </a:endParaRPr>
          </a:p>
          <a:p>
            <a:endParaRPr lang="en-US" altLang="zh-CN"/>
          </a:p>
          <a:p>
            <a:r>
              <a:rPr lang="zh-CN" altLang="en-US">
                <a:ea typeface="宋体" charset="-122"/>
              </a:rPr>
              <a:t>二</a:t>
            </a:r>
            <a:r>
              <a:rPr lang="zh-CN" altLang="en-US" smtClean="0">
                <a:ea typeface="宋体" charset="-122"/>
              </a:rPr>
              <a:t>叉排序树的删除情况比较复杂，有下面三种情况需要考虑</a:t>
            </a:r>
            <a:endParaRPr lang="en-US" altLang="zh-CN" smtClean="0">
              <a:ea typeface="宋体" charset="-122"/>
            </a:endParaRPr>
          </a:p>
          <a:p>
            <a:endParaRPr lang="en-US" altLang="zh-CN">
              <a:ea typeface="宋体" charset="-122"/>
            </a:endParaRPr>
          </a:p>
          <a:p>
            <a:pPr marL="342900" indent="-342900">
              <a:buAutoNum type="arabicParenR"/>
            </a:pPr>
            <a:r>
              <a:rPr lang="zh-CN" altLang="en-US" smtClean="0">
                <a:ea typeface="宋体" charset="-122"/>
              </a:rPr>
              <a:t>删除叶子节点 </a:t>
            </a:r>
            <a:r>
              <a:rPr lang="en-US" altLang="zh-CN" smtClean="0">
                <a:ea typeface="宋体" charset="-122"/>
              </a:rPr>
              <a:t>(</a:t>
            </a:r>
            <a:r>
              <a:rPr lang="zh-CN" altLang="en-US" smtClean="0">
                <a:ea typeface="宋体" charset="-122"/>
              </a:rPr>
              <a:t>比如：</a:t>
            </a:r>
            <a:r>
              <a:rPr lang="en-US" altLang="zh-CN" smtClean="0">
                <a:ea typeface="宋体" charset="-122"/>
              </a:rPr>
              <a:t>2, 5, 9, 12)</a:t>
            </a:r>
          </a:p>
          <a:p>
            <a:pPr marL="342900" indent="-342900">
              <a:buAutoNum type="arabicParenR"/>
            </a:pPr>
            <a:r>
              <a:rPr lang="zh-CN" altLang="en-US">
                <a:ea typeface="宋体" charset="-122"/>
              </a:rPr>
              <a:t>删</a:t>
            </a:r>
            <a:r>
              <a:rPr lang="zh-CN" altLang="en-US" smtClean="0">
                <a:ea typeface="宋体" charset="-122"/>
              </a:rPr>
              <a:t>除只有一颗子树的节点 </a:t>
            </a:r>
            <a:r>
              <a:rPr lang="en-US" altLang="zh-CN" smtClean="0">
                <a:ea typeface="宋体" charset="-122"/>
              </a:rPr>
              <a:t>(</a:t>
            </a:r>
            <a:r>
              <a:rPr lang="zh-CN" altLang="en-US" smtClean="0">
                <a:ea typeface="宋体" charset="-122"/>
              </a:rPr>
              <a:t>比如：</a:t>
            </a:r>
            <a:r>
              <a:rPr lang="en-US" altLang="zh-CN" smtClean="0">
                <a:ea typeface="宋体" charset="-122"/>
              </a:rPr>
              <a:t>1)</a:t>
            </a:r>
          </a:p>
          <a:p>
            <a:pPr marL="342900" indent="-342900">
              <a:buAutoNum type="arabicParenR"/>
            </a:pPr>
            <a:r>
              <a:rPr lang="zh-CN" altLang="en-US">
                <a:ea typeface="宋体" charset="-122"/>
              </a:rPr>
              <a:t>删</a:t>
            </a:r>
            <a:r>
              <a:rPr lang="zh-CN" altLang="en-US" smtClean="0">
                <a:ea typeface="宋体" charset="-122"/>
              </a:rPr>
              <a:t>除有两颗子树的节点</a:t>
            </a:r>
            <a:r>
              <a:rPr lang="en-US" altLang="zh-CN" smtClean="0">
                <a:ea typeface="宋体" charset="-122"/>
              </a:rPr>
              <a:t>. (</a:t>
            </a:r>
            <a:r>
              <a:rPr lang="zh-CN" altLang="en-US" smtClean="0">
                <a:ea typeface="宋体" charset="-122"/>
              </a:rPr>
              <a:t>比如</a:t>
            </a:r>
            <a:r>
              <a:rPr lang="zh-CN" altLang="en-US" smtClean="0">
                <a:ea typeface="宋体" charset="-122"/>
              </a:rPr>
              <a:t>：</a:t>
            </a:r>
            <a:r>
              <a:rPr lang="en-US" altLang="zh-CN" smtClean="0">
                <a:ea typeface="宋体" charset="-122"/>
              </a:rPr>
              <a:t>7, 3</a:t>
            </a:r>
            <a:r>
              <a:rPr lang="zh-CN" altLang="en-US" smtClean="0">
                <a:ea typeface="宋体" charset="-122"/>
              </a:rPr>
              <a:t>，</a:t>
            </a:r>
            <a:r>
              <a:rPr lang="en-US" altLang="zh-CN" smtClean="0">
                <a:ea typeface="宋体" charset="-122"/>
              </a:rPr>
              <a:t>10 )</a:t>
            </a:r>
          </a:p>
          <a:p>
            <a:pPr marL="342900" indent="-342900">
              <a:buAutoNum type="arabicParenR"/>
            </a:pPr>
            <a:endParaRPr lang="en-US" altLang="zh-CN">
              <a:ea typeface="宋体" charset="-122"/>
            </a:endParaRPr>
          </a:p>
          <a:p>
            <a:r>
              <a:rPr lang="en-US" altLang="zh-CN" smtClean="0">
                <a:ea typeface="宋体" charset="-122"/>
              </a:rPr>
              <a:t>[</a:t>
            </a:r>
            <a:r>
              <a:rPr lang="zh-CN" altLang="en-US" sz="1100" smtClean="0">
                <a:ea typeface="宋体" charset="-122"/>
              </a:rPr>
              <a:t>示意图</a:t>
            </a:r>
            <a:r>
              <a:rPr lang="en-US" altLang="zh-CN" smtClean="0">
                <a:ea typeface="宋体" charset="-122"/>
              </a:rPr>
              <a:t>]</a:t>
            </a:r>
          </a:p>
          <a:p>
            <a:endParaRPr lang="en-US" altLang="zh-CN">
              <a:ea typeface="宋体" charset="-122"/>
            </a:endParaRPr>
          </a:p>
          <a:p>
            <a:endParaRPr lang="en-US" altLang="zh-CN" smtClean="0">
              <a:ea typeface="宋体" charset="-122"/>
            </a:endParaRPr>
          </a:p>
          <a:p>
            <a:endParaRPr lang="en-US" altLang="zh-CN" smtClean="0">
              <a:ea typeface="宋体" charset="-122"/>
            </a:endParaRPr>
          </a:p>
        </p:txBody>
      </p:sp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6101" y="3528367"/>
            <a:ext cx="2452850" cy="14610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70621713"/>
              </p:ext>
            </p:extLst>
          </p:nvPr>
        </p:nvGraphicFramePr>
        <p:xfrm>
          <a:off x="4414105" y="4421483"/>
          <a:ext cx="716372" cy="5486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34" name="包装程序外壳对象" showAsIcon="1" r:id="rId5" imgW="928080" imgH="711360" progId="Package">
                  <p:embed/>
                </p:oleObj>
              </mc:Choice>
              <mc:Fallback>
                <p:oleObj name="包装程序外壳对象" showAsIcon="1" r:id="rId5" imgW="928080" imgH="71136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414105" y="4421483"/>
                        <a:ext cx="716372" cy="5486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76396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9"/>
          <p:cNvSpPr txBox="1">
            <a:spLocks noChangeArrowheads="1"/>
          </p:cNvSpPr>
          <p:nvPr/>
        </p:nvSpPr>
        <p:spPr bwMode="auto">
          <a:xfrm>
            <a:off x="487837" y="755071"/>
            <a:ext cx="7587978" cy="3970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2B2B2">
                    <a:alpha val="50195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Char char="l"/>
            </a:pPr>
            <a:r>
              <a:rPr lang="zh-CN" altLang="en-US" sz="2200" b="1" smtClean="0"/>
              <a:t>看</a:t>
            </a:r>
            <a:r>
              <a:rPr lang="zh-CN" altLang="en-US" sz="2200" b="1"/>
              <a:t>几个实际编程中遇到的问题</a:t>
            </a:r>
            <a:endParaRPr lang="en-US" altLang="zh-CN" sz="2200" b="1"/>
          </a:p>
        </p:txBody>
      </p:sp>
      <p:sp>
        <p:nvSpPr>
          <p:cNvPr id="8" name="Text Box 7"/>
          <p:cNvSpPr txBox="1">
            <a:spLocks noChangeArrowheads="1"/>
          </p:cNvSpPr>
          <p:nvPr/>
        </p:nvSpPr>
        <p:spPr bwMode="auto">
          <a:xfrm>
            <a:off x="900113" y="2633663"/>
            <a:ext cx="2051050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l" eaLnBrk="1" hangingPunct="1">
              <a:buFont typeface="Wingdings" pitchFamily="2" charset="2"/>
              <a:buChar char="Ø"/>
            </a:pPr>
            <a:r>
              <a:rPr lang="zh-CN" altLang="en-US"/>
              <a:t>邮差问题</a:t>
            </a:r>
          </a:p>
          <a:p>
            <a:pPr algn="l" eaLnBrk="1" hangingPunct="1">
              <a:buFont typeface="Wingdings" pitchFamily="2" charset="2"/>
              <a:buChar char="Ø"/>
            </a:pPr>
            <a:r>
              <a:rPr lang="zh-CN" altLang="en-US"/>
              <a:t>最短路径问题</a:t>
            </a:r>
          </a:p>
          <a:p>
            <a:pPr algn="l" eaLnBrk="1" hangingPunct="1">
              <a:buFont typeface="Wingdings" pitchFamily="2" charset="2"/>
              <a:buChar char="Ø"/>
            </a:pPr>
            <a:r>
              <a:rPr lang="zh-CN" altLang="en-US" b="1">
                <a:solidFill>
                  <a:srgbClr val="FF0000"/>
                </a:solidFill>
              </a:rPr>
              <a:t>汉诺塔</a:t>
            </a:r>
            <a:endParaRPr lang="zh-CN" altLang="en-US">
              <a:solidFill>
                <a:srgbClr val="FF0000"/>
              </a:solidFill>
            </a:endParaRPr>
          </a:p>
          <a:p>
            <a:pPr algn="l" eaLnBrk="1" hangingPunct="1">
              <a:buFont typeface="Wingdings" pitchFamily="2" charset="2"/>
              <a:buChar char="Ø"/>
            </a:pPr>
            <a:r>
              <a:rPr lang="zh-CN" altLang="en-US"/>
              <a:t>八皇后问题</a:t>
            </a:r>
          </a:p>
        </p:txBody>
      </p:sp>
      <p:pic>
        <p:nvPicPr>
          <p:cNvPr id="9" name="Picture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375" y="2417763"/>
            <a:ext cx="4343400" cy="2524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 Box 5"/>
          <p:cNvSpPr txBox="1">
            <a:spLocks noChangeArrowheads="1"/>
          </p:cNvSpPr>
          <p:nvPr/>
        </p:nvSpPr>
        <p:spPr bwMode="auto">
          <a:xfrm>
            <a:off x="779463" y="1656159"/>
            <a:ext cx="8256587" cy="420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81000" indent="-3810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l" eaLnBrk="1" hangingPunct="1">
              <a:buFont typeface="Wingdings" pitchFamily="2" charset="2"/>
              <a:buNone/>
            </a:pPr>
            <a:r>
              <a:rPr lang="zh-CN" altLang="en-US" sz="2400">
                <a:ea typeface="华文新魏" pitchFamily="2" charset="-122"/>
              </a:rPr>
              <a:t>其它常见算法问题</a:t>
            </a:r>
            <a:r>
              <a:rPr lang="en-US" altLang="zh-CN" sz="2400">
                <a:ea typeface="华文新魏" pitchFamily="2" charset="-122"/>
              </a:rPr>
              <a:t>:</a:t>
            </a:r>
            <a:endParaRPr lang="en-US" altLang="zh-CN" sz="160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3092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9"/>
          <p:cNvSpPr txBox="1">
            <a:spLocks noChangeArrowheads="1"/>
          </p:cNvSpPr>
          <p:nvPr/>
        </p:nvSpPr>
        <p:spPr bwMode="auto">
          <a:xfrm>
            <a:off x="487837" y="755071"/>
            <a:ext cx="7587978" cy="3970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2B2B2">
                    <a:alpha val="50195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Char char="l"/>
            </a:pPr>
            <a:r>
              <a:rPr lang="zh-CN" altLang="en-US" sz="2200" b="1" smtClean="0"/>
              <a:t>二叉树</a:t>
            </a:r>
            <a:r>
              <a:rPr lang="zh-CN" altLang="en-US" sz="2200" b="1"/>
              <a:t>排</a:t>
            </a:r>
            <a:r>
              <a:rPr lang="zh-CN" altLang="en-US" sz="2200" b="1" smtClean="0"/>
              <a:t>序树</a:t>
            </a:r>
            <a:endParaRPr lang="en-US" altLang="zh-CN" sz="2200" b="1"/>
          </a:p>
        </p:txBody>
      </p:sp>
      <p:sp>
        <p:nvSpPr>
          <p:cNvPr id="2" name="TextBox 1"/>
          <p:cNvSpPr txBox="1"/>
          <p:nvPr/>
        </p:nvSpPr>
        <p:spPr>
          <a:xfrm>
            <a:off x="665981" y="1224111"/>
            <a:ext cx="8424936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smtClean="0">
                <a:solidFill>
                  <a:srgbClr val="0070C0"/>
                </a:solidFill>
              </a:rPr>
              <a:t>二叉排序树</a:t>
            </a:r>
            <a:r>
              <a:rPr lang="zh-CN" altLang="en-US" sz="2000" b="1">
                <a:solidFill>
                  <a:srgbClr val="0070C0"/>
                </a:solidFill>
              </a:rPr>
              <a:t>的</a:t>
            </a:r>
            <a:r>
              <a:rPr lang="zh-CN" altLang="en-US" sz="2000" b="1" smtClean="0">
                <a:solidFill>
                  <a:srgbClr val="0070C0"/>
                </a:solidFill>
              </a:rPr>
              <a:t>删除</a:t>
            </a:r>
            <a:endParaRPr lang="en-US" altLang="zh-CN" sz="2000" b="1" smtClean="0">
              <a:solidFill>
                <a:srgbClr val="0070C0"/>
              </a:solidFill>
            </a:endParaRPr>
          </a:p>
          <a:p>
            <a:endParaRPr lang="en-US" altLang="zh-CN"/>
          </a:p>
          <a:p>
            <a:pPr marL="285750" indent="-285750">
              <a:buFont typeface="Wingdings" pitchFamily="2" charset="2"/>
              <a:buChar char="Ø"/>
            </a:pPr>
            <a:r>
              <a:rPr lang="zh-CN" altLang="en-US" smtClean="0">
                <a:ea typeface="宋体" charset="-122"/>
              </a:rPr>
              <a:t>删除叶子节点</a:t>
            </a:r>
            <a:r>
              <a:rPr lang="en-US" altLang="zh-CN" smtClean="0">
                <a:ea typeface="宋体" charset="-122"/>
              </a:rPr>
              <a:t/>
            </a:r>
            <a:br>
              <a:rPr lang="en-US" altLang="zh-CN" smtClean="0">
                <a:ea typeface="宋体" charset="-122"/>
              </a:rPr>
            </a:br>
            <a:r>
              <a:rPr lang="zh-CN" altLang="en-US" smtClean="0">
                <a:ea typeface="宋体" charset="-122"/>
              </a:rPr>
              <a:t>删除的节点是叶子节点，即该节点下没有左右子节点。</a:t>
            </a:r>
            <a:r>
              <a:rPr lang="en-US" altLang="zh-CN" smtClean="0">
                <a:ea typeface="宋体" charset="-122"/>
              </a:rPr>
              <a:t/>
            </a:r>
            <a:br>
              <a:rPr lang="en-US" altLang="zh-CN" smtClean="0">
                <a:ea typeface="宋体" charset="-122"/>
              </a:rPr>
            </a:br>
            <a:r>
              <a:rPr lang="zh-CN" altLang="en-US" smtClean="0">
                <a:ea typeface="宋体" charset="-122"/>
              </a:rPr>
              <a:t>比如这里的 </a:t>
            </a:r>
            <a:r>
              <a:rPr lang="en-US" altLang="zh-CN">
                <a:ea typeface="宋体" charset="-122"/>
              </a:rPr>
              <a:t>(</a:t>
            </a:r>
            <a:r>
              <a:rPr lang="zh-CN" altLang="en-US">
                <a:ea typeface="宋体" charset="-122"/>
              </a:rPr>
              <a:t>比如</a:t>
            </a:r>
            <a:r>
              <a:rPr lang="zh-CN" altLang="en-US" smtClean="0">
                <a:ea typeface="宋体" charset="-122"/>
              </a:rPr>
              <a:t>：</a:t>
            </a:r>
            <a:r>
              <a:rPr lang="en-US" altLang="zh-CN" smtClean="0">
                <a:ea typeface="宋体" charset="-122"/>
              </a:rPr>
              <a:t>2, 5, 9, 12)</a:t>
            </a:r>
          </a:p>
          <a:p>
            <a:pPr marL="342900" indent="-342900">
              <a:buAutoNum type="arabicParenR"/>
            </a:pPr>
            <a:r>
              <a:rPr lang="zh-CN" altLang="en-US" smtClean="0">
                <a:ea typeface="宋体" charset="-122"/>
              </a:rPr>
              <a:t>思路分析</a:t>
            </a:r>
            <a:endParaRPr lang="en-US" altLang="zh-CN" smtClean="0">
              <a:ea typeface="宋体" charset="-122"/>
            </a:endParaRPr>
          </a:p>
          <a:p>
            <a:pPr marL="342900" indent="-342900">
              <a:buAutoNum type="arabicParenR"/>
            </a:pPr>
            <a:r>
              <a:rPr lang="zh-CN" altLang="en-US">
                <a:ea typeface="宋体" charset="-122"/>
              </a:rPr>
              <a:t>代</a:t>
            </a:r>
            <a:r>
              <a:rPr lang="zh-CN" altLang="en-US" smtClean="0">
                <a:ea typeface="宋体" charset="-122"/>
              </a:rPr>
              <a:t>码实现</a:t>
            </a:r>
            <a:endParaRPr lang="en-US" altLang="zh-CN" smtClean="0">
              <a:ea typeface="宋体" charset="-122"/>
            </a:endParaRPr>
          </a:p>
          <a:p>
            <a:endParaRPr lang="en-US" altLang="zh-CN">
              <a:ea typeface="宋体" charset="-122"/>
            </a:endParaRPr>
          </a:p>
          <a:p>
            <a:endParaRPr lang="en-US" altLang="zh-CN" smtClean="0">
              <a:ea typeface="宋体" charset="-122"/>
            </a:endParaRPr>
          </a:p>
          <a:p>
            <a:endParaRPr lang="en-US" altLang="zh-CN" smtClean="0">
              <a:ea typeface="宋体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5941" y="3312343"/>
            <a:ext cx="2499402" cy="24622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>
                <a:latin typeface="Arial" pitchFamily="34" charset="0"/>
                <a:cs typeface="Arial" pitchFamily="34" charset="0"/>
              </a:rPr>
              <a:t> def search(value: Int): Node = {</a:t>
            </a:r>
          </a:p>
          <a:p>
            <a:r>
              <a:rPr lang="en-US" altLang="zh-CN" sz="1100">
                <a:latin typeface="Arial" pitchFamily="34" charset="0"/>
                <a:cs typeface="Arial" pitchFamily="34" charset="0"/>
              </a:rPr>
              <a:t>    if (value == this.value) { //</a:t>
            </a:r>
            <a:r>
              <a:rPr lang="zh-CN" altLang="en-US" sz="1100">
                <a:latin typeface="Arial" pitchFamily="34" charset="0"/>
                <a:cs typeface="Arial" pitchFamily="34" charset="0"/>
              </a:rPr>
              <a:t>找到</a:t>
            </a:r>
          </a:p>
          <a:p>
            <a:r>
              <a:rPr lang="zh-CN" altLang="en-US" sz="1100">
                <a:latin typeface="Arial" pitchFamily="34" charset="0"/>
                <a:cs typeface="Arial" pitchFamily="34" charset="0"/>
              </a:rPr>
              <a:t>      </a:t>
            </a:r>
            <a:r>
              <a:rPr lang="en-US" altLang="zh-CN" sz="1100">
                <a:latin typeface="Arial" pitchFamily="34" charset="0"/>
                <a:cs typeface="Arial" pitchFamily="34" charset="0"/>
              </a:rPr>
              <a:t>return this</a:t>
            </a:r>
          </a:p>
          <a:p>
            <a:r>
              <a:rPr lang="en-US" altLang="zh-CN" sz="1100">
                <a:latin typeface="Arial" pitchFamily="34" charset="0"/>
                <a:cs typeface="Arial" pitchFamily="34" charset="0"/>
              </a:rPr>
              <a:t>    } else if (value &gt; this.value) { //</a:t>
            </a:r>
            <a:r>
              <a:rPr lang="zh-CN" altLang="en-US" sz="1100">
                <a:latin typeface="Arial" pitchFamily="34" charset="0"/>
                <a:cs typeface="Arial" pitchFamily="34" charset="0"/>
              </a:rPr>
              <a:t>右找</a:t>
            </a:r>
          </a:p>
          <a:p>
            <a:r>
              <a:rPr lang="zh-CN" altLang="en-US" sz="1100">
                <a:latin typeface="Arial" pitchFamily="34" charset="0"/>
                <a:cs typeface="Arial" pitchFamily="34" charset="0"/>
              </a:rPr>
              <a:t>      </a:t>
            </a:r>
            <a:r>
              <a:rPr lang="en-US" altLang="zh-CN" sz="1100">
                <a:latin typeface="Arial" pitchFamily="34" charset="0"/>
                <a:cs typeface="Arial" pitchFamily="34" charset="0"/>
              </a:rPr>
              <a:t>if (this.right == null) {</a:t>
            </a:r>
          </a:p>
          <a:p>
            <a:r>
              <a:rPr lang="en-US" altLang="zh-CN" sz="1100">
                <a:latin typeface="Arial" pitchFamily="34" charset="0"/>
                <a:cs typeface="Arial" pitchFamily="34" charset="0"/>
              </a:rPr>
              <a:t>        return null</a:t>
            </a:r>
          </a:p>
          <a:p>
            <a:r>
              <a:rPr lang="en-US" altLang="zh-CN" sz="1100">
                <a:latin typeface="Arial" pitchFamily="34" charset="0"/>
                <a:cs typeface="Arial" pitchFamily="34" charset="0"/>
              </a:rPr>
              <a:t>      }</a:t>
            </a:r>
          </a:p>
          <a:p>
            <a:r>
              <a:rPr lang="en-US" altLang="zh-CN" sz="1100">
                <a:latin typeface="Arial" pitchFamily="34" charset="0"/>
                <a:cs typeface="Arial" pitchFamily="34" charset="0"/>
              </a:rPr>
              <a:t>      return this.right.search(value</a:t>
            </a:r>
            <a:r>
              <a:rPr lang="en-US" altLang="zh-CN" sz="1100" smtClean="0">
                <a:latin typeface="Arial" pitchFamily="34" charset="0"/>
                <a:cs typeface="Arial" pitchFamily="34" charset="0"/>
              </a:rPr>
              <a:t>)</a:t>
            </a:r>
            <a:endParaRPr lang="en-US" altLang="zh-CN" sz="1100">
              <a:latin typeface="Arial" pitchFamily="34" charset="0"/>
              <a:cs typeface="Arial" pitchFamily="34" charset="0"/>
            </a:endParaRPr>
          </a:p>
          <a:p>
            <a:r>
              <a:rPr lang="en-US" altLang="zh-CN" sz="1100">
                <a:latin typeface="Arial" pitchFamily="34" charset="0"/>
                <a:cs typeface="Arial" pitchFamily="34" charset="0"/>
              </a:rPr>
              <a:t>    } else { // </a:t>
            </a:r>
            <a:r>
              <a:rPr lang="zh-CN" altLang="en-US" sz="1100">
                <a:latin typeface="Arial" pitchFamily="34" charset="0"/>
                <a:cs typeface="Arial" pitchFamily="34" charset="0"/>
              </a:rPr>
              <a:t>左递归</a:t>
            </a:r>
          </a:p>
          <a:p>
            <a:r>
              <a:rPr lang="zh-CN" altLang="en-US" sz="1100">
                <a:latin typeface="Arial" pitchFamily="34" charset="0"/>
                <a:cs typeface="Arial" pitchFamily="34" charset="0"/>
              </a:rPr>
              <a:t>      </a:t>
            </a:r>
            <a:r>
              <a:rPr lang="en-US" altLang="zh-CN" sz="1100">
                <a:latin typeface="Arial" pitchFamily="34" charset="0"/>
                <a:cs typeface="Arial" pitchFamily="34" charset="0"/>
              </a:rPr>
              <a:t>if (this.left == null) {</a:t>
            </a:r>
          </a:p>
          <a:p>
            <a:r>
              <a:rPr lang="en-US" altLang="zh-CN" sz="1100">
                <a:latin typeface="Arial" pitchFamily="34" charset="0"/>
                <a:cs typeface="Arial" pitchFamily="34" charset="0"/>
              </a:rPr>
              <a:t>        return null</a:t>
            </a:r>
          </a:p>
          <a:p>
            <a:r>
              <a:rPr lang="en-US" altLang="zh-CN" sz="1100">
                <a:latin typeface="Arial" pitchFamily="34" charset="0"/>
                <a:cs typeface="Arial" pitchFamily="34" charset="0"/>
              </a:rPr>
              <a:t>      }</a:t>
            </a:r>
          </a:p>
          <a:p>
            <a:r>
              <a:rPr lang="en-US" altLang="zh-CN" sz="1100">
                <a:latin typeface="Arial" pitchFamily="34" charset="0"/>
                <a:cs typeface="Arial" pitchFamily="34" charset="0"/>
              </a:rPr>
              <a:t>      return this.left.search(value)</a:t>
            </a:r>
          </a:p>
          <a:p>
            <a:r>
              <a:rPr lang="en-US" altLang="zh-CN" sz="1100">
                <a:latin typeface="Arial" pitchFamily="34" charset="0"/>
                <a:cs typeface="Arial" pitchFamily="34" charset="0"/>
              </a:rPr>
              <a:t>    </a:t>
            </a:r>
            <a:r>
              <a:rPr lang="en-US" altLang="zh-CN" sz="1100" smtClean="0">
                <a:latin typeface="Arial" pitchFamily="34" charset="0"/>
                <a:cs typeface="Arial" pitchFamily="34" charset="0"/>
              </a:rPr>
              <a:t>}}</a:t>
            </a:r>
            <a:endParaRPr lang="zh-CN" altLang="en-US" sz="110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796134" y="2952303"/>
            <a:ext cx="3270447" cy="26314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>
                <a:latin typeface="Arial" pitchFamily="34" charset="0"/>
                <a:cs typeface="Arial" pitchFamily="34" charset="0"/>
              </a:rPr>
              <a:t>def searchParent(value:Int): Node = {</a:t>
            </a:r>
          </a:p>
          <a:p>
            <a:r>
              <a:rPr lang="en-US" altLang="zh-CN" sz="1100">
                <a:latin typeface="Arial" pitchFamily="34" charset="0"/>
                <a:cs typeface="Arial" pitchFamily="34" charset="0"/>
              </a:rPr>
              <a:t>    if ((this.left != null &amp;&amp; this.left.value == value )||</a:t>
            </a:r>
          </a:p>
          <a:p>
            <a:r>
              <a:rPr lang="en-US" altLang="zh-CN" sz="1100">
                <a:latin typeface="Arial" pitchFamily="34" charset="0"/>
                <a:cs typeface="Arial" pitchFamily="34" charset="0"/>
              </a:rPr>
              <a:t>      (this.right != null &amp;&amp; this.right.value == value )</a:t>
            </a:r>
          </a:p>
          <a:p>
            <a:r>
              <a:rPr lang="en-US" altLang="zh-CN" sz="1100">
                <a:latin typeface="Arial" pitchFamily="34" charset="0"/>
                <a:cs typeface="Arial" pitchFamily="34" charset="0"/>
              </a:rPr>
              <a:t>    ){</a:t>
            </a:r>
          </a:p>
          <a:p>
            <a:r>
              <a:rPr lang="en-US" altLang="zh-CN" sz="1100">
                <a:latin typeface="Arial" pitchFamily="34" charset="0"/>
                <a:cs typeface="Arial" pitchFamily="34" charset="0"/>
              </a:rPr>
              <a:t>      return this</a:t>
            </a:r>
          </a:p>
          <a:p>
            <a:r>
              <a:rPr lang="en-US" altLang="zh-CN" sz="1100">
                <a:latin typeface="Arial" pitchFamily="34" charset="0"/>
                <a:cs typeface="Arial" pitchFamily="34" charset="0"/>
              </a:rPr>
              <a:t>    } else { //</a:t>
            </a:r>
            <a:r>
              <a:rPr lang="zh-CN" altLang="en-US" sz="1100">
                <a:latin typeface="Arial" pitchFamily="34" charset="0"/>
                <a:cs typeface="Arial" pitchFamily="34" charset="0"/>
              </a:rPr>
              <a:t>当前节点不是父节点</a:t>
            </a:r>
          </a:p>
          <a:p>
            <a:r>
              <a:rPr lang="zh-CN" altLang="en-US" sz="1100">
                <a:latin typeface="Arial" pitchFamily="34" charset="0"/>
                <a:cs typeface="Arial" pitchFamily="34" charset="0"/>
              </a:rPr>
              <a:t>      </a:t>
            </a:r>
            <a:r>
              <a:rPr lang="en-US" altLang="zh-CN" sz="1100">
                <a:latin typeface="Arial" pitchFamily="34" charset="0"/>
                <a:cs typeface="Arial" pitchFamily="34" charset="0"/>
              </a:rPr>
              <a:t>if (value &gt; this.value &amp;&amp; this.right != null) { //</a:t>
            </a:r>
            <a:r>
              <a:rPr lang="zh-CN" altLang="en-US" sz="1100">
                <a:latin typeface="Arial" pitchFamily="34" charset="0"/>
                <a:cs typeface="Arial" pitchFamily="34" charset="0"/>
              </a:rPr>
              <a:t>右</a:t>
            </a:r>
          </a:p>
          <a:p>
            <a:r>
              <a:rPr lang="zh-CN" altLang="en-US" sz="1100">
                <a:latin typeface="Arial" pitchFamily="34" charset="0"/>
                <a:cs typeface="Arial" pitchFamily="34" charset="0"/>
              </a:rPr>
              <a:t>       </a:t>
            </a:r>
            <a:r>
              <a:rPr lang="en-US" altLang="zh-CN" sz="1100">
                <a:latin typeface="Arial" pitchFamily="34" charset="0"/>
                <a:cs typeface="Arial" pitchFamily="34" charset="0"/>
              </a:rPr>
              <a:t>return this.right.searchParent(value)</a:t>
            </a:r>
          </a:p>
          <a:p>
            <a:r>
              <a:rPr lang="en-US" altLang="zh-CN" sz="1100">
                <a:latin typeface="Arial" pitchFamily="34" charset="0"/>
                <a:cs typeface="Arial" pitchFamily="34" charset="0"/>
              </a:rPr>
              <a:t>      } else if (value &lt; this.value &amp;&amp; this.left != null){</a:t>
            </a:r>
          </a:p>
          <a:p>
            <a:r>
              <a:rPr lang="en-US" altLang="zh-CN" sz="1100">
                <a:latin typeface="Arial" pitchFamily="34" charset="0"/>
                <a:cs typeface="Arial" pitchFamily="34" charset="0"/>
              </a:rPr>
              <a:t>        return this.left.searchParent(value)</a:t>
            </a:r>
          </a:p>
          <a:p>
            <a:r>
              <a:rPr lang="en-US" altLang="zh-CN" sz="1100">
                <a:latin typeface="Arial" pitchFamily="34" charset="0"/>
                <a:cs typeface="Arial" pitchFamily="34" charset="0"/>
              </a:rPr>
              <a:t>      }else {</a:t>
            </a:r>
          </a:p>
          <a:p>
            <a:r>
              <a:rPr lang="en-US" altLang="zh-CN" sz="1100">
                <a:latin typeface="Arial" pitchFamily="34" charset="0"/>
                <a:cs typeface="Arial" pitchFamily="34" charset="0"/>
              </a:rPr>
              <a:t>        return null</a:t>
            </a:r>
          </a:p>
          <a:p>
            <a:r>
              <a:rPr lang="en-US" altLang="zh-CN" sz="1100">
                <a:latin typeface="Arial" pitchFamily="34" charset="0"/>
                <a:cs typeface="Arial" pitchFamily="34" charset="0"/>
              </a:rPr>
              <a:t>      }</a:t>
            </a:r>
          </a:p>
          <a:p>
            <a:r>
              <a:rPr lang="en-US" altLang="zh-CN" sz="1100">
                <a:latin typeface="Arial" pitchFamily="34" charset="0"/>
                <a:cs typeface="Arial" pitchFamily="34" charset="0"/>
              </a:rPr>
              <a:t>    }</a:t>
            </a:r>
          </a:p>
          <a:p>
            <a:r>
              <a:rPr lang="en-US" altLang="zh-CN" sz="1100">
                <a:latin typeface="Arial" pitchFamily="34" charset="0"/>
                <a:cs typeface="Arial" pitchFamily="34" charset="0"/>
              </a:rPr>
              <a:t>  }</a:t>
            </a:r>
            <a:endParaRPr lang="zh-CN" altLang="en-US" sz="110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138589" y="2376239"/>
            <a:ext cx="4786888" cy="31393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CN" sz="1100">
                <a:latin typeface="Arial" pitchFamily="34" charset="0"/>
                <a:cs typeface="Arial" pitchFamily="34" charset="0"/>
              </a:rPr>
              <a:t>def delNode(value:Int): Unit = {</a:t>
            </a:r>
          </a:p>
          <a:p>
            <a:r>
              <a:rPr lang="en-US" altLang="zh-CN" sz="1100">
                <a:latin typeface="Arial" pitchFamily="34" charset="0"/>
                <a:cs typeface="Arial" pitchFamily="34" charset="0"/>
              </a:rPr>
              <a:t>    if(root == null){</a:t>
            </a:r>
          </a:p>
          <a:p>
            <a:r>
              <a:rPr lang="en-US" altLang="zh-CN" sz="1100">
                <a:latin typeface="Arial" pitchFamily="34" charset="0"/>
                <a:cs typeface="Arial" pitchFamily="34" charset="0"/>
              </a:rPr>
              <a:t>      return</a:t>
            </a:r>
          </a:p>
          <a:p>
            <a:r>
              <a:rPr lang="en-US" altLang="zh-CN" sz="1100">
                <a:latin typeface="Arial" pitchFamily="34" charset="0"/>
                <a:cs typeface="Arial" pitchFamily="34" charset="0"/>
              </a:rPr>
              <a:t>    </a:t>
            </a:r>
            <a:r>
              <a:rPr lang="en-US" altLang="zh-CN" sz="1100" smtClean="0">
                <a:latin typeface="Arial" pitchFamily="34" charset="0"/>
                <a:cs typeface="Arial" pitchFamily="34" charset="0"/>
              </a:rPr>
              <a:t>}</a:t>
            </a:r>
            <a:endParaRPr lang="zh-CN" altLang="en-US" sz="1100">
              <a:latin typeface="Arial" pitchFamily="34" charset="0"/>
              <a:cs typeface="Arial" pitchFamily="34" charset="0"/>
            </a:endParaRPr>
          </a:p>
          <a:p>
            <a:r>
              <a:rPr lang="zh-CN" altLang="en-US" sz="1100">
                <a:latin typeface="Arial" pitchFamily="34" charset="0"/>
                <a:cs typeface="Arial" pitchFamily="34" charset="0"/>
              </a:rPr>
              <a:t>    </a:t>
            </a:r>
            <a:r>
              <a:rPr lang="en-US" altLang="zh-CN" sz="1100">
                <a:latin typeface="Arial" pitchFamily="34" charset="0"/>
                <a:cs typeface="Arial" pitchFamily="34" charset="0"/>
              </a:rPr>
              <a:t>val targetNode = search(value)</a:t>
            </a:r>
          </a:p>
          <a:p>
            <a:r>
              <a:rPr lang="en-US" altLang="zh-CN" sz="1100">
                <a:latin typeface="Arial" pitchFamily="34" charset="0"/>
                <a:cs typeface="Arial" pitchFamily="34" charset="0"/>
              </a:rPr>
              <a:t>    if (targetNode == null){</a:t>
            </a:r>
          </a:p>
          <a:p>
            <a:r>
              <a:rPr lang="en-US" altLang="zh-CN" sz="1100">
                <a:latin typeface="Arial" pitchFamily="34" charset="0"/>
                <a:cs typeface="Arial" pitchFamily="34" charset="0"/>
              </a:rPr>
              <a:t>      return</a:t>
            </a:r>
          </a:p>
          <a:p>
            <a:r>
              <a:rPr lang="en-US" altLang="zh-CN" sz="1100">
                <a:latin typeface="Arial" pitchFamily="34" charset="0"/>
                <a:cs typeface="Arial" pitchFamily="34" charset="0"/>
              </a:rPr>
              <a:t>    }</a:t>
            </a:r>
          </a:p>
          <a:p>
            <a:r>
              <a:rPr lang="en-US" altLang="zh-CN" sz="1100">
                <a:latin typeface="Arial" pitchFamily="34" charset="0"/>
                <a:cs typeface="Arial" pitchFamily="34" charset="0"/>
              </a:rPr>
              <a:t>    val parentNode = searchParent(value)</a:t>
            </a:r>
          </a:p>
          <a:p>
            <a:r>
              <a:rPr lang="en-US" altLang="zh-CN" sz="1100">
                <a:latin typeface="Arial" pitchFamily="34" charset="0"/>
                <a:cs typeface="Arial" pitchFamily="34" charset="0"/>
              </a:rPr>
              <a:t>    //</a:t>
            </a:r>
            <a:r>
              <a:rPr lang="zh-CN" altLang="en-US" sz="1100">
                <a:latin typeface="Arial" pitchFamily="34" charset="0"/>
                <a:cs typeface="Arial" pitchFamily="34" charset="0"/>
              </a:rPr>
              <a:t>判断要删除的是不是叶子节点</a:t>
            </a:r>
          </a:p>
          <a:p>
            <a:r>
              <a:rPr lang="zh-CN" altLang="en-US" sz="1100">
                <a:latin typeface="Arial" pitchFamily="34" charset="0"/>
                <a:cs typeface="Arial" pitchFamily="34" charset="0"/>
              </a:rPr>
              <a:t>    </a:t>
            </a:r>
            <a:r>
              <a:rPr lang="en-US" altLang="zh-CN" sz="1100">
                <a:latin typeface="Arial" pitchFamily="34" charset="0"/>
                <a:cs typeface="Arial" pitchFamily="34" charset="0"/>
              </a:rPr>
              <a:t>if (targetNode.left == null &amp;&amp; targetNode.right == null) {</a:t>
            </a:r>
          </a:p>
          <a:p>
            <a:r>
              <a:rPr lang="en-US" altLang="zh-CN" sz="1100">
                <a:latin typeface="Arial" pitchFamily="34" charset="0"/>
                <a:cs typeface="Arial" pitchFamily="34" charset="0"/>
              </a:rPr>
              <a:t>      if (parentNode.left != null &amp;&amp; parentNode.left.value == value){</a:t>
            </a:r>
          </a:p>
          <a:p>
            <a:r>
              <a:rPr lang="en-US" altLang="zh-CN" sz="1100">
                <a:latin typeface="Arial" pitchFamily="34" charset="0"/>
                <a:cs typeface="Arial" pitchFamily="34" charset="0"/>
              </a:rPr>
              <a:t>        parentNode.left = null</a:t>
            </a:r>
          </a:p>
          <a:p>
            <a:r>
              <a:rPr lang="en-US" altLang="zh-CN" sz="1100">
                <a:latin typeface="Arial" pitchFamily="34" charset="0"/>
                <a:cs typeface="Arial" pitchFamily="34" charset="0"/>
              </a:rPr>
              <a:t>      } else if (parentNode.right != null &amp;&amp; parentNode.right.value == value){</a:t>
            </a:r>
          </a:p>
          <a:p>
            <a:r>
              <a:rPr lang="en-US" altLang="zh-CN" sz="1100">
                <a:latin typeface="Arial" pitchFamily="34" charset="0"/>
                <a:cs typeface="Arial" pitchFamily="34" charset="0"/>
              </a:rPr>
              <a:t>        parentNode.right = null</a:t>
            </a:r>
          </a:p>
          <a:p>
            <a:r>
              <a:rPr lang="en-US" altLang="zh-CN" sz="1100">
                <a:latin typeface="Arial" pitchFamily="34" charset="0"/>
                <a:cs typeface="Arial" pitchFamily="34" charset="0"/>
              </a:rPr>
              <a:t>      }</a:t>
            </a:r>
          </a:p>
          <a:p>
            <a:r>
              <a:rPr lang="en-US" altLang="zh-CN" sz="1100">
                <a:latin typeface="Arial" pitchFamily="34" charset="0"/>
                <a:cs typeface="Arial" pitchFamily="34" charset="0"/>
              </a:rPr>
              <a:t>    }</a:t>
            </a:r>
          </a:p>
          <a:p>
            <a:r>
              <a:rPr lang="en-US" altLang="zh-CN" sz="1100">
                <a:latin typeface="Arial" pitchFamily="34" charset="0"/>
                <a:cs typeface="Arial" pitchFamily="34" charset="0"/>
              </a:rPr>
              <a:t>  }</a:t>
            </a:r>
            <a:endParaRPr lang="zh-CN" altLang="en-US" sz="110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0870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9"/>
          <p:cNvSpPr txBox="1">
            <a:spLocks noChangeArrowheads="1"/>
          </p:cNvSpPr>
          <p:nvPr/>
        </p:nvSpPr>
        <p:spPr bwMode="auto">
          <a:xfrm>
            <a:off x="487837" y="755071"/>
            <a:ext cx="7587978" cy="3970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2B2B2">
                    <a:alpha val="50195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Char char="l"/>
            </a:pPr>
            <a:r>
              <a:rPr lang="zh-CN" altLang="en-US" sz="2200" b="1" smtClean="0"/>
              <a:t>二叉树</a:t>
            </a:r>
            <a:r>
              <a:rPr lang="zh-CN" altLang="en-US" sz="2200" b="1"/>
              <a:t>排</a:t>
            </a:r>
            <a:r>
              <a:rPr lang="zh-CN" altLang="en-US" sz="2200" b="1" smtClean="0"/>
              <a:t>序树</a:t>
            </a:r>
            <a:endParaRPr lang="en-US" altLang="zh-CN" sz="2200" b="1"/>
          </a:p>
        </p:txBody>
      </p:sp>
      <p:sp>
        <p:nvSpPr>
          <p:cNvPr id="2" name="TextBox 1"/>
          <p:cNvSpPr txBox="1"/>
          <p:nvPr/>
        </p:nvSpPr>
        <p:spPr>
          <a:xfrm>
            <a:off x="665981" y="1224111"/>
            <a:ext cx="8424936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smtClean="0">
                <a:solidFill>
                  <a:srgbClr val="0070C0"/>
                </a:solidFill>
              </a:rPr>
              <a:t>二叉排序树</a:t>
            </a:r>
            <a:r>
              <a:rPr lang="zh-CN" altLang="en-US" sz="2000" b="1">
                <a:solidFill>
                  <a:srgbClr val="0070C0"/>
                </a:solidFill>
              </a:rPr>
              <a:t>的</a:t>
            </a:r>
            <a:r>
              <a:rPr lang="zh-CN" altLang="en-US" sz="2000" b="1" smtClean="0">
                <a:solidFill>
                  <a:srgbClr val="0070C0"/>
                </a:solidFill>
              </a:rPr>
              <a:t>删除</a:t>
            </a:r>
            <a:endParaRPr lang="en-US" altLang="zh-CN" sz="2000" b="1" smtClean="0">
              <a:solidFill>
                <a:srgbClr val="0070C0"/>
              </a:solidFill>
            </a:endParaRPr>
          </a:p>
          <a:p>
            <a:endParaRPr lang="en-US" altLang="zh-CN"/>
          </a:p>
          <a:p>
            <a:pPr marL="285750" indent="-285750">
              <a:buFont typeface="Wingdings" pitchFamily="2" charset="2"/>
              <a:buChar char="Ø"/>
            </a:pPr>
            <a:r>
              <a:rPr lang="zh-CN" altLang="en-US" smtClean="0">
                <a:ea typeface="宋体" charset="-122"/>
              </a:rPr>
              <a:t>删除节点有一个子节点</a:t>
            </a:r>
            <a:r>
              <a:rPr lang="en-US" altLang="zh-CN" smtClean="0">
                <a:ea typeface="宋体" charset="-122"/>
              </a:rPr>
              <a:t/>
            </a:r>
            <a:br>
              <a:rPr lang="en-US" altLang="zh-CN" smtClean="0">
                <a:ea typeface="宋体" charset="-122"/>
              </a:rPr>
            </a:br>
            <a:r>
              <a:rPr lang="zh-CN" altLang="en-US" smtClean="0">
                <a:ea typeface="宋体" charset="-122"/>
              </a:rPr>
              <a:t>删</a:t>
            </a:r>
            <a:r>
              <a:rPr lang="zh-CN" altLang="en-US">
                <a:ea typeface="宋体" charset="-122"/>
              </a:rPr>
              <a:t>除的节</a:t>
            </a:r>
            <a:r>
              <a:rPr lang="zh-CN" altLang="en-US" smtClean="0">
                <a:ea typeface="宋体" charset="-122"/>
              </a:rPr>
              <a:t>点有一个子</a:t>
            </a:r>
            <a:r>
              <a:rPr lang="zh-CN" altLang="en-US">
                <a:ea typeface="宋体" charset="-122"/>
              </a:rPr>
              <a:t>节点，即该节</a:t>
            </a:r>
            <a:r>
              <a:rPr lang="zh-CN" altLang="en-US" smtClean="0">
                <a:ea typeface="宋体" charset="-122"/>
              </a:rPr>
              <a:t>点有左子</a:t>
            </a:r>
            <a:r>
              <a:rPr lang="zh-CN" altLang="en-US">
                <a:ea typeface="宋体" charset="-122"/>
              </a:rPr>
              <a:t>节</a:t>
            </a:r>
            <a:r>
              <a:rPr lang="zh-CN" altLang="en-US" smtClean="0">
                <a:ea typeface="宋体" charset="-122"/>
              </a:rPr>
              <a:t>点或者右子节点。</a:t>
            </a:r>
            <a:r>
              <a:rPr lang="zh-CN" altLang="en-US">
                <a:ea typeface="宋体" charset="-122"/>
              </a:rPr>
              <a:t>比如这里的 </a:t>
            </a:r>
            <a:r>
              <a:rPr lang="en-US" altLang="zh-CN">
                <a:ea typeface="宋体" charset="-122"/>
              </a:rPr>
              <a:t>(</a:t>
            </a:r>
            <a:r>
              <a:rPr lang="zh-CN" altLang="en-US">
                <a:ea typeface="宋体" charset="-122"/>
              </a:rPr>
              <a:t>比如</a:t>
            </a:r>
            <a:r>
              <a:rPr lang="zh-CN" altLang="en-US" smtClean="0">
                <a:ea typeface="宋体" charset="-122"/>
              </a:rPr>
              <a:t>：</a:t>
            </a:r>
            <a:r>
              <a:rPr lang="en-US" altLang="zh-CN" smtClean="0">
                <a:ea typeface="宋体" charset="-122"/>
              </a:rPr>
              <a:t>1 )</a:t>
            </a:r>
            <a:endParaRPr lang="en-US" altLang="zh-CN">
              <a:ea typeface="宋体" charset="-122"/>
            </a:endParaRPr>
          </a:p>
          <a:p>
            <a:pPr marL="342900" indent="-342900">
              <a:buAutoNum type="arabicParenR"/>
            </a:pPr>
            <a:r>
              <a:rPr lang="zh-CN" altLang="en-US">
                <a:ea typeface="宋体" charset="-122"/>
              </a:rPr>
              <a:t>思路分析</a:t>
            </a:r>
            <a:endParaRPr lang="en-US" altLang="zh-CN">
              <a:ea typeface="宋体" charset="-122"/>
            </a:endParaRPr>
          </a:p>
          <a:p>
            <a:pPr marL="342900" indent="-342900">
              <a:buAutoNum type="arabicParenR"/>
            </a:pPr>
            <a:r>
              <a:rPr lang="zh-CN" altLang="en-US">
                <a:ea typeface="宋体" charset="-122"/>
              </a:rPr>
              <a:t>代码实现</a:t>
            </a:r>
            <a:endParaRPr lang="en-US" altLang="zh-CN">
              <a:ea typeface="宋体" charset="-122"/>
            </a:endParaRPr>
          </a:p>
          <a:p>
            <a:pPr marL="285750" indent="-285750">
              <a:buFont typeface="Wingdings" pitchFamily="2" charset="2"/>
              <a:buChar char="Ø"/>
            </a:pPr>
            <a:endParaRPr lang="en-US" altLang="zh-CN" smtClean="0">
              <a:ea typeface="宋体" charset="-122"/>
            </a:endParaRPr>
          </a:p>
          <a:p>
            <a:pPr marL="285750" indent="-285750">
              <a:buFont typeface="Wingdings" pitchFamily="2" charset="2"/>
              <a:buChar char="Ø"/>
            </a:pPr>
            <a:endParaRPr lang="en-US" altLang="zh-CN">
              <a:ea typeface="宋体" charset="-122"/>
            </a:endParaRPr>
          </a:p>
          <a:p>
            <a:pPr marL="285750" indent="-285750">
              <a:buFont typeface="Wingdings" pitchFamily="2" charset="2"/>
              <a:buChar char="Ø"/>
            </a:pPr>
            <a:endParaRPr lang="en-US" altLang="zh-CN">
              <a:ea typeface="宋体" charset="-122"/>
            </a:endParaRPr>
          </a:p>
          <a:p>
            <a:endParaRPr lang="en-US" altLang="zh-CN" smtClean="0">
              <a:ea typeface="宋体" charset="-122"/>
            </a:endParaRPr>
          </a:p>
          <a:p>
            <a:endParaRPr lang="en-US" altLang="zh-CN" smtClean="0">
              <a:ea typeface="宋体" charset="-122"/>
            </a:endParaRPr>
          </a:p>
          <a:p>
            <a:endParaRPr lang="en-US" altLang="zh-CN">
              <a:ea typeface="宋体" charset="-122"/>
            </a:endParaRPr>
          </a:p>
          <a:p>
            <a:endParaRPr lang="en-US" altLang="zh-CN" smtClean="0">
              <a:ea typeface="宋体" charset="-122"/>
            </a:endParaRPr>
          </a:p>
          <a:p>
            <a:endParaRPr lang="en-US" altLang="zh-CN" smtClean="0">
              <a:ea typeface="宋体" charset="-122"/>
            </a:endParaRP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32218531"/>
              </p:ext>
            </p:extLst>
          </p:nvPr>
        </p:nvGraphicFramePr>
        <p:xfrm>
          <a:off x="7528921" y="4315023"/>
          <a:ext cx="769908" cy="5006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61" name="包装程序外壳对象" showAsIcon="1" r:id="rId4" imgW="1093320" imgH="711360" progId="Package">
                  <p:embed/>
                </p:oleObj>
              </mc:Choice>
              <mc:Fallback>
                <p:oleObj name="包装程序外壳对象" showAsIcon="1" r:id="rId4" imgW="1093320" imgH="71136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528921" y="4315023"/>
                        <a:ext cx="769908" cy="5006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2580188" y="2448247"/>
            <a:ext cx="5652509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>
                <a:latin typeface="Arial" pitchFamily="34" charset="0"/>
                <a:cs typeface="Arial" pitchFamily="34" charset="0"/>
              </a:rPr>
              <a:t>else if (targetNode.left != null &amp;&amp; targetNode.right != null) </a:t>
            </a:r>
            <a:r>
              <a:rPr lang="en-US" altLang="zh-CN" sz="1100" smtClean="0">
                <a:latin typeface="Arial" pitchFamily="34" charset="0"/>
                <a:cs typeface="Arial" pitchFamily="34" charset="0"/>
              </a:rPr>
              <a:t>{ // </a:t>
            </a:r>
            <a:r>
              <a:rPr lang="zh-CN" altLang="en-US" sz="1100" smtClean="0">
                <a:latin typeface="Arial" pitchFamily="34" charset="0"/>
                <a:cs typeface="Arial" pitchFamily="34" charset="0"/>
              </a:rPr>
              <a:t>先排除有两个子节点的情况</a:t>
            </a:r>
            <a:endParaRPr lang="en-US" altLang="zh-CN" sz="1100">
              <a:latin typeface="Arial" pitchFamily="34" charset="0"/>
              <a:cs typeface="Arial" pitchFamily="34" charset="0"/>
            </a:endParaRPr>
          </a:p>
          <a:p>
            <a:r>
              <a:rPr lang="en-US" altLang="zh-CN" sz="1100">
                <a:latin typeface="Arial" pitchFamily="34" charset="0"/>
                <a:cs typeface="Arial" pitchFamily="34" charset="0"/>
              </a:rPr>
              <a:t>    } else {</a:t>
            </a:r>
          </a:p>
          <a:p>
            <a:r>
              <a:rPr lang="en-US" altLang="zh-CN" sz="1100">
                <a:latin typeface="Arial" pitchFamily="34" charset="0"/>
                <a:cs typeface="Arial" pitchFamily="34" charset="0"/>
              </a:rPr>
              <a:t>      if (targetNode.left != null) { //</a:t>
            </a:r>
            <a:r>
              <a:rPr lang="zh-CN" altLang="en-US" sz="1100">
                <a:latin typeface="Arial" pitchFamily="34" charset="0"/>
                <a:cs typeface="Arial" pitchFamily="34" charset="0"/>
              </a:rPr>
              <a:t>要删除的节点的左子节点不为空</a:t>
            </a:r>
          </a:p>
          <a:p>
            <a:r>
              <a:rPr lang="zh-CN" altLang="en-US" sz="1100">
                <a:latin typeface="Arial" pitchFamily="34" charset="0"/>
                <a:cs typeface="Arial" pitchFamily="34" charset="0"/>
              </a:rPr>
              <a:t>        </a:t>
            </a:r>
            <a:r>
              <a:rPr lang="en-US" altLang="zh-CN" sz="1100">
                <a:latin typeface="Arial" pitchFamily="34" charset="0"/>
                <a:cs typeface="Arial" pitchFamily="34" charset="0"/>
              </a:rPr>
              <a:t>//</a:t>
            </a:r>
            <a:r>
              <a:rPr lang="zh-CN" altLang="en-US" sz="1100">
                <a:latin typeface="Arial" pitchFamily="34" charset="0"/>
                <a:cs typeface="Arial" pitchFamily="34" charset="0"/>
              </a:rPr>
              <a:t>判断</a:t>
            </a:r>
            <a:r>
              <a:rPr lang="en-US" altLang="zh-CN" sz="1100">
                <a:latin typeface="Arial" pitchFamily="34" charset="0"/>
                <a:cs typeface="Arial" pitchFamily="34" charset="0"/>
              </a:rPr>
              <a:t>targetNode </a:t>
            </a:r>
            <a:r>
              <a:rPr lang="zh-CN" altLang="en-US" sz="1100">
                <a:latin typeface="Arial" pitchFamily="34" charset="0"/>
                <a:cs typeface="Arial" pitchFamily="34" charset="0"/>
              </a:rPr>
              <a:t>是</a:t>
            </a:r>
            <a:r>
              <a:rPr lang="en-US" altLang="zh-CN" sz="1100">
                <a:latin typeface="Arial" pitchFamily="34" charset="0"/>
                <a:cs typeface="Arial" pitchFamily="34" charset="0"/>
              </a:rPr>
              <a:t>parentNode </a:t>
            </a:r>
            <a:r>
              <a:rPr lang="zh-CN" altLang="en-US" sz="1100">
                <a:latin typeface="Arial" pitchFamily="34" charset="0"/>
                <a:cs typeface="Arial" pitchFamily="34" charset="0"/>
              </a:rPr>
              <a:t>的左还是右</a:t>
            </a:r>
          </a:p>
          <a:p>
            <a:r>
              <a:rPr lang="zh-CN" altLang="en-US" sz="1100">
                <a:latin typeface="Arial" pitchFamily="34" charset="0"/>
                <a:cs typeface="Arial" pitchFamily="34" charset="0"/>
              </a:rPr>
              <a:t>        </a:t>
            </a:r>
            <a:r>
              <a:rPr lang="en-US" altLang="zh-CN" sz="1100">
                <a:latin typeface="Arial" pitchFamily="34" charset="0"/>
                <a:cs typeface="Arial" pitchFamily="34" charset="0"/>
              </a:rPr>
              <a:t>if (parentNode.left.value == value) {</a:t>
            </a:r>
          </a:p>
          <a:p>
            <a:r>
              <a:rPr lang="en-US" altLang="zh-CN" sz="1100">
                <a:latin typeface="Arial" pitchFamily="34" charset="0"/>
                <a:cs typeface="Arial" pitchFamily="34" charset="0"/>
              </a:rPr>
              <a:t>          parentNode.left = targetNode.left</a:t>
            </a:r>
          </a:p>
          <a:p>
            <a:r>
              <a:rPr lang="en-US" altLang="zh-CN" sz="1100">
                <a:latin typeface="Arial" pitchFamily="34" charset="0"/>
                <a:cs typeface="Arial" pitchFamily="34" charset="0"/>
              </a:rPr>
              <a:t>        }else {</a:t>
            </a:r>
          </a:p>
          <a:p>
            <a:r>
              <a:rPr lang="en-US" altLang="zh-CN" sz="1100">
                <a:latin typeface="Arial" pitchFamily="34" charset="0"/>
                <a:cs typeface="Arial" pitchFamily="34" charset="0"/>
              </a:rPr>
              <a:t>          parentNode.right = targetNode.left</a:t>
            </a:r>
          </a:p>
          <a:p>
            <a:r>
              <a:rPr lang="en-US" altLang="zh-CN" sz="1100">
                <a:latin typeface="Arial" pitchFamily="34" charset="0"/>
                <a:cs typeface="Arial" pitchFamily="34" charset="0"/>
              </a:rPr>
              <a:t>        }</a:t>
            </a:r>
          </a:p>
          <a:p>
            <a:r>
              <a:rPr lang="en-US" altLang="zh-CN" sz="1100">
                <a:latin typeface="Arial" pitchFamily="34" charset="0"/>
                <a:cs typeface="Arial" pitchFamily="34" charset="0"/>
              </a:rPr>
              <a:t>      } else {</a:t>
            </a:r>
          </a:p>
          <a:p>
            <a:r>
              <a:rPr lang="en-US" altLang="zh-CN" sz="1100">
                <a:latin typeface="Arial" pitchFamily="34" charset="0"/>
                <a:cs typeface="Arial" pitchFamily="34" charset="0"/>
              </a:rPr>
              <a:t>        //</a:t>
            </a:r>
            <a:r>
              <a:rPr lang="zh-CN" altLang="en-US" sz="1100">
                <a:latin typeface="Arial" pitchFamily="34" charset="0"/>
                <a:cs typeface="Arial" pitchFamily="34" charset="0"/>
              </a:rPr>
              <a:t>判断</a:t>
            </a:r>
            <a:r>
              <a:rPr lang="en-US" altLang="zh-CN" sz="1100">
                <a:latin typeface="Arial" pitchFamily="34" charset="0"/>
                <a:cs typeface="Arial" pitchFamily="34" charset="0"/>
              </a:rPr>
              <a:t>targetNode </a:t>
            </a:r>
            <a:r>
              <a:rPr lang="zh-CN" altLang="en-US" sz="1100">
                <a:latin typeface="Arial" pitchFamily="34" charset="0"/>
                <a:cs typeface="Arial" pitchFamily="34" charset="0"/>
              </a:rPr>
              <a:t>是</a:t>
            </a:r>
            <a:r>
              <a:rPr lang="en-US" altLang="zh-CN" sz="1100">
                <a:latin typeface="Arial" pitchFamily="34" charset="0"/>
                <a:cs typeface="Arial" pitchFamily="34" charset="0"/>
              </a:rPr>
              <a:t>parentNode </a:t>
            </a:r>
            <a:r>
              <a:rPr lang="zh-CN" altLang="en-US" sz="1100">
                <a:latin typeface="Arial" pitchFamily="34" charset="0"/>
                <a:cs typeface="Arial" pitchFamily="34" charset="0"/>
              </a:rPr>
              <a:t>的左还是右</a:t>
            </a:r>
          </a:p>
          <a:p>
            <a:r>
              <a:rPr lang="zh-CN" altLang="en-US" sz="1100">
                <a:latin typeface="Arial" pitchFamily="34" charset="0"/>
                <a:cs typeface="Arial" pitchFamily="34" charset="0"/>
              </a:rPr>
              <a:t>        </a:t>
            </a:r>
            <a:r>
              <a:rPr lang="en-US" altLang="zh-CN" sz="1100">
                <a:latin typeface="Arial" pitchFamily="34" charset="0"/>
                <a:cs typeface="Arial" pitchFamily="34" charset="0"/>
              </a:rPr>
              <a:t>if (parentNode.left.value == value) {</a:t>
            </a:r>
          </a:p>
          <a:p>
            <a:r>
              <a:rPr lang="en-US" altLang="zh-CN" sz="1100">
                <a:latin typeface="Arial" pitchFamily="34" charset="0"/>
                <a:cs typeface="Arial" pitchFamily="34" charset="0"/>
              </a:rPr>
              <a:t>          parentNode.left = targetNode.right</a:t>
            </a:r>
          </a:p>
          <a:p>
            <a:r>
              <a:rPr lang="en-US" altLang="zh-CN" sz="1100">
                <a:latin typeface="Arial" pitchFamily="34" charset="0"/>
                <a:cs typeface="Arial" pitchFamily="34" charset="0"/>
              </a:rPr>
              <a:t>        }else {</a:t>
            </a:r>
          </a:p>
          <a:p>
            <a:r>
              <a:rPr lang="en-US" altLang="zh-CN" sz="1100">
                <a:latin typeface="Arial" pitchFamily="34" charset="0"/>
                <a:cs typeface="Arial" pitchFamily="34" charset="0"/>
              </a:rPr>
              <a:t>          parentNode.right = targetNode.right</a:t>
            </a:r>
          </a:p>
          <a:p>
            <a:r>
              <a:rPr lang="en-US" altLang="zh-CN" sz="1100">
                <a:latin typeface="Arial" pitchFamily="34" charset="0"/>
                <a:cs typeface="Arial" pitchFamily="34" charset="0"/>
              </a:rPr>
              <a:t>        }</a:t>
            </a:r>
          </a:p>
          <a:p>
            <a:r>
              <a:rPr lang="en-US" altLang="zh-CN" sz="1100">
                <a:latin typeface="Arial" pitchFamily="34" charset="0"/>
                <a:cs typeface="Arial" pitchFamily="34" charset="0"/>
              </a:rPr>
              <a:t>      }</a:t>
            </a:r>
          </a:p>
          <a:p>
            <a:r>
              <a:rPr lang="en-US" altLang="zh-CN" sz="1100">
                <a:latin typeface="Arial" pitchFamily="34" charset="0"/>
                <a:cs typeface="Arial" pitchFamily="34" charset="0"/>
              </a:rPr>
              <a:t>    }</a:t>
            </a:r>
            <a:endParaRPr lang="zh-CN" altLang="en-US" sz="110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6834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9"/>
          <p:cNvSpPr txBox="1">
            <a:spLocks noChangeArrowheads="1"/>
          </p:cNvSpPr>
          <p:nvPr/>
        </p:nvSpPr>
        <p:spPr bwMode="auto">
          <a:xfrm>
            <a:off x="487837" y="755071"/>
            <a:ext cx="7587978" cy="3970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2B2B2">
                    <a:alpha val="50195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Char char="l"/>
            </a:pPr>
            <a:r>
              <a:rPr lang="zh-CN" altLang="en-US" sz="2200" b="1" smtClean="0"/>
              <a:t>二叉树</a:t>
            </a:r>
            <a:r>
              <a:rPr lang="zh-CN" altLang="en-US" sz="2200" b="1"/>
              <a:t>排</a:t>
            </a:r>
            <a:r>
              <a:rPr lang="zh-CN" altLang="en-US" sz="2200" b="1" smtClean="0"/>
              <a:t>序树</a:t>
            </a:r>
            <a:endParaRPr lang="en-US" altLang="zh-CN" sz="2200" b="1"/>
          </a:p>
        </p:txBody>
      </p:sp>
      <p:sp>
        <p:nvSpPr>
          <p:cNvPr id="2" name="TextBox 1"/>
          <p:cNvSpPr txBox="1"/>
          <p:nvPr/>
        </p:nvSpPr>
        <p:spPr>
          <a:xfrm>
            <a:off x="665981" y="1224111"/>
            <a:ext cx="8424936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smtClean="0">
                <a:solidFill>
                  <a:srgbClr val="0070C0"/>
                </a:solidFill>
              </a:rPr>
              <a:t>二叉排序树</a:t>
            </a:r>
            <a:r>
              <a:rPr lang="zh-CN" altLang="en-US" sz="2000" b="1">
                <a:solidFill>
                  <a:srgbClr val="0070C0"/>
                </a:solidFill>
              </a:rPr>
              <a:t>的</a:t>
            </a:r>
            <a:r>
              <a:rPr lang="zh-CN" altLang="en-US" sz="2000" b="1" smtClean="0">
                <a:solidFill>
                  <a:srgbClr val="0070C0"/>
                </a:solidFill>
              </a:rPr>
              <a:t>删除</a:t>
            </a:r>
            <a:endParaRPr lang="en-US" altLang="zh-CN" sz="2000" b="1" smtClean="0">
              <a:solidFill>
                <a:srgbClr val="0070C0"/>
              </a:solidFill>
            </a:endParaRPr>
          </a:p>
          <a:p>
            <a:endParaRPr lang="en-US" altLang="zh-CN"/>
          </a:p>
          <a:p>
            <a:pPr marL="285750" indent="-285750">
              <a:buFont typeface="Wingdings" pitchFamily="2" charset="2"/>
              <a:buChar char="Ø"/>
            </a:pPr>
            <a:r>
              <a:rPr lang="zh-CN" altLang="en-US" smtClean="0">
                <a:ea typeface="宋体" charset="-122"/>
              </a:rPr>
              <a:t>删除节点有两个子节点</a:t>
            </a:r>
            <a:r>
              <a:rPr lang="en-US" altLang="zh-CN" smtClean="0">
                <a:ea typeface="宋体" charset="-122"/>
              </a:rPr>
              <a:t/>
            </a:r>
            <a:br>
              <a:rPr lang="en-US" altLang="zh-CN" smtClean="0">
                <a:ea typeface="宋体" charset="-122"/>
              </a:rPr>
            </a:br>
            <a:r>
              <a:rPr lang="zh-CN" altLang="en-US" smtClean="0">
                <a:ea typeface="宋体" charset="-122"/>
              </a:rPr>
              <a:t>删</a:t>
            </a:r>
            <a:r>
              <a:rPr lang="zh-CN" altLang="en-US">
                <a:ea typeface="宋体" charset="-122"/>
              </a:rPr>
              <a:t>除的节</a:t>
            </a:r>
            <a:r>
              <a:rPr lang="zh-CN" altLang="en-US" smtClean="0">
                <a:ea typeface="宋体" charset="-122"/>
              </a:rPr>
              <a:t>点有两个子</a:t>
            </a:r>
            <a:r>
              <a:rPr lang="zh-CN" altLang="en-US">
                <a:ea typeface="宋体" charset="-122"/>
              </a:rPr>
              <a:t>节点，即该节</a:t>
            </a:r>
            <a:r>
              <a:rPr lang="zh-CN" altLang="en-US" smtClean="0">
                <a:ea typeface="宋体" charset="-122"/>
              </a:rPr>
              <a:t>点有左子</a:t>
            </a:r>
            <a:r>
              <a:rPr lang="zh-CN" altLang="en-US">
                <a:ea typeface="宋体" charset="-122"/>
              </a:rPr>
              <a:t>节</a:t>
            </a:r>
            <a:r>
              <a:rPr lang="zh-CN" altLang="en-US" smtClean="0">
                <a:ea typeface="宋体" charset="-122"/>
              </a:rPr>
              <a:t>点和右子节点。</a:t>
            </a:r>
            <a:r>
              <a:rPr lang="zh-CN" altLang="en-US">
                <a:ea typeface="宋体" charset="-122"/>
              </a:rPr>
              <a:t>比如这里的 </a:t>
            </a:r>
            <a:r>
              <a:rPr lang="en-US" altLang="zh-CN">
                <a:ea typeface="宋体" charset="-122"/>
              </a:rPr>
              <a:t>(</a:t>
            </a:r>
            <a:r>
              <a:rPr lang="zh-CN" altLang="en-US">
                <a:ea typeface="宋体" charset="-122"/>
              </a:rPr>
              <a:t>比如</a:t>
            </a:r>
            <a:r>
              <a:rPr lang="zh-CN" altLang="en-US" smtClean="0">
                <a:ea typeface="宋体" charset="-122"/>
              </a:rPr>
              <a:t>：</a:t>
            </a:r>
            <a:r>
              <a:rPr lang="en-US" altLang="zh-CN" smtClean="0">
                <a:ea typeface="宋体" charset="-122"/>
              </a:rPr>
              <a:t>7,3,10)</a:t>
            </a:r>
            <a:endParaRPr lang="en-US" altLang="zh-CN">
              <a:ea typeface="宋体" charset="-122"/>
            </a:endParaRPr>
          </a:p>
          <a:p>
            <a:pPr marL="342900" indent="-342900">
              <a:buAutoNum type="arabicParenR"/>
            </a:pPr>
            <a:r>
              <a:rPr lang="zh-CN" altLang="en-US">
                <a:ea typeface="宋体" charset="-122"/>
              </a:rPr>
              <a:t>思路分析</a:t>
            </a:r>
            <a:endParaRPr lang="en-US" altLang="zh-CN">
              <a:ea typeface="宋体" charset="-122"/>
            </a:endParaRPr>
          </a:p>
          <a:p>
            <a:pPr marL="342900" indent="-342900">
              <a:buAutoNum type="arabicParenR"/>
            </a:pPr>
            <a:r>
              <a:rPr lang="zh-CN" altLang="en-US">
                <a:ea typeface="宋体" charset="-122"/>
              </a:rPr>
              <a:t>代码实</a:t>
            </a:r>
            <a:r>
              <a:rPr lang="zh-CN" altLang="en-US" smtClean="0">
                <a:ea typeface="宋体" charset="-122"/>
              </a:rPr>
              <a:t>现</a:t>
            </a:r>
            <a:endParaRPr lang="en-US" altLang="zh-CN" smtClean="0">
              <a:ea typeface="宋体" charset="-122"/>
            </a:endParaRPr>
          </a:p>
          <a:p>
            <a:pPr marL="342900" indent="-342900">
              <a:buFontTx/>
              <a:buAutoNum type="arabicParenR"/>
            </a:pPr>
            <a:r>
              <a:rPr lang="zh-CN" altLang="en-US" smtClean="0">
                <a:ea typeface="宋体" charset="-122"/>
              </a:rPr>
              <a:t>课后练</a:t>
            </a:r>
            <a:r>
              <a:rPr lang="zh-CN" altLang="en-US">
                <a:ea typeface="宋体" charset="-122"/>
              </a:rPr>
              <a:t>习：完成老师代码，并使用第二种方式来解决</a:t>
            </a:r>
            <a:r>
              <a:rPr lang="en-US" altLang="zh-CN">
                <a:ea typeface="宋体" charset="-122"/>
              </a:rPr>
              <a:t>.</a:t>
            </a:r>
          </a:p>
          <a:p>
            <a:pPr marL="342900" indent="-342900">
              <a:buAutoNum type="arabicParenR"/>
            </a:pPr>
            <a:endParaRPr lang="en-US" altLang="zh-CN">
              <a:ea typeface="宋体" charset="-122"/>
            </a:endParaRPr>
          </a:p>
          <a:p>
            <a:pPr marL="285750" indent="-285750">
              <a:buFont typeface="Wingdings" pitchFamily="2" charset="2"/>
              <a:buChar char="Ø"/>
            </a:pPr>
            <a:endParaRPr lang="en-US" altLang="zh-CN" smtClean="0">
              <a:ea typeface="宋体" charset="-122"/>
            </a:endParaRPr>
          </a:p>
          <a:p>
            <a:pPr marL="285750" indent="-285750">
              <a:buFont typeface="Wingdings" pitchFamily="2" charset="2"/>
              <a:buChar char="Ø"/>
            </a:pPr>
            <a:endParaRPr lang="en-US" altLang="zh-CN">
              <a:ea typeface="宋体" charset="-122"/>
            </a:endParaRPr>
          </a:p>
          <a:p>
            <a:pPr marL="285750" indent="-285750">
              <a:buFont typeface="Wingdings" pitchFamily="2" charset="2"/>
              <a:buChar char="Ø"/>
            </a:pPr>
            <a:endParaRPr lang="en-US" altLang="zh-CN">
              <a:ea typeface="宋体" charset="-122"/>
            </a:endParaRPr>
          </a:p>
          <a:p>
            <a:endParaRPr lang="en-US" altLang="zh-CN" smtClean="0">
              <a:ea typeface="宋体" charset="-122"/>
            </a:endParaRPr>
          </a:p>
          <a:p>
            <a:endParaRPr lang="en-US" altLang="zh-CN" smtClean="0">
              <a:ea typeface="宋体" charset="-122"/>
            </a:endParaRPr>
          </a:p>
          <a:p>
            <a:endParaRPr lang="en-US" altLang="zh-CN" smtClean="0">
              <a:ea typeface="宋体" charset="-122"/>
            </a:endParaRPr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6261" y="3816399"/>
            <a:ext cx="2452850" cy="14610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58201738"/>
              </p:ext>
            </p:extLst>
          </p:nvPr>
        </p:nvGraphicFramePr>
        <p:xfrm>
          <a:off x="5994573" y="4615897"/>
          <a:ext cx="792088" cy="6065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92" name="包装程序外壳对象" showAsIcon="1" r:id="rId5" imgW="928080" imgH="711360" progId="Package">
                  <p:embed/>
                </p:oleObj>
              </mc:Choice>
              <mc:Fallback>
                <p:oleObj name="包装程序外壳对象" showAsIcon="1" r:id="rId5" imgW="928080" imgH="71136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994573" y="4615897"/>
                        <a:ext cx="792088" cy="6065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3003497"/>
              </p:ext>
            </p:extLst>
          </p:nvPr>
        </p:nvGraphicFramePr>
        <p:xfrm>
          <a:off x="7074693" y="4680495"/>
          <a:ext cx="713090" cy="4636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93" name="包装程序外壳对象" showAsIcon="1" r:id="rId7" imgW="1093320" imgH="711360" progId="Package">
                  <p:embed/>
                </p:oleObj>
              </mc:Choice>
              <mc:Fallback>
                <p:oleObj name="包装程序外壳对象" showAsIcon="1" r:id="rId7" imgW="1093320" imgH="71136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074693" y="4680495"/>
                        <a:ext cx="713090" cy="4636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6365491" y="2555244"/>
            <a:ext cx="2725426" cy="16158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>
                <a:latin typeface="Arial" pitchFamily="34" charset="0"/>
                <a:cs typeface="Arial" pitchFamily="34" charset="0"/>
              </a:rPr>
              <a:t>def delRightMinNode(node:Node): Int = {</a:t>
            </a:r>
          </a:p>
          <a:p>
            <a:r>
              <a:rPr lang="en-US" altLang="zh-CN" sz="1100">
                <a:latin typeface="Arial" pitchFamily="34" charset="0"/>
                <a:cs typeface="Arial" pitchFamily="34" charset="0"/>
              </a:rPr>
              <a:t>    var target = node</a:t>
            </a:r>
          </a:p>
          <a:p>
            <a:r>
              <a:rPr lang="en-US" altLang="zh-CN" sz="1100">
                <a:latin typeface="Arial" pitchFamily="34" charset="0"/>
                <a:cs typeface="Arial" pitchFamily="34" charset="0"/>
              </a:rPr>
              <a:t>    while (target.left != null){</a:t>
            </a:r>
          </a:p>
          <a:p>
            <a:r>
              <a:rPr lang="en-US" altLang="zh-CN" sz="1100">
                <a:latin typeface="Arial" pitchFamily="34" charset="0"/>
                <a:cs typeface="Arial" pitchFamily="34" charset="0"/>
              </a:rPr>
              <a:t>      target = target.left</a:t>
            </a:r>
          </a:p>
          <a:p>
            <a:r>
              <a:rPr lang="en-US" altLang="zh-CN" sz="1100">
                <a:latin typeface="Arial" pitchFamily="34" charset="0"/>
                <a:cs typeface="Arial" pitchFamily="34" charset="0"/>
              </a:rPr>
              <a:t>    }</a:t>
            </a:r>
          </a:p>
          <a:p>
            <a:r>
              <a:rPr lang="en-US" altLang="zh-CN" sz="1100">
                <a:latin typeface="Arial" pitchFamily="34" charset="0"/>
                <a:cs typeface="Arial" pitchFamily="34" charset="0"/>
              </a:rPr>
              <a:t>    val value = target.value</a:t>
            </a:r>
          </a:p>
          <a:p>
            <a:r>
              <a:rPr lang="en-US" altLang="zh-CN" sz="1100">
                <a:latin typeface="Arial" pitchFamily="34" charset="0"/>
                <a:cs typeface="Arial" pitchFamily="34" charset="0"/>
              </a:rPr>
              <a:t>    delNode(value)</a:t>
            </a:r>
          </a:p>
          <a:p>
            <a:r>
              <a:rPr lang="en-US" altLang="zh-CN" sz="1100">
                <a:latin typeface="Arial" pitchFamily="34" charset="0"/>
                <a:cs typeface="Arial" pitchFamily="34" charset="0"/>
              </a:rPr>
              <a:t>    return value</a:t>
            </a:r>
          </a:p>
          <a:p>
            <a:r>
              <a:rPr lang="en-US" altLang="zh-CN" sz="1100">
                <a:latin typeface="Arial" pitchFamily="34" charset="0"/>
                <a:cs typeface="Arial" pitchFamily="34" charset="0"/>
              </a:rPr>
              <a:t>  }</a:t>
            </a:r>
            <a:endParaRPr lang="zh-CN" altLang="en-US" sz="110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5641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9"/>
          <p:cNvSpPr txBox="1">
            <a:spLocks noChangeArrowheads="1"/>
          </p:cNvSpPr>
          <p:nvPr/>
        </p:nvSpPr>
        <p:spPr bwMode="auto">
          <a:xfrm>
            <a:off x="487837" y="755071"/>
            <a:ext cx="7587978" cy="3970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2B2B2">
                    <a:alpha val="50195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Char char="l"/>
            </a:pPr>
            <a:r>
              <a:rPr lang="zh-CN" altLang="en-US" sz="2200" b="1" smtClean="0"/>
              <a:t>其它二叉树</a:t>
            </a:r>
            <a:endParaRPr lang="en-US" altLang="zh-CN" sz="2200" b="1"/>
          </a:p>
        </p:txBody>
      </p:sp>
      <p:sp>
        <p:nvSpPr>
          <p:cNvPr id="2" name="TextBox 1"/>
          <p:cNvSpPr txBox="1"/>
          <p:nvPr/>
        </p:nvSpPr>
        <p:spPr>
          <a:xfrm>
            <a:off x="665981" y="1224111"/>
            <a:ext cx="8424936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2000" b="1" smtClean="0">
              <a:solidFill>
                <a:srgbClr val="0070C0"/>
              </a:solidFill>
            </a:endParaRPr>
          </a:p>
          <a:p>
            <a:pPr marL="342900" indent="-342900">
              <a:buAutoNum type="arabicParenR"/>
            </a:pPr>
            <a:r>
              <a:rPr lang="zh-CN" altLang="en-US" smtClean="0">
                <a:ea typeface="宋体" charset="-122"/>
              </a:rPr>
              <a:t>线</a:t>
            </a:r>
            <a:r>
              <a:rPr lang="zh-CN" altLang="en-US">
                <a:ea typeface="宋体" charset="-122"/>
              </a:rPr>
              <a:t>索二叉</a:t>
            </a:r>
            <a:r>
              <a:rPr lang="zh-CN" altLang="en-US" smtClean="0">
                <a:ea typeface="宋体" charset="-122"/>
              </a:rPr>
              <a:t>树</a:t>
            </a:r>
            <a:endParaRPr lang="en-US" altLang="zh-CN" smtClean="0">
              <a:ea typeface="宋体" charset="-122"/>
            </a:endParaRPr>
          </a:p>
          <a:p>
            <a:pPr marL="342900" indent="-342900">
              <a:buAutoNum type="arabicParenR"/>
            </a:pPr>
            <a:r>
              <a:rPr lang="zh-CN" altLang="en-US" smtClean="0">
                <a:ea typeface="宋体" charset="-122"/>
              </a:rPr>
              <a:t>赫</a:t>
            </a:r>
            <a:r>
              <a:rPr lang="zh-CN" altLang="en-US">
                <a:ea typeface="宋体" charset="-122"/>
              </a:rPr>
              <a:t>夫曼二叉树</a:t>
            </a:r>
            <a:r>
              <a:rPr lang="en-US" altLang="zh-CN">
                <a:ea typeface="宋体" charset="-122"/>
              </a:rPr>
              <a:t>(</a:t>
            </a:r>
            <a:r>
              <a:rPr lang="zh-CN" altLang="en-US">
                <a:ea typeface="宋体" charset="-122"/>
              </a:rPr>
              <a:t>哈夫曼树，最优二叉树</a:t>
            </a:r>
            <a:r>
              <a:rPr lang="en-US" altLang="zh-CN">
                <a:ea typeface="宋体" charset="-122"/>
              </a:rPr>
              <a:t>)[</a:t>
            </a:r>
            <a:r>
              <a:rPr lang="zh-CN" altLang="en-US">
                <a:ea typeface="宋体" charset="-122"/>
              </a:rPr>
              <a:t>编码</a:t>
            </a:r>
            <a:r>
              <a:rPr lang="en-US" altLang="zh-CN">
                <a:ea typeface="宋体" charset="-122"/>
              </a:rPr>
              <a:t>,</a:t>
            </a:r>
            <a:r>
              <a:rPr lang="zh-CN" altLang="en-US">
                <a:ea typeface="宋体" charset="-122"/>
              </a:rPr>
              <a:t>解码，数据压缩</a:t>
            </a:r>
            <a:r>
              <a:rPr lang="en-US" altLang="zh-CN">
                <a:ea typeface="宋体" charset="-122"/>
              </a:rPr>
              <a:t>,</a:t>
            </a:r>
            <a:r>
              <a:rPr lang="zh-CN" altLang="en-US">
                <a:ea typeface="宋体" charset="-122"/>
              </a:rPr>
              <a:t>解压</a:t>
            </a:r>
            <a:r>
              <a:rPr lang="en-US" altLang="zh-CN" smtClean="0">
                <a:ea typeface="宋体" charset="-122"/>
              </a:rPr>
              <a:t>]</a:t>
            </a:r>
          </a:p>
          <a:p>
            <a:pPr marL="342900" indent="-342900">
              <a:buAutoNum type="arabicParenR"/>
            </a:pPr>
            <a:r>
              <a:rPr lang="zh-CN" altLang="en-US" smtClean="0">
                <a:ea typeface="宋体" charset="-122"/>
              </a:rPr>
              <a:t>平</a:t>
            </a:r>
            <a:r>
              <a:rPr lang="zh-CN" altLang="en-US">
                <a:ea typeface="宋体" charset="-122"/>
              </a:rPr>
              <a:t>衡二叉树</a:t>
            </a:r>
            <a:r>
              <a:rPr lang="en-US" altLang="zh-CN">
                <a:ea typeface="宋体" charset="-122"/>
              </a:rPr>
              <a:t>(</a:t>
            </a:r>
            <a:r>
              <a:rPr lang="zh-CN" altLang="en-US">
                <a:ea typeface="宋体" charset="-122"/>
              </a:rPr>
              <a:t>平衡二叉搜索树</a:t>
            </a:r>
            <a:r>
              <a:rPr lang="en-US" altLang="zh-CN">
                <a:ea typeface="宋体" charset="-122"/>
              </a:rPr>
              <a:t>,</a:t>
            </a:r>
            <a:r>
              <a:rPr lang="en-US" altLang="zh-CN" smtClean="0">
                <a:ea typeface="宋体" charset="-122"/>
              </a:rPr>
              <a:t>AVL</a:t>
            </a:r>
            <a:r>
              <a:rPr lang="zh-CN" altLang="en-US" smtClean="0">
                <a:ea typeface="宋体" charset="-122"/>
              </a:rPr>
              <a:t>树</a:t>
            </a:r>
            <a:r>
              <a:rPr lang="en-US" altLang="zh-CN" smtClean="0">
                <a:ea typeface="宋体" charset="-122"/>
              </a:rPr>
              <a:t>)[</a:t>
            </a:r>
            <a:r>
              <a:rPr lang="zh-CN" altLang="en-US">
                <a:ea typeface="宋体" charset="-122"/>
              </a:rPr>
              <a:t>常用的实现方法有 红黑树</a:t>
            </a:r>
            <a:r>
              <a:rPr lang="en-US" altLang="zh-CN">
                <a:ea typeface="宋体" charset="-122"/>
              </a:rPr>
              <a:t>,</a:t>
            </a:r>
            <a:r>
              <a:rPr lang="zh-CN" altLang="en-US">
                <a:ea typeface="宋体" charset="-122"/>
              </a:rPr>
              <a:t>替罪羊树，伸展树等</a:t>
            </a:r>
            <a:r>
              <a:rPr lang="en-US" altLang="zh-CN" smtClean="0">
                <a:ea typeface="宋体" charset="-122"/>
              </a:rPr>
              <a:t>]</a:t>
            </a:r>
          </a:p>
          <a:p>
            <a:pPr marL="342900" indent="-342900">
              <a:buAutoNum type="arabicParenR"/>
            </a:pPr>
            <a:r>
              <a:rPr lang="en-US" altLang="zh-CN" smtClean="0">
                <a:ea typeface="宋体" charset="-122"/>
              </a:rPr>
              <a:t>B</a:t>
            </a:r>
            <a:r>
              <a:rPr lang="zh-CN" altLang="en-US" smtClean="0">
                <a:ea typeface="宋体" charset="-122"/>
              </a:rPr>
              <a:t>树</a:t>
            </a:r>
            <a:endParaRPr lang="en-US" altLang="zh-CN" smtClean="0">
              <a:ea typeface="宋体" charset="-122"/>
            </a:endParaRPr>
          </a:p>
          <a:p>
            <a:pPr marL="342900" indent="-342900">
              <a:buAutoNum type="arabicParenR"/>
            </a:pPr>
            <a:r>
              <a:rPr lang="en-US" altLang="zh-CN" smtClean="0">
                <a:ea typeface="宋体" charset="-122"/>
              </a:rPr>
              <a:t>B</a:t>
            </a:r>
            <a:r>
              <a:rPr lang="en-US" altLang="zh-CN">
                <a:ea typeface="宋体" charset="-122"/>
              </a:rPr>
              <a:t>+</a:t>
            </a:r>
            <a:r>
              <a:rPr lang="zh-CN" altLang="en-US" smtClean="0">
                <a:ea typeface="宋体" charset="-122"/>
              </a:rPr>
              <a:t>树</a:t>
            </a:r>
            <a:endParaRPr lang="en-US" altLang="zh-CN" smtClean="0">
              <a:ea typeface="宋体" charset="-122"/>
            </a:endParaRPr>
          </a:p>
          <a:p>
            <a:pPr marL="342900" indent="-342900">
              <a:buAutoNum type="arabicParenR"/>
            </a:pPr>
            <a:r>
              <a:rPr lang="en-US" altLang="zh-CN" smtClean="0">
                <a:ea typeface="宋体" charset="-122"/>
              </a:rPr>
              <a:t>2-3</a:t>
            </a:r>
            <a:r>
              <a:rPr lang="zh-CN" altLang="en-US" smtClean="0">
                <a:ea typeface="宋体" charset="-122"/>
              </a:rPr>
              <a:t>树</a:t>
            </a:r>
            <a:endParaRPr lang="en-US" altLang="zh-CN" smtClean="0">
              <a:ea typeface="宋体" charset="-122"/>
            </a:endParaRPr>
          </a:p>
          <a:p>
            <a:pPr marL="342900" indent="-342900">
              <a:buAutoNum type="arabicParenR"/>
            </a:pPr>
            <a:endParaRPr lang="en-US" altLang="zh-CN">
              <a:ea typeface="宋体" charset="-122"/>
            </a:endParaRPr>
          </a:p>
          <a:p>
            <a:endParaRPr lang="en-US" altLang="zh-CN" smtClean="0">
              <a:ea typeface="宋体" charset="-122"/>
            </a:endParaRPr>
          </a:p>
          <a:p>
            <a:r>
              <a:rPr lang="zh-CN" altLang="en-US">
                <a:ea typeface="宋体" charset="-122"/>
              </a:rPr>
              <a:t>图</a:t>
            </a:r>
            <a:endParaRPr lang="en-US" altLang="zh-CN" smtClean="0">
              <a:ea typeface="宋体" charset="-122"/>
            </a:endParaRPr>
          </a:p>
          <a:p>
            <a:endParaRPr lang="en-US" altLang="zh-CN" smtClean="0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95542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140770" y="3495898"/>
            <a:ext cx="510906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4800" b="1" dirty="0" smtClean="0">
                <a:solidFill>
                  <a:srgbClr val="FFFF00"/>
                </a:solidFill>
              </a:rPr>
              <a:t>谢谢！ 欢迎收看！</a:t>
            </a:r>
            <a:endParaRPr lang="zh-CN" altLang="en-US" sz="4800" b="1" dirty="0">
              <a:solidFill>
                <a:srgbClr val="FFFF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9"/>
          <p:cNvSpPr txBox="1">
            <a:spLocks noChangeArrowheads="1"/>
          </p:cNvSpPr>
          <p:nvPr/>
        </p:nvSpPr>
        <p:spPr bwMode="auto">
          <a:xfrm>
            <a:off x="487837" y="755071"/>
            <a:ext cx="7587978" cy="3970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2B2B2">
                    <a:alpha val="50195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Char char="l"/>
            </a:pPr>
            <a:r>
              <a:rPr lang="zh-CN" altLang="en-US" sz="2200" b="1" smtClean="0"/>
              <a:t>稀疏</a:t>
            </a:r>
            <a:r>
              <a:rPr lang="en-US" altLang="zh-CN" sz="2200" b="1" smtClean="0"/>
              <a:t>sparsearray</a:t>
            </a:r>
            <a:r>
              <a:rPr lang="zh-CN" altLang="en-US" sz="2200" b="1" smtClean="0"/>
              <a:t>数组</a:t>
            </a:r>
            <a:endParaRPr lang="en-US" altLang="zh-CN" sz="2200" b="1"/>
          </a:p>
        </p:txBody>
      </p:sp>
      <p:sp>
        <p:nvSpPr>
          <p:cNvPr id="2" name="TextBox 1"/>
          <p:cNvSpPr txBox="1"/>
          <p:nvPr/>
        </p:nvSpPr>
        <p:spPr>
          <a:xfrm>
            <a:off x="665981" y="1368127"/>
            <a:ext cx="8640960" cy="4001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smtClean="0">
                <a:solidFill>
                  <a:srgbClr val="0070C0"/>
                </a:solidFill>
              </a:rPr>
              <a:t>先看一个实际的需求</a:t>
            </a:r>
            <a:endParaRPr lang="en-US" altLang="zh-CN" sz="2000"/>
          </a:p>
          <a:p>
            <a:endParaRPr lang="en-US" altLang="zh-CN"/>
          </a:p>
          <a:p>
            <a:pPr marL="285750" indent="-285750">
              <a:buFont typeface="Wingdings" pitchFamily="2" charset="2"/>
              <a:buChar char="Ø"/>
            </a:pPr>
            <a:r>
              <a:rPr lang="zh-CN" altLang="en-US" smtClean="0"/>
              <a:t>编写的五子棋程序中，有</a:t>
            </a:r>
            <a:r>
              <a:rPr lang="zh-CN" altLang="en-US" b="1" smtClean="0"/>
              <a:t>存盘退出</a:t>
            </a:r>
            <a:r>
              <a:rPr lang="zh-CN" altLang="en-US" smtClean="0"/>
              <a:t>和</a:t>
            </a:r>
            <a:r>
              <a:rPr lang="zh-CN" altLang="en-US" smtClean="0">
                <a:solidFill>
                  <a:srgbClr val="FF0000"/>
                </a:solidFill>
              </a:rPr>
              <a:t>续上盘</a:t>
            </a:r>
            <a:r>
              <a:rPr lang="zh-CN" altLang="en-US" smtClean="0"/>
              <a:t>的功能。</a:t>
            </a:r>
            <a:endParaRPr lang="en-US" altLang="zh-CN" smtClean="0"/>
          </a:p>
          <a:p>
            <a:endParaRPr lang="en-US" altLang="zh-CN" smtClean="0"/>
          </a:p>
          <a:p>
            <a:endParaRPr lang="en-US" altLang="zh-CN"/>
          </a:p>
          <a:p>
            <a:endParaRPr lang="en-US" altLang="zh-CN"/>
          </a:p>
          <a:p>
            <a:endParaRPr lang="en-US" altLang="zh-CN" smtClean="0"/>
          </a:p>
          <a:p>
            <a:endParaRPr lang="en-US" altLang="zh-CN"/>
          </a:p>
          <a:p>
            <a:endParaRPr lang="en-US" altLang="zh-CN" smtClean="0"/>
          </a:p>
          <a:p>
            <a:endParaRPr lang="en-US" altLang="zh-CN"/>
          </a:p>
          <a:p>
            <a:endParaRPr lang="en-US" altLang="zh-CN" smtClean="0"/>
          </a:p>
          <a:p>
            <a:endParaRPr lang="en-US" altLang="zh-CN"/>
          </a:p>
          <a:p>
            <a:pPr marL="285750" indent="-285750">
              <a:buFont typeface="Wingdings" pitchFamily="2" charset="2"/>
              <a:buChar char="Ø"/>
            </a:pPr>
            <a:r>
              <a:rPr lang="zh-CN" altLang="en-US" b="1"/>
              <a:t>分</a:t>
            </a:r>
            <a:r>
              <a:rPr lang="zh-CN" altLang="en-US" b="1" smtClean="0"/>
              <a:t>析问题</a:t>
            </a:r>
            <a:r>
              <a:rPr lang="en-US" altLang="zh-CN" smtClean="0"/>
              <a:t>: </a:t>
            </a:r>
          </a:p>
          <a:p>
            <a:r>
              <a:rPr lang="zh-CN" altLang="en-US" smtClean="0"/>
              <a:t>因为该二维数组的很多值是默认值</a:t>
            </a:r>
            <a:r>
              <a:rPr lang="en-US" altLang="zh-CN" smtClean="0"/>
              <a:t>0, </a:t>
            </a:r>
            <a:r>
              <a:rPr lang="zh-CN" altLang="en-US" smtClean="0"/>
              <a:t>因此记录了很多没有意义的数据</a:t>
            </a:r>
            <a:r>
              <a:rPr lang="en-US" altLang="zh-CN" smtClean="0"/>
              <a:t>.-&gt;</a:t>
            </a:r>
            <a:r>
              <a:rPr lang="zh-CN" altLang="en-US" smtClean="0"/>
              <a:t>稀疏数组。</a:t>
            </a:r>
            <a:endParaRPr lang="zh-CN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175" y="2376240"/>
            <a:ext cx="2390622" cy="2376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右箭头 2"/>
          <p:cNvSpPr/>
          <p:nvPr/>
        </p:nvSpPr>
        <p:spPr>
          <a:xfrm>
            <a:off x="3258269" y="3744391"/>
            <a:ext cx="1152128" cy="432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86261" y="3240335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使</a:t>
            </a:r>
            <a:r>
              <a:rPr lang="zh-CN" altLang="en-US" smtClean="0"/>
              <a:t>用二维数组记录棋盘</a:t>
            </a:r>
            <a:endParaRPr lang="zh-CN" altLang="en-US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4284" y="2448247"/>
            <a:ext cx="2408521" cy="2376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90272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22664</TotalTime>
  <Words>33516</Words>
  <Application>Microsoft Office PowerPoint</Application>
  <PresentationFormat>自定义</PresentationFormat>
  <Paragraphs>6112</Paragraphs>
  <Slides>84</Slides>
  <Notes>82</Notes>
  <HiddenSlides>0</HiddenSlides>
  <MMClips>0</MMClips>
  <ScaleCrop>false</ScaleCrop>
  <HeadingPairs>
    <vt:vector size="6" baseType="variant">
      <vt:variant>
        <vt:lpstr>主题</vt:lpstr>
      </vt:variant>
      <vt:variant>
        <vt:i4>1</vt:i4>
      </vt:variant>
      <vt:variant>
        <vt:lpstr>嵌入 OLE 服务器</vt:lpstr>
      </vt:variant>
      <vt:variant>
        <vt:i4>4</vt:i4>
      </vt:variant>
      <vt:variant>
        <vt:lpstr>幻灯片标题</vt:lpstr>
      </vt:variant>
      <vt:variant>
        <vt:i4>84</vt:i4>
      </vt:variant>
    </vt:vector>
  </HeadingPairs>
  <TitlesOfParts>
    <vt:vector size="89" baseType="lpstr">
      <vt:lpstr>Office 主题</vt:lpstr>
      <vt:lpstr>文档</vt:lpstr>
      <vt:lpstr>公式</vt:lpstr>
      <vt:lpstr>包装程序外壳对象</vt:lpstr>
      <vt:lpstr>程序包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Think Pad</dc:creator>
  <cp:lastModifiedBy>han</cp:lastModifiedBy>
  <cp:revision>1785</cp:revision>
  <dcterms:created xsi:type="dcterms:W3CDTF">2013-03-04T07:19:04Z</dcterms:created>
  <dcterms:modified xsi:type="dcterms:W3CDTF">2019-02-14T10:22:47Z</dcterms:modified>
</cp:coreProperties>
</file>